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492" r:id="rId2"/>
    <p:sldId id="493" r:id="rId3"/>
    <p:sldId id="318" r:id="rId4"/>
    <p:sldId id="429" r:id="rId5"/>
    <p:sldId id="284" r:id="rId6"/>
    <p:sldId id="292" r:id="rId7"/>
    <p:sldId id="264" r:id="rId8"/>
    <p:sldId id="459" r:id="rId9"/>
    <p:sldId id="654" r:id="rId10"/>
    <p:sldId id="625" r:id="rId11"/>
    <p:sldId id="626" r:id="rId12"/>
    <p:sldId id="627" r:id="rId13"/>
    <p:sldId id="628" r:id="rId14"/>
    <p:sldId id="629" r:id="rId15"/>
    <p:sldId id="630" r:id="rId16"/>
    <p:sldId id="631" r:id="rId17"/>
    <p:sldId id="632" r:id="rId18"/>
    <p:sldId id="633" r:id="rId19"/>
    <p:sldId id="634" r:id="rId20"/>
    <p:sldId id="635" r:id="rId21"/>
    <p:sldId id="636" r:id="rId22"/>
    <p:sldId id="637" r:id="rId23"/>
    <p:sldId id="638" r:id="rId24"/>
    <p:sldId id="639" r:id="rId25"/>
    <p:sldId id="640" r:id="rId26"/>
    <p:sldId id="641" r:id="rId27"/>
    <p:sldId id="642" r:id="rId28"/>
    <p:sldId id="643" r:id="rId29"/>
    <p:sldId id="644" r:id="rId30"/>
    <p:sldId id="645" r:id="rId31"/>
    <p:sldId id="646" r:id="rId32"/>
    <p:sldId id="647" r:id="rId33"/>
    <p:sldId id="648" r:id="rId34"/>
    <p:sldId id="649" r:id="rId35"/>
    <p:sldId id="580" r:id="rId36"/>
    <p:sldId id="577" r:id="rId37"/>
    <p:sldId id="650" r:id="rId38"/>
    <p:sldId id="592" r:id="rId39"/>
    <p:sldId id="651" r:id="rId40"/>
    <p:sldId id="595" r:id="rId41"/>
    <p:sldId id="652" r:id="rId42"/>
    <p:sldId id="611" r:id="rId43"/>
    <p:sldId id="653" r:id="rId44"/>
    <p:sldId id="596" r:id="rId45"/>
    <p:sldId id="599" r:id="rId46"/>
    <p:sldId id="655" r:id="rId47"/>
    <p:sldId id="624" r:id="rId48"/>
    <p:sldId id="427" r:id="rId49"/>
    <p:sldId id="428" r:id="rId50"/>
    <p:sldId id="454" r:id="rId51"/>
    <p:sldId id="306" r:id="rId5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B93"/>
    <a:srgbClr val="00338D"/>
    <a:srgbClr val="13388B"/>
    <a:srgbClr val="EE29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88"/>
    <p:restoredTop sz="94795"/>
  </p:normalViewPr>
  <p:slideViewPr>
    <p:cSldViewPr snapToGrid="0" snapToObjects="1">
      <p:cViewPr varScale="1">
        <p:scale>
          <a:sx n="96" d="100"/>
          <a:sy n="96" d="100"/>
        </p:scale>
        <p:origin x="37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32B07-69B6-0642-AE13-48C5785C0F3C}" type="datetimeFigureOut">
              <a:rPr lang="de-DE" smtClean="0"/>
              <a:t>21.02.2023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A0BEC3-6DE5-4D4F-BB7D-32A46CD1DD77}" type="slidenum">
              <a:rPr lang="de-DE" smtClean="0"/>
              <a:t>‹Nr.›</a:t>
            </a:fld>
            <a:endParaRPr lang="de-DE"/>
          </a:p>
        </p:txBody>
      </p:sp>
    </p:spTree>
    <p:extLst>
      <p:ext uri="{BB962C8B-B14F-4D97-AF65-F5344CB8AC3E}">
        <p14:creationId xmlns:p14="http://schemas.microsoft.com/office/powerpoint/2010/main" val="360134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AA0BEC3-6DE5-4D4F-BB7D-32A46CD1DD77}" type="slidenum">
              <a:rPr lang="de-DE" smtClean="0"/>
              <a:t>1</a:t>
            </a:fld>
            <a:endParaRPr lang="de-DE"/>
          </a:p>
        </p:txBody>
      </p:sp>
    </p:spTree>
    <p:extLst>
      <p:ext uri="{BB962C8B-B14F-4D97-AF65-F5344CB8AC3E}">
        <p14:creationId xmlns:p14="http://schemas.microsoft.com/office/powerpoint/2010/main" val="1137326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AA0BEC3-6DE5-4D4F-BB7D-32A46CD1DD77}" type="slidenum">
              <a:rPr lang="de-DE" smtClean="0"/>
              <a:t>3</a:t>
            </a:fld>
            <a:endParaRPr lang="de-DE"/>
          </a:p>
        </p:txBody>
      </p:sp>
    </p:spTree>
    <p:extLst>
      <p:ext uri="{BB962C8B-B14F-4D97-AF65-F5344CB8AC3E}">
        <p14:creationId xmlns:p14="http://schemas.microsoft.com/office/powerpoint/2010/main" val="606098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AA0BEC3-6DE5-4D4F-BB7D-32A46CD1DD77}" type="slidenum">
              <a:rPr lang="de-DE" smtClean="0"/>
              <a:t>8</a:t>
            </a:fld>
            <a:endParaRPr lang="de-DE"/>
          </a:p>
        </p:txBody>
      </p:sp>
    </p:spTree>
    <p:extLst>
      <p:ext uri="{BB962C8B-B14F-4D97-AF65-F5344CB8AC3E}">
        <p14:creationId xmlns:p14="http://schemas.microsoft.com/office/powerpoint/2010/main" val="478499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A4A778-A95B-2D43-8079-209D619DD17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8F4D908-AF85-644D-BCEB-1009E8A1E2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6BD8031E-9877-4D4B-8D04-FADB68C0CE89}"/>
              </a:ext>
            </a:extLst>
          </p:cNvPr>
          <p:cNvSpPr>
            <a:spLocks noGrp="1"/>
          </p:cNvSpPr>
          <p:nvPr>
            <p:ph type="dt" sz="half" idx="10"/>
          </p:nvPr>
        </p:nvSpPr>
        <p:spPr/>
        <p:txBody>
          <a:bodyPr/>
          <a:lstStyle/>
          <a:p>
            <a:fld id="{0BC99EE4-6757-9646-AA84-0477CB4583D5}" type="datetimeFigureOut">
              <a:rPr lang="de-DE" smtClean="0"/>
              <a:t>21.02.2023</a:t>
            </a:fld>
            <a:endParaRPr lang="de-DE"/>
          </a:p>
        </p:txBody>
      </p:sp>
      <p:sp>
        <p:nvSpPr>
          <p:cNvPr id="5" name="Fußzeilenplatzhalter 4">
            <a:extLst>
              <a:ext uri="{FF2B5EF4-FFF2-40B4-BE49-F238E27FC236}">
                <a16:creationId xmlns:a16="http://schemas.microsoft.com/office/drawing/2014/main" id="{6631F4E0-06CC-7B47-A07B-A28A9BAFBA6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B7EE7C0-E5D3-8E40-B5C3-B63E61905F58}"/>
              </a:ext>
            </a:extLst>
          </p:cNvPr>
          <p:cNvSpPr>
            <a:spLocks noGrp="1"/>
          </p:cNvSpPr>
          <p:nvPr>
            <p:ph type="sldNum" sz="quarter" idx="12"/>
          </p:nvPr>
        </p:nvSpPr>
        <p:spPr/>
        <p:txBody>
          <a:bodyPr/>
          <a:lstStyle/>
          <a:p>
            <a:fld id="{19A4C577-90EF-6045-8D40-2EFE0C0AC4DE}" type="slidenum">
              <a:rPr lang="de-DE" smtClean="0"/>
              <a:t>‹Nr.›</a:t>
            </a:fld>
            <a:endParaRPr lang="de-DE"/>
          </a:p>
        </p:txBody>
      </p:sp>
    </p:spTree>
    <p:extLst>
      <p:ext uri="{BB962C8B-B14F-4D97-AF65-F5344CB8AC3E}">
        <p14:creationId xmlns:p14="http://schemas.microsoft.com/office/powerpoint/2010/main" val="325775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04F618-6B55-7646-A3F1-C6A7DB8BB28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2C0A9F3-199D-1C48-9123-5851F7DD24D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8A73ED0-85AC-7341-8739-745FF8FC38E9}"/>
              </a:ext>
            </a:extLst>
          </p:cNvPr>
          <p:cNvSpPr>
            <a:spLocks noGrp="1"/>
          </p:cNvSpPr>
          <p:nvPr>
            <p:ph type="dt" sz="half" idx="10"/>
          </p:nvPr>
        </p:nvSpPr>
        <p:spPr/>
        <p:txBody>
          <a:bodyPr/>
          <a:lstStyle/>
          <a:p>
            <a:fld id="{0BC99EE4-6757-9646-AA84-0477CB4583D5}" type="datetimeFigureOut">
              <a:rPr lang="de-DE" smtClean="0"/>
              <a:t>21.02.2023</a:t>
            </a:fld>
            <a:endParaRPr lang="de-DE"/>
          </a:p>
        </p:txBody>
      </p:sp>
      <p:sp>
        <p:nvSpPr>
          <p:cNvPr id="5" name="Fußzeilenplatzhalter 4">
            <a:extLst>
              <a:ext uri="{FF2B5EF4-FFF2-40B4-BE49-F238E27FC236}">
                <a16:creationId xmlns:a16="http://schemas.microsoft.com/office/drawing/2014/main" id="{F0AA32E8-924C-0B45-95D7-C6F47AFF0EA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284CE81-A492-A344-9F00-BB974B73FE21}"/>
              </a:ext>
            </a:extLst>
          </p:cNvPr>
          <p:cNvSpPr>
            <a:spLocks noGrp="1"/>
          </p:cNvSpPr>
          <p:nvPr>
            <p:ph type="sldNum" sz="quarter" idx="12"/>
          </p:nvPr>
        </p:nvSpPr>
        <p:spPr/>
        <p:txBody>
          <a:bodyPr/>
          <a:lstStyle/>
          <a:p>
            <a:fld id="{19A4C577-90EF-6045-8D40-2EFE0C0AC4DE}" type="slidenum">
              <a:rPr lang="de-DE" smtClean="0"/>
              <a:t>‹Nr.›</a:t>
            </a:fld>
            <a:endParaRPr lang="de-DE"/>
          </a:p>
        </p:txBody>
      </p:sp>
    </p:spTree>
    <p:extLst>
      <p:ext uri="{BB962C8B-B14F-4D97-AF65-F5344CB8AC3E}">
        <p14:creationId xmlns:p14="http://schemas.microsoft.com/office/powerpoint/2010/main" val="1387229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05A3CF2-40D2-D046-B98E-D071737DCA9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587E6E9-CF5B-6448-B643-4113F8E4580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346EDE1-7CD1-234B-B4B2-86E1EF8E067C}"/>
              </a:ext>
            </a:extLst>
          </p:cNvPr>
          <p:cNvSpPr>
            <a:spLocks noGrp="1"/>
          </p:cNvSpPr>
          <p:nvPr>
            <p:ph type="dt" sz="half" idx="10"/>
          </p:nvPr>
        </p:nvSpPr>
        <p:spPr/>
        <p:txBody>
          <a:bodyPr/>
          <a:lstStyle/>
          <a:p>
            <a:fld id="{0BC99EE4-6757-9646-AA84-0477CB4583D5}" type="datetimeFigureOut">
              <a:rPr lang="de-DE" smtClean="0"/>
              <a:t>21.02.2023</a:t>
            </a:fld>
            <a:endParaRPr lang="de-DE"/>
          </a:p>
        </p:txBody>
      </p:sp>
      <p:sp>
        <p:nvSpPr>
          <p:cNvPr id="5" name="Fußzeilenplatzhalter 4">
            <a:extLst>
              <a:ext uri="{FF2B5EF4-FFF2-40B4-BE49-F238E27FC236}">
                <a16:creationId xmlns:a16="http://schemas.microsoft.com/office/drawing/2014/main" id="{9E612266-A4F6-ED44-A369-9D0EE7E4FF7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95EF084-03E6-AF4A-AA55-E13D8FEFE58B}"/>
              </a:ext>
            </a:extLst>
          </p:cNvPr>
          <p:cNvSpPr>
            <a:spLocks noGrp="1"/>
          </p:cNvSpPr>
          <p:nvPr>
            <p:ph type="sldNum" sz="quarter" idx="12"/>
          </p:nvPr>
        </p:nvSpPr>
        <p:spPr/>
        <p:txBody>
          <a:bodyPr/>
          <a:lstStyle/>
          <a:p>
            <a:fld id="{19A4C577-90EF-6045-8D40-2EFE0C0AC4DE}" type="slidenum">
              <a:rPr lang="de-DE" smtClean="0"/>
              <a:t>‹Nr.›</a:t>
            </a:fld>
            <a:endParaRPr lang="de-DE"/>
          </a:p>
        </p:txBody>
      </p:sp>
    </p:spTree>
    <p:extLst>
      <p:ext uri="{BB962C8B-B14F-4D97-AF65-F5344CB8AC3E}">
        <p14:creationId xmlns:p14="http://schemas.microsoft.com/office/powerpoint/2010/main" val="3365639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E8118-4321-234A-8C6F-38246F35A42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2530ECB-DEA5-DE4F-9A59-A15A68FC79D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179DA62-039B-2E4F-8AD4-B7C4E462F96B}"/>
              </a:ext>
            </a:extLst>
          </p:cNvPr>
          <p:cNvSpPr>
            <a:spLocks noGrp="1"/>
          </p:cNvSpPr>
          <p:nvPr>
            <p:ph type="dt" sz="half" idx="10"/>
          </p:nvPr>
        </p:nvSpPr>
        <p:spPr/>
        <p:txBody>
          <a:bodyPr/>
          <a:lstStyle/>
          <a:p>
            <a:fld id="{0BC99EE4-6757-9646-AA84-0477CB4583D5}" type="datetimeFigureOut">
              <a:rPr lang="de-DE" smtClean="0"/>
              <a:t>21.02.2023</a:t>
            </a:fld>
            <a:endParaRPr lang="de-DE"/>
          </a:p>
        </p:txBody>
      </p:sp>
      <p:sp>
        <p:nvSpPr>
          <p:cNvPr id="5" name="Fußzeilenplatzhalter 4">
            <a:extLst>
              <a:ext uri="{FF2B5EF4-FFF2-40B4-BE49-F238E27FC236}">
                <a16:creationId xmlns:a16="http://schemas.microsoft.com/office/drawing/2014/main" id="{96DF229C-5E33-9F48-8406-C01344F5027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ED2A358-05EB-1A48-9676-D5576B780CFD}"/>
              </a:ext>
            </a:extLst>
          </p:cNvPr>
          <p:cNvSpPr>
            <a:spLocks noGrp="1"/>
          </p:cNvSpPr>
          <p:nvPr>
            <p:ph type="sldNum" sz="quarter" idx="12"/>
          </p:nvPr>
        </p:nvSpPr>
        <p:spPr/>
        <p:txBody>
          <a:bodyPr/>
          <a:lstStyle/>
          <a:p>
            <a:fld id="{19A4C577-90EF-6045-8D40-2EFE0C0AC4DE}" type="slidenum">
              <a:rPr lang="de-DE" smtClean="0"/>
              <a:t>‹Nr.›</a:t>
            </a:fld>
            <a:endParaRPr lang="de-DE"/>
          </a:p>
        </p:txBody>
      </p:sp>
    </p:spTree>
    <p:extLst>
      <p:ext uri="{BB962C8B-B14F-4D97-AF65-F5344CB8AC3E}">
        <p14:creationId xmlns:p14="http://schemas.microsoft.com/office/powerpoint/2010/main" val="251637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DAC80-0A16-5D4B-8AE7-A2E1B775087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55DC4B7-B242-DB4E-9FDC-42CE216BE3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710E447-4644-2C4D-9A56-116CAE12FA49}"/>
              </a:ext>
            </a:extLst>
          </p:cNvPr>
          <p:cNvSpPr>
            <a:spLocks noGrp="1"/>
          </p:cNvSpPr>
          <p:nvPr>
            <p:ph type="dt" sz="half" idx="10"/>
          </p:nvPr>
        </p:nvSpPr>
        <p:spPr/>
        <p:txBody>
          <a:bodyPr/>
          <a:lstStyle/>
          <a:p>
            <a:fld id="{0BC99EE4-6757-9646-AA84-0477CB4583D5}" type="datetimeFigureOut">
              <a:rPr lang="de-DE" smtClean="0"/>
              <a:t>21.02.2023</a:t>
            </a:fld>
            <a:endParaRPr lang="de-DE"/>
          </a:p>
        </p:txBody>
      </p:sp>
      <p:sp>
        <p:nvSpPr>
          <p:cNvPr id="5" name="Fußzeilenplatzhalter 4">
            <a:extLst>
              <a:ext uri="{FF2B5EF4-FFF2-40B4-BE49-F238E27FC236}">
                <a16:creationId xmlns:a16="http://schemas.microsoft.com/office/drawing/2014/main" id="{7D0F55C5-C449-4D45-BAEF-4C01A1BED35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07D0AAF-B156-6545-8D12-7730764396E6}"/>
              </a:ext>
            </a:extLst>
          </p:cNvPr>
          <p:cNvSpPr>
            <a:spLocks noGrp="1"/>
          </p:cNvSpPr>
          <p:nvPr>
            <p:ph type="sldNum" sz="quarter" idx="12"/>
          </p:nvPr>
        </p:nvSpPr>
        <p:spPr/>
        <p:txBody>
          <a:bodyPr/>
          <a:lstStyle/>
          <a:p>
            <a:fld id="{19A4C577-90EF-6045-8D40-2EFE0C0AC4DE}" type="slidenum">
              <a:rPr lang="de-DE" smtClean="0"/>
              <a:t>‹Nr.›</a:t>
            </a:fld>
            <a:endParaRPr lang="de-DE"/>
          </a:p>
        </p:txBody>
      </p:sp>
    </p:spTree>
    <p:extLst>
      <p:ext uri="{BB962C8B-B14F-4D97-AF65-F5344CB8AC3E}">
        <p14:creationId xmlns:p14="http://schemas.microsoft.com/office/powerpoint/2010/main" val="365835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0A1EF-6C29-0E4A-A790-E2DF78280AC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B566D18-4CEE-BE4D-B66E-3E08DB5F6AB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8B47F2D-2294-1B42-93F3-A81BBB9513C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EB35FD9-076D-3449-9FBB-013265EFECC0}"/>
              </a:ext>
            </a:extLst>
          </p:cNvPr>
          <p:cNvSpPr>
            <a:spLocks noGrp="1"/>
          </p:cNvSpPr>
          <p:nvPr>
            <p:ph type="dt" sz="half" idx="10"/>
          </p:nvPr>
        </p:nvSpPr>
        <p:spPr/>
        <p:txBody>
          <a:bodyPr/>
          <a:lstStyle/>
          <a:p>
            <a:fld id="{0BC99EE4-6757-9646-AA84-0477CB4583D5}" type="datetimeFigureOut">
              <a:rPr lang="de-DE" smtClean="0"/>
              <a:t>21.02.2023</a:t>
            </a:fld>
            <a:endParaRPr lang="de-DE"/>
          </a:p>
        </p:txBody>
      </p:sp>
      <p:sp>
        <p:nvSpPr>
          <p:cNvPr id="6" name="Fußzeilenplatzhalter 5">
            <a:extLst>
              <a:ext uri="{FF2B5EF4-FFF2-40B4-BE49-F238E27FC236}">
                <a16:creationId xmlns:a16="http://schemas.microsoft.com/office/drawing/2014/main" id="{A19197A5-EBCE-6245-AC8C-CF603E392D4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802D1EB-2AD4-4343-A0B3-A99327004CC5}"/>
              </a:ext>
            </a:extLst>
          </p:cNvPr>
          <p:cNvSpPr>
            <a:spLocks noGrp="1"/>
          </p:cNvSpPr>
          <p:nvPr>
            <p:ph type="sldNum" sz="quarter" idx="12"/>
          </p:nvPr>
        </p:nvSpPr>
        <p:spPr/>
        <p:txBody>
          <a:bodyPr/>
          <a:lstStyle/>
          <a:p>
            <a:fld id="{19A4C577-90EF-6045-8D40-2EFE0C0AC4DE}" type="slidenum">
              <a:rPr lang="de-DE" smtClean="0"/>
              <a:t>‹Nr.›</a:t>
            </a:fld>
            <a:endParaRPr lang="de-DE"/>
          </a:p>
        </p:txBody>
      </p:sp>
    </p:spTree>
    <p:extLst>
      <p:ext uri="{BB962C8B-B14F-4D97-AF65-F5344CB8AC3E}">
        <p14:creationId xmlns:p14="http://schemas.microsoft.com/office/powerpoint/2010/main" val="1786784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692432-519B-D54F-B7A3-A934CDF7A94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366B6DE-7263-AE4A-B770-C03889C8A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061B067-01CB-2E46-88EA-CF38803F9BB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5BDD959-56D2-414C-9F0D-9BC5ED7398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12DEAD9-7C1C-474F-AD3F-B9FF8AE1A44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133468F-BA7C-2347-BDB4-C47A48F501F8}"/>
              </a:ext>
            </a:extLst>
          </p:cNvPr>
          <p:cNvSpPr>
            <a:spLocks noGrp="1"/>
          </p:cNvSpPr>
          <p:nvPr>
            <p:ph type="dt" sz="half" idx="10"/>
          </p:nvPr>
        </p:nvSpPr>
        <p:spPr/>
        <p:txBody>
          <a:bodyPr/>
          <a:lstStyle/>
          <a:p>
            <a:fld id="{0BC99EE4-6757-9646-AA84-0477CB4583D5}" type="datetimeFigureOut">
              <a:rPr lang="de-DE" smtClean="0"/>
              <a:t>21.02.2023</a:t>
            </a:fld>
            <a:endParaRPr lang="de-DE"/>
          </a:p>
        </p:txBody>
      </p:sp>
      <p:sp>
        <p:nvSpPr>
          <p:cNvPr id="8" name="Fußzeilenplatzhalter 7">
            <a:extLst>
              <a:ext uri="{FF2B5EF4-FFF2-40B4-BE49-F238E27FC236}">
                <a16:creationId xmlns:a16="http://schemas.microsoft.com/office/drawing/2014/main" id="{AFA6E0AF-3754-364E-AA08-7423C6B0166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D8A5675-DBEB-4F47-AE3C-DCB221BBD6BE}"/>
              </a:ext>
            </a:extLst>
          </p:cNvPr>
          <p:cNvSpPr>
            <a:spLocks noGrp="1"/>
          </p:cNvSpPr>
          <p:nvPr>
            <p:ph type="sldNum" sz="quarter" idx="12"/>
          </p:nvPr>
        </p:nvSpPr>
        <p:spPr/>
        <p:txBody>
          <a:bodyPr/>
          <a:lstStyle/>
          <a:p>
            <a:fld id="{19A4C577-90EF-6045-8D40-2EFE0C0AC4DE}" type="slidenum">
              <a:rPr lang="de-DE" smtClean="0"/>
              <a:t>‹Nr.›</a:t>
            </a:fld>
            <a:endParaRPr lang="de-DE"/>
          </a:p>
        </p:txBody>
      </p:sp>
    </p:spTree>
    <p:extLst>
      <p:ext uri="{BB962C8B-B14F-4D97-AF65-F5344CB8AC3E}">
        <p14:creationId xmlns:p14="http://schemas.microsoft.com/office/powerpoint/2010/main" val="624239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9A42B-3A00-2D48-8227-D02B4337002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4CE291E-E359-9D43-AB29-A3C1C876EECD}"/>
              </a:ext>
            </a:extLst>
          </p:cNvPr>
          <p:cNvSpPr>
            <a:spLocks noGrp="1"/>
          </p:cNvSpPr>
          <p:nvPr>
            <p:ph type="dt" sz="half" idx="10"/>
          </p:nvPr>
        </p:nvSpPr>
        <p:spPr/>
        <p:txBody>
          <a:bodyPr/>
          <a:lstStyle/>
          <a:p>
            <a:fld id="{0BC99EE4-6757-9646-AA84-0477CB4583D5}" type="datetimeFigureOut">
              <a:rPr lang="de-DE" smtClean="0"/>
              <a:t>21.02.2023</a:t>
            </a:fld>
            <a:endParaRPr lang="de-DE"/>
          </a:p>
        </p:txBody>
      </p:sp>
      <p:sp>
        <p:nvSpPr>
          <p:cNvPr id="4" name="Fußzeilenplatzhalter 3">
            <a:extLst>
              <a:ext uri="{FF2B5EF4-FFF2-40B4-BE49-F238E27FC236}">
                <a16:creationId xmlns:a16="http://schemas.microsoft.com/office/drawing/2014/main" id="{1E9205DA-C6E6-1047-95F9-ABBC9793758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68D90FD-5F35-BF4E-9DEC-FC32CCE99732}"/>
              </a:ext>
            </a:extLst>
          </p:cNvPr>
          <p:cNvSpPr>
            <a:spLocks noGrp="1"/>
          </p:cNvSpPr>
          <p:nvPr>
            <p:ph type="sldNum" sz="quarter" idx="12"/>
          </p:nvPr>
        </p:nvSpPr>
        <p:spPr/>
        <p:txBody>
          <a:bodyPr/>
          <a:lstStyle/>
          <a:p>
            <a:fld id="{19A4C577-90EF-6045-8D40-2EFE0C0AC4DE}" type="slidenum">
              <a:rPr lang="de-DE" smtClean="0"/>
              <a:t>‹Nr.›</a:t>
            </a:fld>
            <a:endParaRPr lang="de-DE"/>
          </a:p>
        </p:txBody>
      </p:sp>
    </p:spTree>
    <p:extLst>
      <p:ext uri="{BB962C8B-B14F-4D97-AF65-F5344CB8AC3E}">
        <p14:creationId xmlns:p14="http://schemas.microsoft.com/office/powerpoint/2010/main" val="2311332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0670229-E8AB-C845-8AF3-66CBC2F48D45}"/>
              </a:ext>
            </a:extLst>
          </p:cNvPr>
          <p:cNvSpPr>
            <a:spLocks noGrp="1"/>
          </p:cNvSpPr>
          <p:nvPr>
            <p:ph type="dt" sz="half" idx="10"/>
          </p:nvPr>
        </p:nvSpPr>
        <p:spPr/>
        <p:txBody>
          <a:bodyPr/>
          <a:lstStyle/>
          <a:p>
            <a:fld id="{0BC99EE4-6757-9646-AA84-0477CB4583D5}" type="datetimeFigureOut">
              <a:rPr lang="de-DE" smtClean="0"/>
              <a:t>21.02.2023</a:t>
            </a:fld>
            <a:endParaRPr lang="de-DE"/>
          </a:p>
        </p:txBody>
      </p:sp>
      <p:sp>
        <p:nvSpPr>
          <p:cNvPr id="3" name="Fußzeilenplatzhalter 2">
            <a:extLst>
              <a:ext uri="{FF2B5EF4-FFF2-40B4-BE49-F238E27FC236}">
                <a16:creationId xmlns:a16="http://schemas.microsoft.com/office/drawing/2014/main" id="{3E8C4A92-EA03-C54B-B037-CA39A685946C}"/>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AC351F5-0F08-A349-A695-CCCCA5A7E154}"/>
              </a:ext>
            </a:extLst>
          </p:cNvPr>
          <p:cNvSpPr>
            <a:spLocks noGrp="1"/>
          </p:cNvSpPr>
          <p:nvPr>
            <p:ph type="sldNum" sz="quarter" idx="12"/>
          </p:nvPr>
        </p:nvSpPr>
        <p:spPr/>
        <p:txBody>
          <a:bodyPr/>
          <a:lstStyle/>
          <a:p>
            <a:fld id="{19A4C577-90EF-6045-8D40-2EFE0C0AC4DE}" type="slidenum">
              <a:rPr lang="de-DE" smtClean="0"/>
              <a:t>‹Nr.›</a:t>
            </a:fld>
            <a:endParaRPr lang="de-DE"/>
          </a:p>
        </p:txBody>
      </p:sp>
    </p:spTree>
    <p:extLst>
      <p:ext uri="{BB962C8B-B14F-4D97-AF65-F5344CB8AC3E}">
        <p14:creationId xmlns:p14="http://schemas.microsoft.com/office/powerpoint/2010/main" val="4181785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E666BA-E1F6-2C42-B1A3-17FB2D762F4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961C1CB-BBB3-F943-B5F0-D117589143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152954B-2513-3140-80E3-C232E4FF3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61367F3-05B8-EF4E-8B57-BE71E36A2553}"/>
              </a:ext>
            </a:extLst>
          </p:cNvPr>
          <p:cNvSpPr>
            <a:spLocks noGrp="1"/>
          </p:cNvSpPr>
          <p:nvPr>
            <p:ph type="dt" sz="half" idx="10"/>
          </p:nvPr>
        </p:nvSpPr>
        <p:spPr/>
        <p:txBody>
          <a:bodyPr/>
          <a:lstStyle/>
          <a:p>
            <a:fld id="{0BC99EE4-6757-9646-AA84-0477CB4583D5}" type="datetimeFigureOut">
              <a:rPr lang="de-DE" smtClean="0"/>
              <a:t>21.02.2023</a:t>
            </a:fld>
            <a:endParaRPr lang="de-DE"/>
          </a:p>
        </p:txBody>
      </p:sp>
      <p:sp>
        <p:nvSpPr>
          <p:cNvPr id="6" name="Fußzeilenplatzhalter 5">
            <a:extLst>
              <a:ext uri="{FF2B5EF4-FFF2-40B4-BE49-F238E27FC236}">
                <a16:creationId xmlns:a16="http://schemas.microsoft.com/office/drawing/2014/main" id="{8C2D2998-9FBB-B543-A667-A5D922BD58F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1D1E9AE-AE1C-9742-AE01-2E5E2C81F682}"/>
              </a:ext>
            </a:extLst>
          </p:cNvPr>
          <p:cNvSpPr>
            <a:spLocks noGrp="1"/>
          </p:cNvSpPr>
          <p:nvPr>
            <p:ph type="sldNum" sz="quarter" idx="12"/>
          </p:nvPr>
        </p:nvSpPr>
        <p:spPr/>
        <p:txBody>
          <a:bodyPr/>
          <a:lstStyle/>
          <a:p>
            <a:fld id="{19A4C577-90EF-6045-8D40-2EFE0C0AC4DE}" type="slidenum">
              <a:rPr lang="de-DE" smtClean="0"/>
              <a:t>‹Nr.›</a:t>
            </a:fld>
            <a:endParaRPr lang="de-DE"/>
          </a:p>
        </p:txBody>
      </p:sp>
    </p:spTree>
    <p:extLst>
      <p:ext uri="{BB962C8B-B14F-4D97-AF65-F5344CB8AC3E}">
        <p14:creationId xmlns:p14="http://schemas.microsoft.com/office/powerpoint/2010/main" val="3538185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6FD2B-D716-2841-BFE4-6C1F767E2E0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F9BD8B68-89A8-024E-8F94-38643E8682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3BA5847-B296-2A42-A73A-CEA5A46DA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32ECEB3-2513-B347-A2AA-823B5A2AF959}"/>
              </a:ext>
            </a:extLst>
          </p:cNvPr>
          <p:cNvSpPr>
            <a:spLocks noGrp="1"/>
          </p:cNvSpPr>
          <p:nvPr>
            <p:ph type="dt" sz="half" idx="10"/>
          </p:nvPr>
        </p:nvSpPr>
        <p:spPr/>
        <p:txBody>
          <a:bodyPr/>
          <a:lstStyle/>
          <a:p>
            <a:fld id="{0BC99EE4-6757-9646-AA84-0477CB4583D5}" type="datetimeFigureOut">
              <a:rPr lang="de-DE" smtClean="0"/>
              <a:t>21.02.2023</a:t>
            </a:fld>
            <a:endParaRPr lang="de-DE"/>
          </a:p>
        </p:txBody>
      </p:sp>
      <p:sp>
        <p:nvSpPr>
          <p:cNvPr id="6" name="Fußzeilenplatzhalter 5">
            <a:extLst>
              <a:ext uri="{FF2B5EF4-FFF2-40B4-BE49-F238E27FC236}">
                <a16:creationId xmlns:a16="http://schemas.microsoft.com/office/drawing/2014/main" id="{30FB8B4B-4D3E-2942-B6A4-A3A862555C3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C3C8D80-3868-6045-8090-268912456E32}"/>
              </a:ext>
            </a:extLst>
          </p:cNvPr>
          <p:cNvSpPr>
            <a:spLocks noGrp="1"/>
          </p:cNvSpPr>
          <p:nvPr>
            <p:ph type="sldNum" sz="quarter" idx="12"/>
          </p:nvPr>
        </p:nvSpPr>
        <p:spPr/>
        <p:txBody>
          <a:bodyPr/>
          <a:lstStyle/>
          <a:p>
            <a:fld id="{19A4C577-90EF-6045-8D40-2EFE0C0AC4DE}" type="slidenum">
              <a:rPr lang="de-DE" smtClean="0"/>
              <a:t>‹Nr.›</a:t>
            </a:fld>
            <a:endParaRPr lang="de-DE"/>
          </a:p>
        </p:txBody>
      </p:sp>
    </p:spTree>
    <p:extLst>
      <p:ext uri="{BB962C8B-B14F-4D97-AF65-F5344CB8AC3E}">
        <p14:creationId xmlns:p14="http://schemas.microsoft.com/office/powerpoint/2010/main" val="1281676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3E2E0AC-DCA7-4C4B-81B7-752A811D0A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F9D1706-EB2C-C644-8190-40394DDF1E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B07AFD4-297E-6149-91CE-786F32963B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99EE4-6757-9646-AA84-0477CB4583D5}" type="datetimeFigureOut">
              <a:rPr lang="de-DE" smtClean="0"/>
              <a:t>21.02.2023</a:t>
            </a:fld>
            <a:endParaRPr lang="de-DE"/>
          </a:p>
        </p:txBody>
      </p:sp>
      <p:sp>
        <p:nvSpPr>
          <p:cNvPr id="5" name="Fußzeilenplatzhalter 4">
            <a:extLst>
              <a:ext uri="{FF2B5EF4-FFF2-40B4-BE49-F238E27FC236}">
                <a16:creationId xmlns:a16="http://schemas.microsoft.com/office/drawing/2014/main" id="{48E28C55-44D7-D24B-B9F4-45C550B6EE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BCA8947C-CE41-1C4D-8539-EBCF52267B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A4C577-90EF-6045-8D40-2EFE0C0AC4DE}" type="slidenum">
              <a:rPr lang="de-DE" smtClean="0"/>
              <a:t>‹Nr.›</a:t>
            </a:fld>
            <a:endParaRPr lang="de-DE"/>
          </a:p>
        </p:txBody>
      </p:sp>
    </p:spTree>
    <p:extLst>
      <p:ext uri="{BB962C8B-B14F-4D97-AF65-F5344CB8AC3E}">
        <p14:creationId xmlns:p14="http://schemas.microsoft.com/office/powerpoint/2010/main" val="2733628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10" Type="http://schemas.microsoft.com/office/2007/relationships/hdphoto" Target="../media/hdphoto2.wdp"/><Relationship Id="rId4" Type="http://schemas.openxmlformats.org/officeDocument/2006/relationships/image" Target="../media/image43.tmp"/><Relationship Id="rId9"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8542ECEE-E294-A547-9BFE-CBA6D33FC663}"/>
              </a:ext>
            </a:extLst>
          </p:cNvPr>
          <p:cNvSpPr/>
          <p:nvPr/>
        </p:nvSpPr>
        <p:spPr>
          <a:xfrm>
            <a:off x="1635369" y="4126574"/>
            <a:ext cx="8590085" cy="564133"/>
          </a:xfrm>
          <a:prstGeom prst="rect">
            <a:avLst/>
          </a:prstGeom>
          <a:solidFill>
            <a:srgbClr val="00206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CED85280-424D-DA4B-BCB8-DB3E8DCC30BD}"/>
              </a:ext>
            </a:extLst>
          </p:cNvPr>
          <p:cNvSpPr/>
          <p:nvPr/>
        </p:nvSpPr>
        <p:spPr>
          <a:xfrm>
            <a:off x="1697055" y="4105521"/>
            <a:ext cx="8442574" cy="52322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6E0474B2-F50F-BE45-940A-E6F4620F92B4}"/>
              </a:ext>
            </a:extLst>
          </p:cNvPr>
          <p:cNvSpPr txBox="1"/>
          <p:nvPr/>
        </p:nvSpPr>
        <p:spPr>
          <a:xfrm>
            <a:off x="1697054" y="4141379"/>
            <a:ext cx="8442575" cy="523220"/>
          </a:xfrm>
          <a:prstGeom prst="rect">
            <a:avLst/>
          </a:prstGeom>
          <a:noFill/>
        </p:spPr>
        <p:txBody>
          <a:bodyPr wrap="square" rtlCol="0">
            <a:spAutoFit/>
          </a:bodyPr>
          <a:lstStyle/>
          <a:p>
            <a:pPr algn="ctr"/>
            <a:r>
              <a:rPr lang="de-DE" sz="2800" dirty="0">
                <a:solidFill>
                  <a:schemeClr val="bg1"/>
                </a:solidFill>
                <a:latin typeface="Arial" panose="020B0604020202020204" pitchFamily="34" charset="0"/>
                <a:ea typeface="Frutiger LT Std 57 Cn" charset="0"/>
                <a:cs typeface="Arial" panose="020B0604020202020204" pitchFamily="34" charset="0"/>
              </a:rPr>
              <a:t>DONNERSTG, 23. Februar 2023, 11.00 UHR</a:t>
            </a:r>
          </a:p>
        </p:txBody>
      </p:sp>
      <p:pic>
        <p:nvPicPr>
          <p:cNvPr id="6" name="Grafik 5">
            <a:extLst>
              <a:ext uri="{FF2B5EF4-FFF2-40B4-BE49-F238E27FC236}">
                <a16:creationId xmlns:a16="http://schemas.microsoft.com/office/drawing/2014/main" id="{61609D4A-5FA1-1A47-8F2A-D7315D3CF1BD}"/>
              </a:ext>
            </a:extLst>
          </p:cNvPr>
          <p:cNvPicPr>
            <a:picLocks noChangeAspect="1"/>
          </p:cNvPicPr>
          <p:nvPr/>
        </p:nvPicPr>
        <p:blipFill>
          <a:blip r:embed="rId3"/>
          <a:stretch>
            <a:fillRect/>
          </a:stretch>
        </p:blipFill>
        <p:spPr>
          <a:xfrm>
            <a:off x="2733690" y="1762078"/>
            <a:ext cx="6571819" cy="1980802"/>
          </a:xfrm>
          <a:prstGeom prst="rect">
            <a:avLst/>
          </a:prstGeom>
        </p:spPr>
      </p:pic>
      <p:pic>
        <p:nvPicPr>
          <p:cNvPr id="7" name="Grafik 6">
            <a:extLst>
              <a:ext uri="{FF2B5EF4-FFF2-40B4-BE49-F238E27FC236}">
                <a16:creationId xmlns:a16="http://schemas.microsoft.com/office/drawing/2014/main" id="{E89A60FD-ED2A-F648-9329-BCF552366F98}"/>
              </a:ext>
            </a:extLst>
          </p:cNvPr>
          <p:cNvPicPr>
            <a:picLocks noChangeAspect="1"/>
          </p:cNvPicPr>
          <p:nvPr/>
        </p:nvPicPr>
        <p:blipFill>
          <a:blip r:embed="rId4"/>
          <a:srcRect/>
          <a:stretch/>
        </p:blipFill>
        <p:spPr>
          <a:xfrm>
            <a:off x="5809288" y="5976703"/>
            <a:ext cx="1756376" cy="339611"/>
          </a:xfrm>
          <a:prstGeom prst="rect">
            <a:avLst/>
          </a:prstGeom>
        </p:spPr>
      </p:pic>
      <p:sp>
        <p:nvSpPr>
          <p:cNvPr id="8" name="Textfeld 7">
            <a:extLst>
              <a:ext uri="{FF2B5EF4-FFF2-40B4-BE49-F238E27FC236}">
                <a16:creationId xmlns:a16="http://schemas.microsoft.com/office/drawing/2014/main" id="{C1AB6895-2E95-0344-B481-1359B22F8632}"/>
              </a:ext>
            </a:extLst>
          </p:cNvPr>
          <p:cNvSpPr txBox="1"/>
          <p:nvPr/>
        </p:nvSpPr>
        <p:spPr>
          <a:xfrm>
            <a:off x="4081096" y="6031604"/>
            <a:ext cx="1756376" cy="261610"/>
          </a:xfrm>
          <a:prstGeom prst="rect">
            <a:avLst/>
          </a:prstGeom>
          <a:noFill/>
        </p:spPr>
        <p:txBody>
          <a:bodyPr wrap="square" rtlCol="0">
            <a:spAutoFit/>
          </a:bodyPr>
          <a:lstStyle/>
          <a:p>
            <a:pPr algn="ctr"/>
            <a:r>
              <a:rPr lang="de-DE" sz="1100" dirty="0">
                <a:solidFill>
                  <a:schemeClr val="tx1">
                    <a:lumMod val="50000"/>
                    <a:lumOff val="50000"/>
                  </a:schemeClr>
                </a:solidFill>
                <a:latin typeface="Frutiger LT Std 57 Cn" panose="020B0606020204020204" pitchFamily="34" charset="77"/>
              </a:rPr>
              <a:t>IN KOOPERATION MIT:</a:t>
            </a:r>
          </a:p>
        </p:txBody>
      </p:sp>
    </p:spTree>
    <p:extLst>
      <p:ext uri="{BB962C8B-B14F-4D97-AF65-F5344CB8AC3E}">
        <p14:creationId xmlns:p14="http://schemas.microsoft.com/office/powerpoint/2010/main" val="5643097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10</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039988CD-0B9F-8D34-F16D-84BC8C4596DF}"/>
              </a:ext>
            </a:extLst>
          </p:cNvPr>
          <p:cNvPicPr>
            <a:picLocks noChangeAspect="1"/>
          </p:cNvPicPr>
          <p:nvPr/>
        </p:nvPicPr>
        <p:blipFill>
          <a:blip r:embed="rId2"/>
          <a:stretch>
            <a:fillRect/>
          </a:stretch>
        </p:blipFill>
        <p:spPr>
          <a:xfrm>
            <a:off x="2368550" y="2133600"/>
            <a:ext cx="7454900" cy="2590800"/>
          </a:xfrm>
          <a:prstGeom prst="rect">
            <a:avLst/>
          </a:prstGeom>
        </p:spPr>
      </p:pic>
      <p:sp>
        <p:nvSpPr>
          <p:cNvPr id="3" name="Textfeld 2">
            <a:extLst>
              <a:ext uri="{FF2B5EF4-FFF2-40B4-BE49-F238E27FC236}">
                <a16:creationId xmlns:a16="http://schemas.microsoft.com/office/drawing/2014/main" id="{A8201C28-AF95-F504-3373-BA2199C04AC3}"/>
              </a:ext>
            </a:extLst>
          </p:cNvPr>
          <p:cNvSpPr txBox="1"/>
          <p:nvPr/>
        </p:nvSpPr>
        <p:spPr>
          <a:xfrm>
            <a:off x="10914038" y="6037983"/>
            <a:ext cx="994183" cy="215444"/>
          </a:xfrm>
          <a:prstGeom prst="rect">
            <a:avLst/>
          </a:prstGeom>
          <a:noFill/>
        </p:spPr>
        <p:txBody>
          <a:bodyPr wrap="none" rtlCol="0">
            <a:spAutoFit/>
          </a:bodyPr>
          <a:lstStyle/>
          <a:p>
            <a:r>
              <a:rPr lang="de-DE" sz="800" dirty="0">
                <a:latin typeface="Arial" panose="020B0604020202020204" pitchFamily="34" charset="0"/>
                <a:cs typeface="Arial" panose="020B0604020202020204" pitchFamily="34" charset="0"/>
              </a:rPr>
              <a:t>Quelle: </a:t>
            </a:r>
            <a:r>
              <a:rPr lang="de-DE" sz="800" dirty="0" err="1">
                <a:latin typeface="Arial" panose="020B0604020202020204" pitchFamily="34" charset="0"/>
                <a:cs typeface="Arial" panose="020B0604020202020204" pitchFamily="34" charset="0"/>
              </a:rPr>
              <a:t>quirion.de</a:t>
            </a:r>
            <a:endParaRPr lang="de-DE" sz="8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6EBAF5CC-D81C-B705-1230-E90725F5B2CD}"/>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err="1">
                <a:solidFill>
                  <a:schemeClr val="bg1"/>
                </a:solidFill>
                <a:latin typeface="Arial" panose="020B0604020202020204" pitchFamily="34" charset="0"/>
                <a:cs typeface="Arial" panose="020B0604020202020204" pitchFamily="34" charset="0"/>
              </a:rPr>
              <a:t>Sasko</a:t>
            </a:r>
            <a:r>
              <a:rPr lang="de-DE" dirty="0">
                <a:solidFill>
                  <a:schemeClr val="bg1"/>
                </a:solidFill>
                <a:latin typeface="Arial" panose="020B0604020202020204" pitchFamily="34" charset="0"/>
                <a:cs typeface="Arial" panose="020B0604020202020204" pitchFamily="34" charset="0"/>
              </a:rPr>
              <a:t> </a:t>
            </a:r>
            <a:r>
              <a:rPr lang="de-DE" dirty="0" err="1">
                <a:solidFill>
                  <a:schemeClr val="bg1"/>
                </a:solidFill>
                <a:latin typeface="Arial" panose="020B0604020202020204" pitchFamily="34" charset="0"/>
                <a:cs typeface="Arial" panose="020B0604020202020204" pitchFamily="34" charset="0"/>
              </a:rPr>
              <a:t>Blazevski</a:t>
            </a:r>
            <a:endParaRPr lang="de-DE"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78487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11</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E17A3C55-141E-707A-A60B-016E166E8E0E}"/>
              </a:ext>
            </a:extLst>
          </p:cNvPr>
          <p:cNvPicPr>
            <a:picLocks noChangeAspect="1"/>
          </p:cNvPicPr>
          <p:nvPr/>
        </p:nvPicPr>
        <p:blipFill>
          <a:blip r:embed="rId2"/>
          <a:stretch>
            <a:fillRect/>
          </a:stretch>
        </p:blipFill>
        <p:spPr>
          <a:xfrm>
            <a:off x="1123057" y="2050768"/>
            <a:ext cx="9906481" cy="2756464"/>
          </a:xfrm>
          <a:prstGeom prst="rect">
            <a:avLst/>
          </a:prstGeom>
        </p:spPr>
      </p:pic>
      <p:sp>
        <p:nvSpPr>
          <p:cNvPr id="5" name="Textfeld 4">
            <a:extLst>
              <a:ext uri="{FF2B5EF4-FFF2-40B4-BE49-F238E27FC236}">
                <a16:creationId xmlns:a16="http://schemas.microsoft.com/office/drawing/2014/main" id="{1718B807-8F98-CE27-10AE-C634BF810AAD}"/>
              </a:ext>
            </a:extLst>
          </p:cNvPr>
          <p:cNvSpPr txBox="1"/>
          <p:nvPr/>
        </p:nvSpPr>
        <p:spPr>
          <a:xfrm>
            <a:off x="10518097" y="6069742"/>
            <a:ext cx="1390124" cy="215444"/>
          </a:xfrm>
          <a:prstGeom prst="rect">
            <a:avLst/>
          </a:prstGeom>
          <a:noFill/>
        </p:spPr>
        <p:txBody>
          <a:bodyPr wrap="none" rtlCol="0">
            <a:spAutoFit/>
          </a:bodyPr>
          <a:lstStyle/>
          <a:p>
            <a:r>
              <a:rPr lang="de-DE" sz="800" dirty="0">
                <a:latin typeface="Arial" panose="020B0604020202020204" pitchFamily="34" charset="0"/>
                <a:cs typeface="Arial" panose="020B0604020202020204" pitchFamily="34" charset="0"/>
              </a:rPr>
              <a:t>Quelle: </a:t>
            </a:r>
            <a:r>
              <a:rPr lang="de-DE" sz="800" dirty="0" err="1">
                <a:latin typeface="Arial" panose="020B0604020202020204" pitchFamily="34" charset="0"/>
                <a:cs typeface="Arial" panose="020B0604020202020204" pitchFamily="34" charset="0"/>
              </a:rPr>
              <a:t>de.scalable.capital</a:t>
            </a:r>
            <a:endParaRPr lang="de-DE" sz="8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822DCA5E-4EC3-7D98-9E11-CFCDF02650D8}"/>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err="1">
                <a:solidFill>
                  <a:schemeClr val="bg1"/>
                </a:solidFill>
                <a:latin typeface="Arial" panose="020B0604020202020204" pitchFamily="34" charset="0"/>
                <a:cs typeface="Arial" panose="020B0604020202020204" pitchFamily="34" charset="0"/>
              </a:rPr>
              <a:t>Sasko</a:t>
            </a:r>
            <a:r>
              <a:rPr lang="de-DE" dirty="0">
                <a:solidFill>
                  <a:schemeClr val="bg1"/>
                </a:solidFill>
                <a:latin typeface="Arial" panose="020B0604020202020204" pitchFamily="34" charset="0"/>
                <a:cs typeface="Arial" panose="020B0604020202020204" pitchFamily="34" charset="0"/>
              </a:rPr>
              <a:t> </a:t>
            </a:r>
            <a:r>
              <a:rPr lang="de-DE" dirty="0" err="1">
                <a:solidFill>
                  <a:schemeClr val="bg1"/>
                </a:solidFill>
                <a:latin typeface="Arial" panose="020B0604020202020204" pitchFamily="34" charset="0"/>
                <a:cs typeface="Arial" panose="020B0604020202020204" pitchFamily="34" charset="0"/>
              </a:rPr>
              <a:t>Blazevski</a:t>
            </a:r>
            <a:endParaRPr lang="de-DE"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38821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12</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1718B807-8F98-CE27-10AE-C634BF810AAD}"/>
              </a:ext>
            </a:extLst>
          </p:cNvPr>
          <p:cNvSpPr txBox="1"/>
          <p:nvPr/>
        </p:nvSpPr>
        <p:spPr>
          <a:xfrm>
            <a:off x="10518097" y="6037983"/>
            <a:ext cx="1390124" cy="215444"/>
          </a:xfrm>
          <a:prstGeom prst="rect">
            <a:avLst/>
          </a:prstGeom>
          <a:noFill/>
        </p:spPr>
        <p:txBody>
          <a:bodyPr wrap="none" rtlCol="0">
            <a:spAutoFit/>
          </a:bodyPr>
          <a:lstStyle/>
          <a:p>
            <a:r>
              <a:rPr lang="de-DE" sz="800" dirty="0">
                <a:latin typeface="Arial" panose="020B0604020202020204" pitchFamily="34" charset="0"/>
                <a:cs typeface="Arial" panose="020B0604020202020204" pitchFamily="34" charset="0"/>
              </a:rPr>
              <a:t>Quelle: </a:t>
            </a:r>
            <a:r>
              <a:rPr lang="de-DE" sz="800" dirty="0" err="1">
                <a:latin typeface="Arial" panose="020B0604020202020204" pitchFamily="34" charset="0"/>
                <a:cs typeface="Arial" panose="020B0604020202020204" pitchFamily="34" charset="0"/>
              </a:rPr>
              <a:t>de.scalable.capital</a:t>
            </a:r>
            <a:endParaRPr lang="de-DE" sz="800" dirty="0">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9203ECEB-C736-469F-40F1-49BB8A258073}"/>
              </a:ext>
            </a:extLst>
          </p:cNvPr>
          <p:cNvPicPr>
            <a:picLocks noChangeAspect="1"/>
          </p:cNvPicPr>
          <p:nvPr/>
        </p:nvPicPr>
        <p:blipFill>
          <a:blip r:embed="rId2"/>
          <a:stretch>
            <a:fillRect/>
          </a:stretch>
        </p:blipFill>
        <p:spPr>
          <a:xfrm>
            <a:off x="3412222" y="858382"/>
            <a:ext cx="5328152" cy="5120436"/>
          </a:xfrm>
          <a:prstGeom prst="rect">
            <a:avLst/>
          </a:prstGeom>
        </p:spPr>
      </p:pic>
      <p:sp>
        <p:nvSpPr>
          <p:cNvPr id="6" name="Textfeld 5">
            <a:extLst>
              <a:ext uri="{FF2B5EF4-FFF2-40B4-BE49-F238E27FC236}">
                <a16:creationId xmlns:a16="http://schemas.microsoft.com/office/drawing/2014/main" id="{2EDFD27E-A33C-35B5-906B-7B3B1EAFA618}"/>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err="1">
                <a:solidFill>
                  <a:schemeClr val="bg1"/>
                </a:solidFill>
                <a:latin typeface="Arial" panose="020B0604020202020204" pitchFamily="34" charset="0"/>
                <a:cs typeface="Arial" panose="020B0604020202020204" pitchFamily="34" charset="0"/>
              </a:rPr>
              <a:t>Sasko</a:t>
            </a:r>
            <a:r>
              <a:rPr lang="de-DE" dirty="0">
                <a:solidFill>
                  <a:schemeClr val="bg1"/>
                </a:solidFill>
                <a:latin typeface="Arial" panose="020B0604020202020204" pitchFamily="34" charset="0"/>
                <a:cs typeface="Arial" panose="020B0604020202020204" pitchFamily="34" charset="0"/>
              </a:rPr>
              <a:t> </a:t>
            </a:r>
            <a:r>
              <a:rPr lang="de-DE" dirty="0" err="1">
                <a:solidFill>
                  <a:schemeClr val="bg1"/>
                </a:solidFill>
                <a:latin typeface="Arial" panose="020B0604020202020204" pitchFamily="34" charset="0"/>
                <a:cs typeface="Arial" panose="020B0604020202020204" pitchFamily="34" charset="0"/>
              </a:rPr>
              <a:t>Blazevski</a:t>
            </a:r>
            <a:endParaRPr lang="de-DE"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36057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13</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2EDFD27E-A33C-35B5-906B-7B3B1EAFA618}"/>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err="1">
                <a:solidFill>
                  <a:schemeClr val="bg1"/>
                </a:solidFill>
                <a:latin typeface="Arial" panose="020B0604020202020204" pitchFamily="34" charset="0"/>
                <a:cs typeface="Arial" panose="020B0604020202020204" pitchFamily="34" charset="0"/>
              </a:rPr>
              <a:t>Sasko</a:t>
            </a:r>
            <a:r>
              <a:rPr lang="de-DE" dirty="0">
                <a:solidFill>
                  <a:schemeClr val="bg1"/>
                </a:solidFill>
                <a:latin typeface="Arial" panose="020B0604020202020204" pitchFamily="34" charset="0"/>
                <a:cs typeface="Arial" panose="020B0604020202020204" pitchFamily="34" charset="0"/>
              </a:rPr>
              <a:t> </a:t>
            </a:r>
            <a:r>
              <a:rPr lang="de-DE" dirty="0" err="1">
                <a:solidFill>
                  <a:schemeClr val="bg1"/>
                </a:solidFill>
                <a:latin typeface="Arial" panose="020B0604020202020204" pitchFamily="34" charset="0"/>
                <a:cs typeface="Arial" panose="020B0604020202020204" pitchFamily="34" charset="0"/>
              </a:rPr>
              <a:t>Blazevski</a:t>
            </a:r>
            <a:endParaRPr lang="de-DE" dirty="0">
              <a:solidFill>
                <a:schemeClr val="bg1"/>
              </a:solidFill>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9DD50BC3-7A04-E6D6-E542-51B468C9DC96}"/>
              </a:ext>
            </a:extLst>
          </p:cNvPr>
          <p:cNvPicPr>
            <a:picLocks noChangeAspect="1"/>
          </p:cNvPicPr>
          <p:nvPr/>
        </p:nvPicPr>
        <p:blipFill>
          <a:blip r:embed="rId2"/>
          <a:stretch>
            <a:fillRect/>
          </a:stretch>
        </p:blipFill>
        <p:spPr>
          <a:xfrm>
            <a:off x="2209800" y="682461"/>
            <a:ext cx="7772400" cy="5493078"/>
          </a:xfrm>
          <a:prstGeom prst="rect">
            <a:avLst/>
          </a:prstGeom>
        </p:spPr>
      </p:pic>
      <p:sp>
        <p:nvSpPr>
          <p:cNvPr id="7" name="Textfeld 6">
            <a:extLst>
              <a:ext uri="{FF2B5EF4-FFF2-40B4-BE49-F238E27FC236}">
                <a16:creationId xmlns:a16="http://schemas.microsoft.com/office/drawing/2014/main" id="{91402BEB-4D3D-206D-B30D-617313E57063}"/>
              </a:ext>
            </a:extLst>
          </p:cNvPr>
          <p:cNvSpPr txBox="1"/>
          <p:nvPr/>
        </p:nvSpPr>
        <p:spPr>
          <a:xfrm>
            <a:off x="10822667" y="6037983"/>
            <a:ext cx="1085554" cy="215444"/>
          </a:xfrm>
          <a:prstGeom prst="rect">
            <a:avLst/>
          </a:prstGeom>
          <a:noFill/>
        </p:spPr>
        <p:txBody>
          <a:bodyPr wrap="none" rtlCol="0">
            <a:spAutoFit/>
          </a:bodyPr>
          <a:lstStyle/>
          <a:p>
            <a:r>
              <a:rPr lang="de-DE" sz="800" dirty="0">
                <a:latin typeface="Arial" panose="020B0604020202020204" pitchFamily="34" charset="0"/>
                <a:cs typeface="Arial" panose="020B0604020202020204" pitchFamily="34" charset="0"/>
              </a:rPr>
              <a:t>Quelle: </a:t>
            </a:r>
            <a:r>
              <a:rPr lang="de-DE" sz="800" dirty="0" err="1">
                <a:latin typeface="Arial" panose="020B0604020202020204" pitchFamily="34" charset="0"/>
                <a:cs typeface="Arial" panose="020B0604020202020204" pitchFamily="34" charset="0"/>
              </a:rPr>
              <a:t>solidvest.de</a:t>
            </a:r>
            <a:endParaRPr lang="de-DE"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79132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14</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2EDFD27E-A33C-35B5-906B-7B3B1EAFA618}"/>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err="1">
                <a:solidFill>
                  <a:schemeClr val="bg1"/>
                </a:solidFill>
                <a:latin typeface="Arial" panose="020B0604020202020204" pitchFamily="34" charset="0"/>
                <a:cs typeface="Arial" panose="020B0604020202020204" pitchFamily="34" charset="0"/>
              </a:rPr>
              <a:t>Sasko</a:t>
            </a:r>
            <a:r>
              <a:rPr lang="de-DE" dirty="0">
                <a:solidFill>
                  <a:schemeClr val="bg1"/>
                </a:solidFill>
                <a:latin typeface="Arial" panose="020B0604020202020204" pitchFamily="34" charset="0"/>
                <a:cs typeface="Arial" panose="020B0604020202020204" pitchFamily="34" charset="0"/>
              </a:rPr>
              <a:t> </a:t>
            </a:r>
            <a:r>
              <a:rPr lang="de-DE" dirty="0" err="1">
                <a:solidFill>
                  <a:schemeClr val="bg1"/>
                </a:solidFill>
                <a:latin typeface="Arial" panose="020B0604020202020204" pitchFamily="34" charset="0"/>
                <a:cs typeface="Arial" panose="020B0604020202020204" pitchFamily="34" charset="0"/>
              </a:rPr>
              <a:t>Blazevski</a:t>
            </a:r>
            <a:endParaRPr lang="de-DE" dirty="0">
              <a:solidFill>
                <a:schemeClr val="bg1"/>
              </a:solidFill>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FF10DC87-D55D-E928-666A-B2018949CA89}"/>
              </a:ext>
            </a:extLst>
          </p:cNvPr>
          <p:cNvPicPr>
            <a:picLocks noChangeAspect="1"/>
          </p:cNvPicPr>
          <p:nvPr/>
        </p:nvPicPr>
        <p:blipFill>
          <a:blip r:embed="rId2"/>
          <a:stretch>
            <a:fillRect/>
          </a:stretch>
        </p:blipFill>
        <p:spPr>
          <a:xfrm>
            <a:off x="533400" y="703940"/>
            <a:ext cx="7772400" cy="4074293"/>
          </a:xfrm>
          <a:prstGeom prst="rect">
            <a:avLst/>
          </a:prstGeom>
        </p:spPr>
      </p:pic>
      <p:sp>
        <p:nvSpPr>
          <p:cNvPr id="3" name="Oval 2">
            <a:extLst>
              <a:ext uri="{FF2B5EF4-FFF2-40B4-BE49-F238E27FC236}">
                <a16:creationId xmlns:a16="http://schemas.microsoft.com/office/drawing/2014/main" id="{32513003-382F-D9CC-35E9-FF745A6E3E41}"/>
              </a:ext>
            </a:extLst>
          </p:cNvPr>
          <p:cNvSpPr/>
          <p:nvPr/>
        </p:nvSpPr>
        <p:spPr>
          <a:xfrm>
            <a:off x="990600" y="1317172"/>
            <a:ext cx="1436914" cy="990599"/>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74330E17-DE6B-6CD0-23FF-E73BE59285BC}"/>
              </a:ext>
            </a:extLst>
          </p:cNvPr>
          <p:cNvPicPr>
            <a:picLocks noChangeAspect="1"/>
          </p:cNvPicPr>
          <p:nvPr/>
        </p:nvPicPr>
        <p:blipFill>
          <a:blip r:embed="rId3"/>
          <a:stretch>
            <a:fillRect/>
          </a:stretch>
        </p:blipFill>
        <p:spPr>
          <a:xfrm>
            <a:off x="2190098" y="1317172"/>
            <a:ext cx="7772400" cy="4046895"/>
          </a:xfrm>
          <a:prstGeom prst="rect">
            <a:avLst/>
          </a:prstGeom>
        </p:spPr>
      </p:pic>
      <p:sp>
        <p:nvSpPr>
          <p:cNvPr id="7" name="Oval 6">
            <a:extLst>
              <a:ext uri="{FF2B5EF4-FFF2-40B4-BE49-F238E27FC236}">
                <a16:creationId xmlns:a16="http://schemas.microsoft.com/office/drawing/2014/main" id="{B682C5DC-74FA-704A-B7BE-9E2C954F6AAB}"/>
              </a:ext>
            </a:extLst>
          </p:cNvPr>
          <p:cNvSpPr/>
          <p:nvPr/>
        </p:nvSpPr>
        <p:spPr>
          <a:xfrm>
            <a:off x="2571097" y="2068387"/>
            <a:ext cx="2111829" cy="161499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B7BB66D6-514B-F8F5-F086-D2A2E85C944C}"/>
              </a:ext>
            </a:extLst>
          </p:cNvPr>
          <p:cNvPicPr>
            <a:picLocks noChangeAspect="1"/>
          </p:cNvPicPr>
          <p:nvPr/>
        </p:nvPicPr>
        <p:blipFill>
          <a:blip r:embed="rId4"/>
          <a:stretch>
            <a:fillRect/>
          </a:stretch>
        </p:blipFill>
        <p:spPr>
          <a:xfrm>
            <a:off x="4135821" y="2068387"/>
            <a:ext cx="7772400" cy="4143975"/>
          </a:xfrm>
          <a:prstGeom prst="rect">
            <a:avLst/>
          </a:prstGeom>
        </p:spPr>
      </p:pic>
      <p:sp>
        <p:nvSpPr>
          <p:cNvPr id="10" name="Oval 9">
            <a:extLst>
              <a:ext uri="{FF2B5EF4-FFF2-40B4-BE49-F238E27FC236}">
                <a16:creationId xmlns:a16="http://schemas.microsoft.com/office/drawing/2014/main" id="{A516C707-8D1A-B8C2-7E72-30E4D77100E4}"/>
              </a:ext>
            </a:extLst>
          </p:cNvPr>
          <p:cNvSpPr/>
          <p:nvPr/>
        </p:nvSpPr>
        <p:spPr>
          <a:xfrm>
            <a:off x="4682926" y="2821863"/>
            <a:ext cx="1656698" cy="115443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636982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15</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2EDFD27E-A33C-35B5-906B-7B3B1EAFA618}"/>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err="1">
                <a:solidFill>
                  <a:schemeClr val="bg1"/>
                </a:solidFill>
                <a:latin typeface="Arial" panose="020B0604020202020204" pitchFamily="34" charset="0"/>
                <a:cs typeface="Arial" panose="020B0604020202020204" pitchFamily="34" charset="0"/>
              </a:rPr>
              <a:t>Sasko</a:t>
            </a:r>
            <a:r>
              <a:rPr lang="de-DE" dirty="0">
                <a:solidFill>
                  <a:schemeClr val="bg1"/>
                </a:solidFill>
                <a:latin typeface="Arial" panose="020B0604020202020204" pitchFamily="34" charset="0"/>
                <a:cs typeface="Arial" panose="020B0604020202020204" pitchFamily="34" charset="0"/>
              </a:rPr>
              <a:t> </a:t>
            </a:r>
            <a:r>
              <a:rPr lang="de-DE" dirty="0" err="1">
                <a:solidFill>
                  <a:schemeClr val="bg1"/>
                </a:solidFill>
                <a:latin typeface="Arial" panose="020B0604020202020204" pitchFamily="34" charset="0"/>
                <a:cs typeface="Arial" panose="020B0604020202020204" pitchFamily="34" charset="0"/>
              </a:rPr>
              <a:t>Blazevski</a:t>
            </a:r>
            <a:endParaRPr lang="de-DE" dirty="0">
              <a:solidFill>
                <a:schemeClr val="bg1"/>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50AF3AA6-D278-D1CF-6257-4A51A4D3980C}"/>
              </a:ext>
            </a:extLst>
          </p:cNvPr>
          <p:cNvSpPr txBox="1"/>
          <p:nvPr/>
        </p:nvSpPr>
        <p:spPr>
          <a:xfrm>
            <a:off x="1960880" y="1737032"/>
            <a:ext cx="3526928" cy="954107"/>
          </a:xfrm>
          <a:prstGeom prst="rect">
            <a:avLst/>
          </a:prstGeom>
          <a:noFill/>
        </p:spPr>
        <p:txBody>
          <a:bodyPr wrap="none" rtlCol="0">
            <a:spAutoFit/>
          </a:bodyPr>
          <a:lstStyle/>
          <a:p>
            <a:pPr algn="r"/>
            <a:r>
              <a:rPr lang="de-DE" sz="2800" dirty="0">
                <a:solidFill>
                  <a:srgbClr val="004B93"/>
                </a:solidFill>
                <a:latin typeface="Arial" panose="020B0604020202020204" pitchFamily="34" charset="0"/>
                <a:cs typeface="Arial" panose="020B0604020202020204" pitchFamily="34" charset="0"/>
              </a:rPr>
              <a:t>Was sind am Markt </a:t>
            </a:r>
          </a:p>
          <a:p>
            <a:pPr algn="r"/>
            <a:r>
              <a:rPr lang="de-DE" sz="2800" dirty="0">
                <a:solidFill>
                  <a:srgbClr val="004B93"/>
                </a:solidFill>
                <a:latin typeface="Arial" panose="020B0604020202020204" pitchFamily="34" charset="0"/>
                <a:cs typeface="Arial" panose="020B0604020202020204" pitchFamily="34" charset="0"/>
              </a:rPr>
              <a:t>übliche Konditionen?</a:t>
            </a:r>
          </a:p>
        </p:txBody>
      </p:sp>
      <p:sp>
        <p:nvSpPr>
          <p:cNvPr id="3" name="Textfeld 2">
            <a:extLst>
              <a:ext uri="{FF2B5EF4-FFF2-40B4-BE49-F238E27FC236}">
                <a16:creationId xmlns:a16="http://schemas.microsoft.com/office/drawing/2014/main" id="{698803FF-2314-F857-889F-5992F3174787}"/>
              </a:ext>
            </a:extLst>
          </p:cNvPr>
          <p:cNvSpPr txBox="1"/>
          <p:nvPr/>
        </p:nvSpPr>
        <p:spPr>
          <a:xfrm>
            <a:off x="5939341" y="3658894"/>
            <a:ext cx="4697055" cy="954107"/>
          </a:xfrm>
          <a:prstGeom prst="rect">
            <a:avLst/>
          </a:prstGeom>
          <a:noFill/>
        </p:spPr>
        <p:txBody>
          <a:bodyPr wrap="none" rtlCol="0">
            <a:spAutoFit/>
          </a:bodyPr>
          <a:lstStyle/>
          <a:p>
            <a:r>
              <a:rPr lang="de-DE" sz="2800" dirty="0">
                <a:solidFill>
                  <a:srgbClr val="004B93"/>
                </a:solidFill>
                <a:latin typeface="Arial" panose="020B0604020202020204" pitchFamily="34" charset="0"/>
                <a:cs typeface="Arial" panose="020B0604020202020204" pitchFamily="34" charset="0"/>
              </a:rPr>
              <a:t>Welche Leistung bringe ich, </a:t>
            </a:r>
          </a:p>
          <a:p>
            <a:r>
              <a:rPr lang="de-DE" sz="2800" dirty="0">
                <a:solidFill>
                  <a:srgbClr val="004B93"/>
                </a:solidFill>
                <a:latin typeface="Arial" panose="020B0604020202020204" pitchFamily="34" charset="0"/>
                <a:cs typeface="Arial" panose="020B0604020202020204" pitchFamily="34" charset="0"/>
              </a:rPr>
              <a:t>und was ist diese wert?</a:t>
            </a:r>
          </a:p>
        </p:txBody>
      </p:sp>
      <p:cxnSp>
        <p:nvCxnSpPr>
          <p:cNvPr id="7" name="Gerade Verbindung 6">
            <a:extLst>
              <a:ext uri="{FF2B5EF4-FFF2-40B4-BE49-F238E27FC236}">
                <a16:creationId xmlns:a16="http://schemas.microsoft.com/office/drawing/2014/main" id="{8325DBAC-1377-68C0-9524-0C826A51DA79}"/>
              </a:ext>
            </a:extLst>
          </p:cNvPr>
          <p:cNvCxnSpPr/>
          <p:nvPr/>
        </p:nvCxnSpPr>
        <p:spPr>
          <a:xfrm>
            <a:off x="5713574" y="1435395"/>
            <a:ext cx="0" cy="3625703"/>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0608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16</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2EDFD27E-A33C-35B5-906B-7B3B1EAFA618}"/>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err="1">
                <a:solidFill>
                  <a:schemeClr val="bg1"/>
                </a:solidFill>
                <a:latin typeface="Arial" panose="020B0604020202020204" pitchFamily="34" charset="0"/>
                <a:cs typeface="Arial" panose="020B0604020202020204" pitchFamily="34" charset="0"/>
              </a:rPr>
              <a:t>Sasko</a:t>
            </a:r>
            <a:r>
              <a:rPr lang="de-DE" dirty="0">
                <a:solidFill>
                  <a:schemeClr val="bg1"/>
                </a:solidFill>
                <a:latin typeface="Arial" panose="020B0604020202020204" pitchFamily="34" charset="0"/>
                <a:cs typeface="Arial" panose="020B0604020202020204" pitchFamily="34" charset="0"/>
              </a:rPr>
              <a:t> </a:t>
            </a:r>
            <a:r>
              <a:rPr lang="de-DE" dirty="0" err="1">
                <a:solidFill>
                  <a:schemeClr val="bg1"/>
                </a:solidFill>
                <a:latin typeface="Arial" panose="020B0604020202020204" pitchFamily="34" charset="0"/>
                <a:cs typeface="Arial" panose="020B0604020202020204" pitchFamily="34" charset="0"/>
              </a:rPr>
              <a:t>Blazevski</a:t>
            </a:r>
            <a:endParaRPr lang="de-DE" dirty="0">
              <a:solidFill>
                <a:schemeClr val="bg1"/>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0199C318-2590-31E3-1CEE-FF70BD62B7E3}"/>
              </a:ext>
            </a:extLst>
          </p:cNvPr>
          <p:cNvSpPr txBox="1"/>
          <p:nvPr/>
        </p:nvSpPr>
        <p:spPr>
          <a:xfrm>
            <a:off x="3012435" y="2951946"/>
            <a:ext cx="6184706" cy="954107"/>
          </a:xfrm>
          <a:prstGeom prst="rect">
            <a:avLst/>
          </a:prstGeom>
          <a:noFill/>
        </p:spPr>
        <p:txBody>
          <a:bodyPr wrap="none" rtlCol="0">
            <a:spAutoFit/>
          </a:bodyPr>
          <a:lstStyle/>
          <a:p>
            <a:pPr algn="ctr"/>
            <a:r>
              <a:rPr lang="de-DE" sz="2800" dirty="0">
                <a:solidFill>
                  <a:srgbClr val="004B93"/>
                </a:solidFill>
                <a:latin typeface="Arial" panose="020B0604020202020204" pitchFamily="34" charset="0"/>
                <a:cs typeface="Arial" panose="020B0604020202020204" pitchFamily="34" charset="0"/>
              </a:rPr>
              <a:t>Soll meine (Dienst-)Leistung auf eine </a:t>
            </a:r>
          </a:p>
          <a:p>
            <a:pPr algn="ctr"/>
            <a:r>
              <a:rPr lang="de-DE" sz="2800" dirty="0">
                <a:solidFill>
                  <a:srgbClr val="004B93"/>
                </a:solidFill>
                <a:latin typeface="Arial" panose="020B0604020202020204" pitchFamily="34" charset="0"/>
                <a:cs typeface="Arial" panose="020B0604020202020204" pitchFamily="34" charset="0"/>
              </a:rPr>
              <a:t>Renditezahl reduziert werden?</a:t>
            </a:r>
          </a:p>
        </p:txBody>
      </p:sp>
    </p:spTree>
    <p:extLst>
      <p:ext uri="{BB962C8B-B14F-4D97-AF65-F5344CB8AC3E}">
        <p14:creationId xmlns:p14="http://schemas.microsoft.com/office/powerpoint/2010/main" val="20336074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B026244-D83D-9024-F9AE-5B9E419FE1C3}"/>
              </a:ext>
            </a:extLst>
          </p:cNvPr>
          <p:cNvPicPr>
            <a:picLocks noChangeAspect="1"/>
          </p:cNvPicPr>
          <p:nvPr/>
        </p:nvPicPr>
        <p:blipFill>
          <a:blip r:embed="rId2"/>
          <a:stretch>
            <a:fillRect/>
          </a:stretch>
        </p:blipFill>
        <p:spPr>
          <a:xfrm>
            <a:off x="1581942" y="202020"/>
            <a:ext cx="8400258" cy="6005122"/>
          </a:xfrm>
          <a:prstGeom prst="rect">
            <a:avLst/>
          </a:prstGeom>
        </p:spPr>
      </p:pic>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17</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2EDFD27E-A33C-35B5-906B-7B3B1EAFA618}"/>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err="1">
                <a:solidFill>
                  <a:schemeClr val="bg1"/>
                </a:solidFill>
                <a:latin typeface="Arial" panose="020B0604020202020204" pitchFamily="34" charset="0"/>
                <a:cs typeface="Arial" panose="020B0604020202020204" pitchFamily="34" charset="0"/>
              </a:rPr>
              <a:t>Sasko</a:t>
            </a:r>
            <a:r>
              <a:rPr lang="de-DE" dirty="0">
                <a:solidFill>
                  <a:schemeClr val="bg1"/>
                </a:solidFill>
                <a:latin typeface="Arial" panose="020B0604020202020204" pitchFamily="34" charset="0"/>
                <a:cs typeface="Arial" panose="020B0604020202020204" pitchFamily="34" charset="0"/>
              </a:rPr>
              <a:t> </a:t>
            </a:r>
            <a:r>
              <a:rPr lang="de-DE" dirty="0" err="1">
                <a:solidFill>
                  <a:schemeClr val="bg1"/>
                </a:solidFill>
                <a:latin typeface="Arial" panose="020B0604020202020204" pitchFamily="34" charset="0"/>
                <a:cs typeface="Arial" panose="020B0604020202020204" pitchFamily="34" charset="0"/>
              </a:rPr>
              <a:t>Blazevski</a:t>
            </a:r>
            <a:endParaRPr lang="de-DE"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50850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18</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2EDFD27E-A33C-35B5-906B-7B3B1EAFA618}"/>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err="1">
                <a:solidFill>
                  <a:schemeClr val="bg1"/>
                </a:solidFill>
                <a:latin typeface="Arial" panose="020B0604020202020204" pitchFamily="34" charset="0"/>
                <a:cs typeface="Arial" panose="020B0604020202020204" pitchFamily="34" charset="0"/>
              </a:rPr>
              <a:t>Sasko</a:t>
            </a:r>
            <a:r>
              <a:rPr lang="de-DE" dirty="0">
                <a:solidFill>
                  <a:schemeClr val="bg1"/>
                </a:solidFill>
                <a:latin typeface="Arial" panose="020B0604020202020204" pitchFamily="34" charset="0"/>
                <a:cs typeface="Arial" panose="020B0604020202020204" pitchFamily="34" charset="0"/>
              </a:rPr>
              <a:t> </a:t>
            </a:r>
            <a:r>
              <a:rPr lang="de-DE" dirty="0" err="1">
                <a:solidFill>
                  <a:schemeClr val="bg1"/>
                </a:solidFill>
                <a:latin typeface="Arial" panose="020B0604020202020204" pitchFamily="34" charset="0"/>
                <a:cs typeface="Arial" panose="020B0604020202020204" pitchFamily="34" charset="0"/>
              </a:rPr>
              <a:t>Blazevski</a:t>
            </a:r>
            <a:endParaRPr lang="de-DE" dirty="0">
              <a:solidFill>
                <a:schemeClr val="bg1"/>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510E9EAF-6D10-702D-B61A-33F696B1CFF3}"/>
              </a:ext>
            </a:extLst>
          </p:cNvPr>
          <p:cNvSpPr txBox="1"/>
          <p:nvPr/>
        </p:nvSpPr>
        <p:spPr>
          <a:xfrm>
            <a:off x="1374530" y="2941547"/>
            <a:ext cx="9403536" cy="954107"/>
          </a:xfrm>
          <a:prstGeom prst="rect">
            <a:avLst/>
          </a:prstGeom>
          <a:noFill/>
        </p:spPr>
        <p:txBody>
          <a:bodyPr wrap="none" rtlCol="0">
            <a:spAutoFit/>
          </a:bodyPr>
          <a:lstStyle/>
          <a:p>
            <a:pPr algn="ctr"/>
            <a:r>
              <a:rPr lang="de-DE" sz="2800" dirty="0">
                <a:solidFill>
                  <a:srgbClr val="004B93"/>
                </a:solidFill>
                <a:latin typeface="Arial" panose="020B0604020202020204" pitchFamily="34" charset="0"/>
                <a:cs typeface="Arial" panose="020B0604020202020204" pitchFamily="34" charset="0"/>
              </a:rPr>
              <a:t>„Anlageberatung“ (Finanzberatung) ist viel komplexer </a:t>
            </a:r>
          </a:p>
          <a:p>
            <a:pPr algn="ctr"/>
            <a:r>
              <a:rPr lang="de-DE" sz="2800" dirty="0">
                <a:solidFill>
                  <a:srgbClr val="004B93"/>
                </a:solidFill>
                <a:latin typeface="Arial" panose="020B0604020202020204" pitchFamily="34" charset="0"/>
                <a:cs typeface="Arial" panose="020B0604020202020204" pitchFamily="34" charset="0"/>
              </a:rPr>
              <a:t>als nur eine Depotzusammenstellung (Beratung oder VV).</a:t>
            </a:r>
          </a:p>
        </p:txBody>
      </p:sp>
    </p:spTree>
    <p:extLst>
      <p:ext uri="{BB962C8B-B14F-4D97-AF65-F5344CB8AC3E}">
        <p14:creationId xmlns:p14="http://schemas.microsoft.com/office/powerpoint/2010/main" val="30997398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9EEBA320-9FE4-84D9-23B4-4B4345C2F12B}"/>
              </a:ext>
            </a:extLst>
          </p:cNvPr>
          <p:cNvPicPr>
            <a:picLocks noChangeAspect="1"/>
          </p:cNvPicPr>
          <p:nvPr/>
        </p:nvPicPr>
        <p:blipFill>
          <a:blip r:embed="rId2"/>
          <a:stretch>
            <a:fillRect/>
          </a:stretch>
        </p:blipFill>
        <p:spPr>
          <a:xfrm>
            <a:off x="7026934" y="428904"/>
            <a:ext cx="2707336" cy="680378"/>
          </a:xfrm>
          <a:prstGeom prst="rect">
            <a:avLst/>
          </a:prstGeom>
        </p:spPr>
      </p:pic>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Davor Horvat</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19</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099277BB-72E8-41F3-C20D-74C88A95947D}"/>
              </a:ext>
            </a:extLst>
          </p:cNvPr>
          <p:cNvPicPr>
            <a:picLocks noChangeAspect="1"/>
          </p:cNvPicPr>
          <p:nvPr/>
        </p:nvPicPr>
        <p:blipFill>
          <a:blip r:embed="rId3"/>
          <a:stretch>
            <a:fillRect/>
          </a:stretch>
        </p:blipFill>
        <p:spPr>
          <a:xfrm>
            <a:off x="982130" y="1104410"/>
            <a:ext cx="10908515" cy="4431199"/>
          </a:xfrm>
          <a:prstGeom prst="rect">
            <a:avLst/>
          </a:prstGeom>
        </p:spPr>
      </p:pic>
      <p:pic>
        <p:nvPicPr>
          <p:cNvPr id="7" name="Grafik 6">
            <a:extLst>
              <a:ext uri="{FF2B5EF4-FFF2-40B4-BE49-F238E27FC236}">
                <a16:creationId xmlns:a16="http://schemas.microsoft.com/office/drawing/2014/main" id="{D5D99123-23BE-C3D6-9FC6-9CBCF739AAE5}"/>
              </a:ext>
            </a:extLst>
          </p:cNvPr>
          <p:cNvPicPr>
            <a:picLocks noChangeAspect="1"/>
          </p:cNvPicPr>
          <p:nvPr/>
        </p:nvPicPr>
        <p:blipFill>
          <a:blip r:embed="rId4"/>
          <a:stretch>
            <a:fillRect/>
          </a:stretch>
        </p:blipFill>
        <p:spPr>
          <a:xfrm>
            <a:off x="301355" y="4159179"/>
            <a:ext cx="6547660" cy="1916562"/>
          </a:xfrm>
          <a:prstGeom prst="rect">
            <a:avLst/>
          </a:prstGeom>
        </p:spPr>
      </p:pic>
    </p:spTree>
    <p:extLst>
      <p:ext uri="{BB962C8B-B14F-4D97-AF65-F5344CB8AC3E}">
        <p14:creationId xmlns:p14="http://schemas.microsoft.com/office/powerpoint/2010/main" val="15615187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44700759-F1E4-0647-9F2B-3829D01137FD}"/>
              </a:ext>
            </a:extLst>
          </p:cNvPr>
          <p:cNvPicPr>
            <a:picLocks noChangeAspect="1"/>
          </p:cNvPicPr>
          <p:nvPr/>
        </p:nvPicPr>
        <p:blipFill>
          <a:blip r:embed="rId2"/>
          <a:stretch>
            <a:fillRect/>
          </a:stretch>
        </p:blipFill>
        <p:spPr>
          <a:xfrm>
            <a:off x="4617725" y="1149098"/>
            <a:ext cx="2956549" cy="891129"/>
          </a:xfrm>
          <a:prstGeom prst="rect">
            <a:avLst/>
          </a:prstGeom>
        </p:spPr>
      </p:pic>
      <p:sp>
        <p:nvSpPr>
          <p:cNvPr id="9" name="Textfeld 8">
            <a:extLst>
              <a:ext uri="{FF2B5EF4-FFF2-40B4-BE49-F238E27FC236}">
                <a16:creationId xmlns:a16="http://schemas.microsoft.com/office/drawing/2014/main" id="{E9A61E41-93CE-DDC7-308E-76B21AF74066}"/>
              </a:ext>
            </a:extLst>
          </p:cNvPr>
          <p:cNvSpPr txBox="1"/>
          <p:nvPr/>
        </p:nvSpPr>
        <p:spPr>
          <a:xfrm>
            <a:off x="7229519" y="3973531"/>
            <a:ext cx="9135306" cy="3170099"/>
          </a:xfrm>
          <a:prstGeom prst="rect">
            <a:avLst/>
          </a:prstGeom>
          <a:noFill/>
        </p:spPr>
        <p:txBody>
          <a:bodyPr wrap="square" rtlCol="0">
            <a:spAutoFit/>
          </a:bodyPr>
          <a:lstStyle/>
          <a:p>
            <a:r>
              <a:rPr lang="de-DE" sz="20000" b="1" dirty="0">
                <a:solidFill>
                  <a:schemeClr val="bg1">
                    <a:lumMod val="95000"/>
                  </a:schemeClr>
                </a:solidFill>
                <a:latin typeface="Arial Black" panose="020B0604020202020204" pitchFamily="34" charset="0"/>
                <a:cs typeface="Arial Black" panose="020B0604020202020204" pitchFamily="34" charset="0"/>
              </a:rPr>
              <a:t>#12</a:t>
            </a:r>
          </a:p>
        </p:txBody>
      </p:sp>
      <p:sp>
        <p:nvSpPr>
          <p:cNvPr id="5" name="Textfeld 4">
            <a:extLst>
              <a:ext uri="{FF2B5EF4-FFF2-40B4-BE49-F238E27FC236}">
                <a16:creationId xmlns:a16="http://schemas.microsoft.com/office/drawing/2014/main" id="{6E0474B2-F50F-BE45-940A-E6F4620F92B4}"/>
              </a:ext>
            </a:extLst>
          </p:cNvPr>
          <p:cNvSpPr txBox="1"/>
          <p:nvPr/>
        </p:nvSpPr>
        <p:spPr>
          <a:xfrm>
            <a:off x="0" y="5316047"/>
            <a:ext cx="12192000" cy="707886"/>
          </a:xfrm>
          <a:prstGeom prst="rect">
            <a:avLst/>
          </a:prstGeom>
          <a:noFill/>
        </p:spPr>
        <p:txBody>
          <a:bodyPr wrap="square" rtlCol="0">
            <a:spAutoFit/>
          </a:bodyPr>
          <a:lstStyle/>
          <a:p>
            <a:pPr algn="ctr"/>
            <a:r>
              <a:rPr lang="de-DE" sz="4000" dirty="0">
                <a:solidFill>
                  <a:srgbClr val="1F3E80"/>
                </a:solidFill>
                <a:latin typeface="Arial" panose="020B0604020202020204" pitchFamily="34" charset="0"/>
                <a:ea typeface="Frutiger LT Std 57 Cn" charset="0"/>
                <a:cs typeface="Arial" panose="020B0604020202020204" pitchFamily="34" charset="0"/>
              </a:rPr>
              <a:t>D I A L O G P A R T N E R</a:t>
            </a:r>
          </a:p>
        </p:txBody>
      </p:sp>
      <p:sp>
        <p:nvSpPr>
          <p:cNvPr id="2" name="Textfeld 1">
            <a:extLst>
              <a:ext uri="{FF2B5EF4-FFF2-40B4-BE49-F238E27FC236}">
                <a16:creationId xmlns:a16="http://schemas.microsoft.com/office/drawing/2014/main" id="{4C889BFF-1A71-41F5-4610-1D7E0A5294C5}"/>
              </a:ext>
            </a:extLst>
          </p:cNvPr>
          <p:cNvSpPr txBox="1"/>
          <p:nvPr/>
        </p:nvSpPr>
        <p:spPr>
          <a:xfrm>
            <a:off x="5230795" y="4335543"/>
            <a:ext cx="1730408" cy="307777"/>
          </a:xfrm>
          <a:prstGeom prst="rect">
            <a:avLst/>
          </a:prstGeom>
          <a:noFill/>
        </p:spPr>
        <p:txBody>
          <a:bodyPr wrap="square" rtlCol="0">
            <a:spAutoFit/>
          </a:bodyPr>
          <a:lstStyle/>
          <a:p>
            <a:pPr algn="ctr"/>
            <a:r>
              <a:rPr lang="de-DE" sz="1400" dirty="0">
                <a:solidFill>
                  <a:srgbClr val="1F3E80"/>
                </a:solidFill>
                <a:latin typeface="Arial" panose="020B0604020202020204" pitchFamily="34" charset="0"/>
                <a:ea typeface="Frutiger LT Std 57 Cn" charset="0"/>
                <a:cs typeface="Arial" panose="020B0604020202020204" pitchFamily="34" charset="0"/>
              </a:rPr>
              <a:t>DAVOR HORVAT</a:t>
            </a:r>
          </a:p>
        </p:txBody>
      </p:sp>
      <p:pic>
        <p:nvPicPr>
          <p:cNvPr id="4" name="Grafik 3">
            <a:extLst>
              <a:ext uri="{FF2B5EF4-FFF2-40B4-BE49-F238E27FC236}">
                <a16:creationId xmlns:a16="http://schemas.microsoft.com/office/drawing/2014/main" id="{8FA9FB90-55EA-F7F8-5CBB-0370A637CCE5}"/>
              </a:ext>
            </a:extLst>
          </p:cNvPr>
          <p:cNvPicPr>
            <a:picLocks noChangeAspect="1"/>
          </p:cNvPicPr>
          <p:nvPr/>
        </p:nvPicPr>
        <p:blipFill>
          <a:blip r:embed="rId3"/>
          <a:stretch>
            <a:fillRect/>
          </a:stretch>
        </p:blipFill>
        <p:spPr>
          <a:xfrm>
            <a:off x="3373707" y="2608398"/>
            <a:ext cx="1734060" cy="1607775"/>
          </a:xfrm>
          <a:prstGeom prst="rect">
            <a:avLst/>
          </a:prstGeom>
          <a:effectLst>
            <a:outerShdw blurRad="50800" dist="38100" dir="2700000" algn="tl" rotWithShape="0">
              <a:prstClr val="black">
                <a:alpha val="40000"/>
              </a:prstClr>
            </a:outerShdw>
          </a:effectLst>
        </p:spPr>
      </p:pic>
      <p:sp>
        <p:nvSpPr>
          <p:cNvPr id="6" name="Textfeld 5">
            <a:extLst>
              <a:ext uri="{FF2B5EF4-FFF2-40B4-BE49-F238E27FC236}">
                <a16:creationId xmlns:a16="http://schemas.microsoft.com/office/drawing/2014/main" id="{E874C464-F825-DC2D-E83D-530900D0113E}"/>
              </a:ext>
            </a:extLst>
          </p:cNvPr>
          <p:cNvSpPr txBox="1"/>
          <p:nvPr/>
        </p:nvSpPr>
        <p:spPr>
          <a:xfrm>
            <a:off x="3264262" y="4335543"/>
            <a:ext cx="1935698" cy="307777"/>
          </a:xfrm>
          <a:prstGeom prst="rect">
            <a:avLst/>
          </a:prstGeom>
          <a:noFill/>
        </p:spPr>
        <p:txBody>
          <a:bodyPr wrap="square" rtlCol="0">
            <a:spAutoFit/>
          </a:bodyPr>
          <a:lstStyle/>
          <a:p>
            <a:pPr algn="ctr"/>
            <a:r>
              <a:rPr lang="de-DE" sz="1400" dirty="0">
                <a:solidFill>
                  <a:srgbClr val="1F3E80"/>
                </a:solidFill>
                <a:latin typeface="Arial" panose="020B0604020202020204" pitchFamily="34" charset="0"/>
                <a:ea typeface="Frutiger LT Std 57 Cn" charset="0"/>
                <a:cs typeface="Arial" panose="020B0604020202020204" pitchFamily="34" charset="0"/>
              </a:rPr>
              <a:t>SASKO BLAZEVSKI</a:t>
            </a:r>
          </a:p>
        </p:txBody>
      </p:sp>
      <p:pic>
        <p:nvPicPr>
          <p:cNvPr id="7" name="Grafik 6">
            <a:extLst>
              <a:ext uri="{FF2B5EF4-FFF2-40B4-BE49-F238E27FC236}">
                <a16:creationId xmlns:a16="http://schemas.microsoft.com/office/drawing/2014/main" id="{5E9B2902-3B99-4FA7-8348-B9FB39267A68}"/>
              </a:ext>
            </a:extLst>
          </p:cNvPr>
          <p:cNvPicPr>
            <a:picLocks noChangeAspect="1"/>
          </p:cNvPicPr>
          <p:nvPr/>
        </p:nvPicPr>
        <p:blipFill>
          <a:blip r:embed="rId4"/>
          <a:stretch>
            <a:fillRect/>
          </a:stretch>
        </p:blipFill>
        <p:spPr>
          <a:xfrm>
            <a:off x="7084231" y="2628552"/>
            <a:ext cx="1755621" cy="1627766"/>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7265E5EE-BAF8-FA3E-ABD5-BC497F842749}"/>
              </a:ext>
            </a:extLst>
          </p:cNvPr>
          <p:cNvSpPr txBox="1"/>
          <p:nvPr/>
        </p:nvSpPr>
        <p:spPr>
          <a:xfrm>
            <a:off x="7053396" y="4335543"/>
            <a:ext cx="1786456" cy="307777"/>
          </a:xfrm>
          <a:prstGeom prst="rect">
            <a:avLst/>
          </a:prstGeom>
          <a:noFill/>
        </p:spPr>
        <p:txBody>
          <a:bodyPr wrap="square" rtlCol="0">
            <a:spAutoFit/>
          </a:bodyPr>
          <a:lstStyle/>
          <a:p>
            <a:pPr algn="ctr"/>
            <a:r>
              <a:rPr lang="de-DE" sz="1400" dirty="0">
                <a:solidFill>
                  <a:srgbClr val="1F3E80"/>
                </a:solidFill>
                <a:latin typeface="Arial" panose="020B0604020202020204" pitchFamily="34" charset="0"/>
                <a:ea typeface="Frutiger LT Std 57 Cn" charset="0"/>
                <a:cs typeface="Arial" panose="020B0604020202020204" pitchFamily="34" charset="0"/>
              </a:rPr>
              <a:t>INGO THEISMANN</a:t>
            </a:r>
          </a:p>
        </p:txBody>
      </p:sp>
      <p:pic>
        <p:nvPicPr>
          <p:cNvPr id="12" name="Grafik 11">
            <a:extLst>
              <a:ext uri="{FF2B5EF4-FFF2-40B4-BE49-F238E27FC236}">
                <a16:creationId xmlns:a16="http://schemas.microsoft.com/office/drawing/2014/main" id="{8B1324D0-52F0-7B94-8B5B-C945E531A883}"/>
              </a:ext>
            </a:extLst>
          </p:cNvPr>
          <p:cNvPicPr>
            <a:picLocks noChangeAspect="1"/>
          </p:cNvPicPr>
          <p:nvPr/>
        </p:nvPicPr>
        <p:blipFill>
          <a:blip r:embed="rId5"/>
          <a:stretch>
            <a:fillRect/>
          </a:stretch>
        </p:blipFill>
        <p:spPr>
          <a:xfrm>
            <a:off x="5230795" y="2620086"/>
            <a:ext cx="1730408" cy="16043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748158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Davor Horvat</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20</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FF1468A0-B2CF-0188-8512-F5C8918F07D5}"/>
              </a:ext>
            </a:extLst>
          </p:cNvPr>
          <p:cNvPicPr>
            <a:picLocks noChangeAspect="1"/>
          </p:cNvPicPr>
          <p:nvPr/>
        </p:nvPicPr>
        <p:blipFill>
          <a:blip r:embed="rId2"/>
          <a:stretch>
            <a:fillRect/>
          </a:stretch>
        </p:blipFill>
        <p:spPr>
          <a:xfrm>
            <a:off x="433873" y="1512883"/>
            <a:ext cx="11324253" cy="3832234"/>
          </a:xfrm>
          <a:prstGeom prst="rect">
            <a:avLst/>
          </a:prstGeom>
        </p:spPr>
      </p:pic>
      <p:pic>
        <p:nvPicPr>
          <p:cNvPr id="10" name="Grafik 9">
            <a:extLst>
              <a:ext uri="{FF2B5EF4-FFF2-40B4-BE49-F238E27FC236}">
                <a16:creationId xmlns:a16="http://schemas.microsoft.com/office/drawing/2014/main" id="{5864E11F-9E4B-FCE9-36C3-E93D9EA0E949}"/>
              </a:ext>
            </a:extLst>
          </p:cNvPr>
          <p:cNvPicPr>
            <a:picLocks noChangeAspect="1"/>
          </p:cNvPicPr>
          <p:nvPr/>
        </p:nvPicPr>
        <p:blipFill>
          <a:blip r:embed="rId3"/>
          <a:stretch>
            <a:fillRect/>
          </a:stretch>
        </p:blipFill>
        <p:spPr>
          <a:xfrm>
            <a:off x="301355" y="3733609"/>
            <a:ext cx="7315200" cy="2200275"/>
          </a:xfrm>
          <a:prstGeom prst="rect">
            <a:avLst/>
          </a:prstGeom>
        </p:spPr>
      </p:pic>
      <p:pic>
        <p:nvPicPr>
          <p:cNvPr id="13" name="Grafik 12">
            <a:extLst>
              <a:ext uri="{FF2B5EF4-FFF2-40B4-BE49-F238E27FC236}">
                <a16:creationId xmlns:a16="http://schemas.microsoft.com/office/drawing/2014/main" id="{1D02734F-2E1B-436C-FCAA-88CD6D5F5E58}"/>
              </a:ext>
            </a:extLst>
          </p:cNvPr>
          <p:cNvPicPr>
            <a:picLocks noChangeAspect="1"/>
          </p:cNvPicPr>
          <p:nvPr/>
        </p:nvPicPr>
        <p:blipFill>
          <a:blip r:embed="rId4"/>
          <a:stretch>
            <a:fillRect/>
          </a:stretch>
        </p:blipFill>
        <p:spPr>
          <a:xfrm>
            <a:off x="301355" y="853206"/>
            <a:ext cx="5314950" cy="523875"/>
          </a:xfrm>
          <a:prstGeom prst="rect">
            <a:avLst/>
          </a:prstGeom>
        </p:spPr>
      </p:pic>
      <p:pic>
        <p:nvPicPr>
          <p:cNvPr id="16" name="Grafik 15">
            <a:extLst>
              <a:ext uri="{FF2B5EF4-FFF2-40B4-BE49-F238E27FC236}">
                <a16:creationId xmlns:a16="http://schemas.microsoft.com/office/drawing/2014/main" id="{20F9CCF4-C2D5-1975-D651-CD3C425A4CF1}"/>
              </a:ext>
            </a:extLst>
          </p:cNvPr>
          <p:cNvPicPr>
            <a:picLocks noChangeAspect="1"/>
          </p:cNvPicPr>
          <p:nvPr/>
        </p:nvPicPr>
        <p:blipFill>
          <a:blip r:embed="rId5"/>
          <a:stretch>
            <a:fillRect/>
          </a:stretch>
        </p:blipFill>
        <p:spPr>
          <a:xfrm>
            <a:off x="9050790" y="780474"/>
            <a:ext cx="2707336" cy="680378"/>
          </a:xfrm>
          <a:prstGeom prst="rect">
            <a:avLst/>
          </a:prstGeom>
        </p:spPr>
      </p:pic>
      <p:sp>
        <p:nvSpPr>
          <p:cNvPr id="17" name="Pfeil: nach unten 16">
            <a:extLst>
              <a:ext uri="{FF2B5EF4-FFF2-40B4-BE49-F238E27FC236}">
                <a16:creationId xmlns:a16="http://schemas.microsoft.com/office/drawing/2014/main" id="{50DA3800-C3EB-25BB-4C99-D06F8C950ED8}"/>
              </a:ext>
            </a:extLst>
          </p:cNvPr>
          <p:cNvSpPr/>
          <p:nvPr/>
        </p:nvSpPr>
        <p:spPr>
          <a:xfrm rot="4185418">
            <a:off x="6036273" y="285469"/>
            <a:ext cx="347168" cy="11372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722023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Davor Horvat</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21</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CC1D9DD9-0B4A-A76A-8B38-B7FEA4848370}"/>
              </a:ext>
            </a:extLst>
          </p:cNvPr>
          <p:cNvPicPr>
            <a:picLocks noChangeAspect="1"/>
          </p:cNvPicPr>
          <p:nvPr/>
        </p:nvPicPr>
        <p:blipFill>
          <a:blip r:embed="rId2"/>
          <a:stretch>
            <a:fillRect/>
          </a:stretch>
        </p:blipFill>
        <p:spPr>
          <a:xfrm>
            <a:off x="508935" y="1713843"/>
            <a:ext cx="11134725" cy="4191000"/>
          </a:xfrm>
          <a:prstGeom prst="rect">
            <a:avLst/>
          </a:prstGeom>
        </p:spPr>
      </p:pic>
      <p:pic>
        <p:nvPicPr>
          <p:cNvPr id="6" name="Grafik 5">
            <a:extLst>
              <a:ext uri="{FF2B5EF4-FFF2-40B4-BE49-F238E27FC236}">
                <a16:creationId xmlns:a16="http://schemas.microsoft.com/office/drawing/2014/main" id="{21E5B293-F550-FEA1-3DB8-89769B8BA642}"/>
              </a:ext>
            </a:extLst>
          </p:cNvPr>
          <p:cNvPicPr>
            <a:picLocks noChangeAspect="1"/>
          </p:cNvPicPr>
          <p:nvPr/>
        </p:nvPicPr>
        <p:blipFill>
          <a:blip r:embed="rId3"/>
          <a:stretch>
            <a:fillRect/>
          </a:stretch>
        </p:blipFill>
        <p:spPr>
          <a:xfrm>
            <a:off x="508935" y="782848"/>
            <a:ext cx="2414005" cy="810069"/>
          </a:xfrm>
          <a:prstGeom prst="rect">
            <a:avLst/>
          </a:prstGeom>
        </p:spPr>
      </p:pic>
      <p:sp>
        <p:nvSpPr>
          <p:cNvPr id="7" name="Pfeil: nach unten 6">
            <a:extLst>
              <a:ext uri="{FF2B5EF4-FFF2-40B4-BE49-F238E27FC236}">
                <a16:creationId xmlns:a16="http://schemas.microsoft.com/office/drawing/2014/main" id="{248C7711-EB1F-EBB8-38CE-631B19A3FE06}"/>
              </a:ext>
            </a:extLst>
          </p:cNvPr>
          <p:cNvSpPr/>
          <p:nvPr/>
        </p:nvSpPr>
        <p:spPr>
          <a:xfrm rot="3634043">
            <a:off x="3870267" y="1062619"/>
            <a:ext cx="347168" cy="186612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unten 9">
            <a:extLst>
              <a:ext uri="{FF2B5EF4-FFF2-40B4-BE49-F238E27FC236}">
                <a16:creationId xmlns:a16="http://schemas.microsoft.com/office/drawing/2014/main" id="{B37AAA39-9123-0A99-CF4C-4920C1050B5F}"/>
              </a:ext>
            </a:extLst>
          </p:cNvPr>
          <p:cNvSpPr/>
          <p:nvPr/>
        </p:nvSpPr>
        <p:spPr>
          <a:xfrm rot="5400000">
            <a:off x="3721597" y="3304175"/>
            <a:ext cx="347168" cy="77514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884878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Davor Horvat</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22</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008127DE-B4ED-B223-F46B-8791C0CE9513}"/>
              </a:ext>
            </a:extLst>
          </p:cNvPr>
          <p:cNvPicPr>
            <a:picLocks noChangeAspect="1"/>
          </p:cNvPicPr>
          <p:nvPr/>
        </p:nvPicPr>
        <p:blipFill>
          <a:blip r:embed="rId2"/>
          <a:stretch>
            <a:fillRect/>
          </a:stretch>
        </p:blipFill>
        <p:spPr>
          <a:xfrm>
            <a:off x="4988143" y="4130626"/>
            <a:ext cx="6679750" cy="2022605"/>
          </a:xfrm>
          <a:prstGeom prst="rect">
            <a:avLst/>
          </a:prstGeom>
        </p:spPr>
      </p:pic>
      <p:pic>
        <p:nvPicPr>
          <p:cNvPr id="10" name="Grafik 9">
            <a:extLst>
              <a:ext uri="{FF2B5EF4-FFF2-40B4-BE49-F238E27FC236}">
                <a16:creationId xmlns:a16="http://schemas.microsoft.com/office/drawing/2014/main" id="{A39EEFB1-ACCE-8A28-30FA-3CE08048A01E}"/>
              </a:ext>
            </a:extLst>
          </p:cNvPr>
          <p:cNvPicPr>
            <a:picLocks noChangeAspect="1"/>
          </p:cNvPicPr>
          <p:nvPr/>
        </p:nvPicPr>
        <p:blipFill>
          <a:blip r:embed="rId3"/>
          <a:stretch>
            <a:fillRect/>
          </a:stretch>
        </p:blipFill>
        <p:spPr>
          <a:xfrm>
            <a:off x="301355" y="1233021"/>
            <a:ext cx="7085920" cy="2847613"/>
          </a:xfrm>
          <a:prstGeom prst="rect">
            <a:avLst/>
          </a:prstGeom>
        </p:spPr>
      </p:pic>
      <p:pic>
        <p:nvPicPr>
          <p:cNvPr id="12" name="Grafik 11">
            <a:extLst>
              <a:ext uri="{FF2B5EF4-FFF2-40B4-BE49-F238E27FC236}">
                <a16:creationId xmlns:a16="http://schemas.microsoft.com/office/drawing/2014/main" id="{77AA166D-1D61-9C4F-2AC2-A6F1523F4568}"/>
              </a:ext>
            </a:extLst>
          </p:cNvPr>
          <p:cNvPicPr>
            <a:picLocks noChangeAspect="1"/>
          </p:cNvPicPr>
          <p:nvPr/>
        </p:nvPicPr>
        <p:blipFill>
          <a:blip r:embed="rId4"/>
          <a:stretch>
            <a:fillRect/>
          </a:stretch>
        </p:blipFill>
        <p:spPr>
          <a:xfrm>
            <a:off x="7982755" y="1100089"/>
            <a:ext cx="2414005" cy="810069"/>
          </a:xfrm>
          <a:prstGeom prst="rect">
            <a:avLst/>
          </a:prstGeom>
        </p:spPr>
      </p:pic>
      <p:sp>
        <p:nvSpPr>
          <p:cNvPr id="13" name="Pfeil: nach unten 12">
            <a:extLst>
              <a:ext uri="{FF2B5EF4-FFF2-40B4-BE49-F238E27FC236}">
                <a16:creationId xmlns:a16="http://schemas.microsoft.com/office/drawing/2014/main" id="{DB0884F3-B91D-A72A-8FE1-6D4A0337DB30}"/>
              </a:ext>
            </a:extLst>
          </p:cNvPr>
          <p:cNvSpPr/>
          <p:nvPr/>
        </p:nvSpPr>
        <p:spPr>
          <a:xfrm rot="3634043">
            <a:off x="8678541" y="2598534"/>
            <a:ext cx="347168" cy="186612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unten 13">
            <a:extLst>
              <a:ext uri="{FF2B5EF4-FFF2-40B4-BE49-F238E27FC236}">
                <a16:creationId xmlns:a16="http://schemas.microsoft.com/office/drawing/2014/main" id="{CD218D4D-592D-D4D9-2088-DFDFB3716AEA}"/>
              </a:ext>
            </a:extLst>
          </p:cNvPr>
          <p:cNvSpPr/>
          <p:nvPr/>
        </p:nvSpPr>
        <p:spPr>
          <a:xfrm rot="3634043">
            <a:off x="7114108" y="1227441"/>
            <a:ext cx="347168" cy="186612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unten 14">
            <a:extLst>
              <a:ext uri="{FF2B5EF4-FFF2-40B4-BE49-F238E27FC236}">
                <a16:creationId xmlns:a16="http://schemas.microsoft.com/office/drawing/2014/main" id="{CE0A2A51-434E-EF85-AB03-AF975466E318}"/>
              </a:ext>
            </a:extLst>
          </p:cNvPr>
          <p:cNvSpPr/>
          <p:nvPr/>
        </p:nvSpPr>
        <p:spPr>
          <a:xfrm rot="16200000">
            <a:off x="5378607" y="4263778"/>
            <a:ext cx="347168" cy="186612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535721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Davor Horvat</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23</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3D3392C8-5795-BAF6-E78B-BFB65557CC59}"/>
              </a:ext>
            </a:extLst>
          </p:cNvPr>
          <p:cNvPicPr>
            <a:picLocks noChangeAspect="1"/>
          </p:cNvPicPr>
          <p:nvPr/>
        </p:nvPicPr>
        <p:blipFill>
          <a:blip r:embed="rId2"/>
          <a:stretch>
            <a:fillRect/>
          </a:stretch>
        </p:blipFill>
        <p:spPr>
          <a:xfrm>
            <a:off x="1756930" y="1161795"/>
            <a:ext cx="3595110" cy="1579355"/>
          </a:xfrm>
          <a:prstGeom prst="rect">
            <a:avLst/>
          </a:prstGeom>
        </p:spPr>
      </p:pic>
      <p:pic>
        <p:nvPicPr>
          <p:cNvPr id="6" name="Grafik 5">
            <a:extLst>
              <a:ext uri="{FF2B5EF4-FFF2-40B4-BE49-F238E27FC236}">
                <a16:creationId xmlns:a16="http://schemas.microsoft.com/office/drawing/2014/main" id="{32574C28-3A44-4306-7895-4CC69F7AD5E8}"/>
              </a:ext>
            </a:extLst>
          </p:cNvPr>
          <p:cNvPicPr>
            <a:picLocks noChangeAspect="1"/>
          </p:cNvPicPr>
          <p:nvPr/>
        </p:nvPicPr>
        <p:blipFill>
          <a:blip r:embed="rId3"/>
          <a:stretch>
            <a:fillRect/>
          </a:stretch>
        </p:blipFill>
        <p:spPr>
          <a:xfrm>
            <a:off x="5396644" y="1643833"/>
            <a:ext cx="3311201" cy="1097317"/>
          </a:xfrm>
          <a:prstGeom prst="rect">
            <a:avLst/>
          </a:prstGeom>
        </p:spPr>
      </p:pic>
      <p:pic>
        <p:nvPicPr>
          <p:cNvPr id="10" name="Grafik 9">
            <a:extLst>
              <a:ext uri="{FF2B5EF4-FFF2-40B4-BE49-F238E27FC236}">
                <a16:creationId xmlns:a16="http://schemas.microsoft.com/office/drawing/2014/main" id="{8A05599E-6203-093F-E4D5-80F16E5576C5}"/>
              </a:ext>
            </a:extLst>
          </p:cNvPr>
          <p:cNvPicPr>
            <a:picLocks noChangeAspect="1"/>
          </p:cNvPicPr>
          <p:nvPr/>
        </p:nvPicPr>
        <p:blipFill>
          <a:blip r:embed="rId4"/>
          <a:stretch>
            <a:fillRect/>
          </a:stretch>
        </p:blipFill>
        <p:spPr>
          <a:xfrm>
            <a:off x="1756930" y="2785754"/>
            <a:ext cx="8861306" cy="3391788"/>
          </a:xfrm>
          <a:prstGeom prst="rect">
            <a:avLst/>
          </a:prstGeom>
        </p:spPr>
      </p:pic>
      <p:sp>
        <p:nvSpPr>
          <p:cNvPr id="12" name="Pfeil: nach unten 11">
            <a:extLst>
              <a:ext uri="{FF2B5EF4-FFF2-40B4-BE49-F238E27FC236}">
                <a16:creationId xmlns:a16="http://schemas.microsoft.com/office/drawing/2014/main" id="{E10E3B83-6E26-70A3-84CD-0FE7F7546508}"/>
              </a:ext>
            </a:extLst>
          </p:cNvPr>
          <p:cNvSpPr/>
          <p:nvPr/>
        </p:nvSpPr>
        <p:spPr>
          <a:xfrm rot="3634043">
            <a:off x="5433858" y="3329419"/>
            <a:ext cx="347168" cy="135732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unten 12">
            <a:extLst>
              <a:ext uri="{FF2B5EF4-FFF2-40B4-BE49-F238E27FC236}">
                <a16:creationId xmlns:a16="http://schemas.microsoft.com/office/drawing/2014/main" id="{9B6F9DC8-AB56-68D3-A299-1034FBCB5C27}"/>
              </a:ext>
            </a:extLst>
          </p:cNvPr>
          <p:cNvSpPr/>
          <p:nvPr/>
        </p:nvSpPr>
        <p:spPr>
          <a:xfrm rot="3634043">
            <a:off x="9477287" y="3636687"/>
            <a:ext cx="347168" cy="129153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410708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Davor Horvat</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24</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E44DB515-02F4-36DC-FA8A-F2CBEA617D39}"/>
              </a:ext>
            </a:extLst>
          </p:cNvPr>
          <p:cNvPicPr>
            <a:picLocks noChangeAspect="1"/>
          </p:cNvPicPr>
          <p:nvPr/>
        </p:nvPicPr>
        <p:blipFill>
          <a:blip r:embed="rId2"/>
          <a:stretch>
            <a:fillRect/>
          </a:stretch>
        </p:blipFill>
        <p:spPr>
          <a:xfrm>
            <a:off x="792099" y="1389775"/>
            <a:ext cx="10711543" cy="4057650"/>
          </a:xfrm>
          <a:prstGeom prst="rect">
            <a:avLst/>
          </a:prstGeom>
        </p:spPr>
      </p:pic>
      <p:pic>
        <p:nvPicPr>
          <p:cNvPr id="12" name="Grafik 11">
            <a:extLst>
              <a:ext uri="{FF2B5EF4-FFF2-40B4-BE49-F238E27FC236}">
                <a16:creationId xmlns:a16="http://schemas.microsoft.com/office/drawing/2014/main" id="{DE90616D-F041-B87B-9692-FCFB434D5B0E}"/>
              </a:ext>
            </a:extLst>
          </p:cNvPr>
          <p:cNvPicPr>
            <a:picLocks noChangeAspect="1"/>
          </p:cNvPicPr>
          <p:nvPr/>
        </p:nvPicPr>
        <p:blipFill>
          <a:blip r:embed="rId3"/>
          <a:stretch>
            <a:fillRect/>
          </a:stretch>
        </p:blipFill>
        <p:spPr>
          <a:xfrm>
            <a:off x="917466" y="1561170"/>
            <a:ext cx="1485586" cy="770823"/>
          </a:xfrm>
          <a:prstGeom prst="rect">
            <a:avLst/>
          </a:prstGeom>
        </p:spPr>
      </p:pic>
      <p:sp>
        <p:nvSpPr>
          <p:cNvPr id="13" name="Pfeil: nach unten 12">
            <a:extLst>
              <a:ext uri="{FF2B5EF4-FFF2-40B4-BE49-F238E27FC236}">
                <a16:creationId xmlns:a16="http://schemas.microsoft.com/office/drawing/2014/main" id="{F30F6E34-585B-B496-FDBA-844920EFF566}"/>
              </a:ext>
            </a:extLst>
          </p:cNvPr>
          <p:cNvSpPr/>
          <p:nvPr/>
        </p:nvSpPr>
        <p:spPr>
          <a:xfrm rot="3634043">
            <a:off x="7554756" y="2243389"/>
            <a:ext cx="347168" cy="186612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511483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Davor Horvat</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25</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2B4A0F6F-BECB-071B-DD2E-143FF340EC61}"/>
              </a:ext>
            </a:extLst>
          </p:cNvPr>
          <p:cNvSpPr txBox="1"/>
          <p:nvPr/>
        </p:nvSpPr>
        <p:spPr>
          <a:xfrm>
            <a:off x="1131365" y="2063073"/>
            <a:ext cx="9946844" cy="3074624"/>
          </a:xfrm>
          <a:prstGeom prst="rect">
            <a:avLst/>
          </a:prstGeom>
          <a:noFill/>
        </p:spPr>
        <p:txBody>
          <a:bodyPr wrap="square">
            <a:spAutoFit/>
          </a:bodyPr>
          <a:lstStyle/>
          <a:p>
            <a:pPr>
              <a:lnSpc>
                <a:spcPct val="200000"/>
              </a:lnSpc>
            </a:pPr>
            <a:r>
              <a:rPr lang="de-DE" sz="2000" dirty="0">
                <a:solidFill>
                  <a:srgbClr val="004B93"/>
                </a:solidFill>
                <a:latin typeface="Arial" panose="020B0604020202020204" pitchFamily="34" charset="0"/>
                <a:cs typeface="Arial" panose="020B0604020202020204" pitchFamily="34" charset="0"/>
              </a:rPr>
              <a:t>&gt; Anleger haben eine Vielfalt an </a:t>
            </a:r>
            <a:r>
              <a:rPr lang="de-DE" sz="2000" b="1" dirty="0">
                <a:solidFill>
                  <a:srgbClr val="004B93"/>
                </a:solidFill>
                <a:latin typeface="Arial" panose="020B0604020202020204" pitchFamily="34" charset="0"/>
                <a:cs typeface="Arial" panose="020B0604020202020204" pitchFamily="34" charset="0"/>
              </a:rPr>
              <a:t>Auswahlmöglichkeiten</a:t>
            </a:r>
            <a:r>
              <a:rPr lang="de-DE" sz="2000" dirty="0">
                <a:solidFill>
                  <a:srgbClr val="004B93"/>
                </a:solidFill>
                <a:latin typeface="Arial" panose="020B0604020202020204" pitchFamily="34" charset="0"/>
                <a:cs typeface="Arial" panose="020B0604020202020204" pitchFamily="34" charset="0"/>
              </a:rPr>
              <a:t> bei der Geldanlage</a:t>
            </a:r>
          </a:p>
          <a:p>
            <a:pPr>
              <a:lnSpc>
                <a:spcPct val="200000"/>
              </a:lnSpc>
            </a:pPr>
            <a:r>
              <a:rPr lang="de-DE" sz="2000" dirty="0">
                <a:solidFill>
                  <a:srgbClr val="004B93"/>
                </a:solidFill>
                <a:latin typeface="Arial" panose="020B0604020202020204" pitchFamily="34" charset="0"/>
                <a:cs typeface="Arial" panose="020B0604020202020204" pitchFamily="34" charset="0"/>
              </a:rPr>
              <a:t>&gt;</a:t>
            </a:r>
            <a:r>
              <a:rPr lang="de-DE" sz="2000" b="1" dirty="0">
                <a:solidFill>
                  <a:srgbClr val="004B93"/>
                </a:solidFill>
                <a:latin typeface="Arial" panose="020B0604020202020204" pitchFamily="34" charset="0"/>
                <a:cs typeface="Arial" panose="020B0604020202020204" pitchFamily="34" charset="0"/>
              </a:rPr>
              <a:t> Digitale Vermögensverwalter</a:t>
            </a:r>
            <a:r>
              <a:rPr lang="de-DE" sz="2000" dirty="0">
                <a:solidFill>
                  <a:srgbClr val="004B93"/>
                </a:solidFill>
                <a:latin typeface="Arial" panose="020B0604020202020204" pitchFamily="34" charset="0"/>
                <a:cs typeface="Arial" panose="020B0604020202020204" pitchFamily="34" charset="0"/>
              </a:rPr>
              <a:t> locken mit einfacher und günstiger Geldanlage</a:t>
            </a:r>
          </a:p>
          <a:p>
            <a:pPr>
              <a:lnSpc>
                <a:spcPct val="200000"/>
              </a:lnSpc>
            </a:pPr>
            <a:r>
              <a:rPr lang="de-DE" sz="2000" dirty="0">
                <a:solidFill>
                  <a:srgbClr val="004B93"/>
                </a:solidFill>
                <a:latin typeface="Arial" panose="020B0604020202020204" pitchFamily="34" charset="0"/>
                <a:cs typeface="Arial" panose="020B0604020202020204" pitchFamily="34" charset="0"/>
              </a:rPr>
              <a:t>&gt; Vermögens-Fees gelten mittlerweile bei allen VV als </a:t>
            </a:r>
            <a:r>
              <a:rPr lang="de-DE" sz="2000" b="1" dirty="0">
                <a:solidFill>
                  <a:srgbClr val="004B93"/>
                </a:solidFill>
                <a:latin typeface="Arial" panose="020B0604020202020204" pitchFamily="34" charset="0"/>
                <a:cs typeface="Arial" panose="020B0604020202020204" pitchFamily="34" charset="0"/>
              </a:rPr>
              <a:t>Standardvergütungsmodell</a:t>
            </a:r>
          </a:p>
          <a:p>
            <a:pPr>
              <a:lnSpc>
                <a:spcPct val="200000"/>
              </a:lnSpc>
            </a:pPr>
            <a:r>
              <a:rPr lang="de-DE" sz="2000" dirty="0">
                <a:solidFill>
                  <a:srgbClr val="004B93"/>
                </a:solidFill>
                <a:latin typeface="Arial" panose="020B0604020202020204" pitchFamily="34" charset="0"/>
                <a:cs typeface="Arial" panose="020B0604020202020204" pitchFamily="34" charset="0"/>
              </a:rPr>
              <a:t>&gt; Unabhängige Anlageberater kämpfen über </a:t>
            </a:r>
            <a:r>
              <a:rPr lang="de-DE" sz="2000" b="1" dirty="0">
                <a:solidFill>
                  <a:srgbClr val="004B93"/>
                </a:solidFill>
                <a:latin typeface="Arial" panose="020B0604020202020204" pitchFamily="34" charset="0"/>
                <a:cs typeface="Arial" panose="020B0604020202020204" pitchFamily="34" charset="0"/>
              </a:rPr>
              <a:t>Preisgestaltung</a:t>
            </a:r>
            <a:r>
              <a:rPr lang="de-DE" sz="2000" dirty="0">
                <a:solidFill>
                  <a:srgbClr val="004B93"/>
                </a:solidFill>
                <a:latin typeface="Arial" panose="020B0604020202020204" pitchFamily="34" charset="0"/>
                <a:cs typeface="Arial" panose="020B0604020202020204" pitchFamily="34" charset="0"/>
              </a:rPr>
              <a:t> um Kunden </a:t>
            </a:r>
          </a:p>
          <a:p>
            <a:pPr>
              <a:lnSpc>
                <a:spcPct val="200000"/>
              </a:lnSpc>
            </a:pPr>
            <a:r>
              <a:rPr lang="de-DE" sz="2000" dirty="0">
                <a:solidFill>
                  <a:srgbClr val="004B93"/>
                </a:solidFill>
                <a:latin typeface="Arial" panose="020B0604020202020204" pitchFamily="34" charset="0"/>
                <a:cs typeface="Arial" panose="020B0604020202020204" pitchFamily="34" charset="0"/>
              </a:rPr>
              <a:t>&gt; Anleger verwalten ihr Geld zunehmend im </a:t>
            </a:r>
            <a:r>
              <a:rPr lang="de-DE" sz="2000" b="1" dirty="0">
                <a:solidFill>
                  <a:srgbClr val="004B93"/>
                </a:solidFill>
                <a:latin typeface="Arial" panose="020B0604020202020204" pitchFamily="34" charset="0"/>
                <a:cs typeface="Arial" panose="020B0604020202020204" pitchFamily="34" charset="0"/>
              </a:rPr>
              <a:t>Alleingang</a:t>
            </a:r>
          </a:p>
        </p:txBody>
      </p:sp>
      <p:sp>
        <p:nvSpPr>
          <p:cNvPr id="6" name="Textfeld 5">
            <a:extLst>
              <a:ext uri="{FF2B5EF4-FFF2-40B4-BE49-F238E27FC236}">
                <a16:creationId xmlns:a16="http://schemas.microsoft.com/office/drawing/2014/main" id="{C40C456E-EC3E-0825-E9FC-B8063CEC0AC3}"/>
              </a:ext>
            </a:extLst>
          </p:cNvPr>
          <p:cNvSpPr txBox="1"/>
          <p:nvPr/>
        </p:nvSpPr>
        <p:spPr>
          <a:xfrm>
            <a:off x="0" y="1262111"/>
            <a:ext cx="12181890" cy="523220"/>
          </a:xfrm>
          <a:prstGeom prst="rect">
            <a:avLst/>
          </a:prstGeom>
          <a:noFill/>
        </p:spPr>
        <p:txBody>
          <a:bodyPr wrap="square" rtlCol="0">
            <a:spAutoFit/>
          </a:bodyPr>
          <a:lstStyle/>
          <a:p>
            <a:pPr algn="ctr"/>
            <a:r>
              <a:rPr lang="de-DE" sz="2800" dirty="0">
                <a:solidFill>
                  <a:srgbClr val="004B93"/>
                </a:solidFill>
                <a:latin typeface="Arial" panose="020B0604020202020204" pitchFamily="34" charset="0"/>
                <a:cs typeface="Arial" panose="020B0604020202020204" pitchFamily="34" charset="0"/>
              </a:rPr>
              <a:t>Herausforderungen für Anlageberater</a:t>
            </a:r>
          </a:p>
        </p:txBody>
      </p:sp>
      <p:sp>
        <p:nvSpPr>
          <p:cNvPr id="10" name="Rechteck 9">
            <a:extLst>
              <a:ext uri="{FF2B5EF4-FFF2-40B4-BE49-F238E27FC236}">
                <a16:creationId xmlns:a16="http://schemas.microsoft.com/office/drawing/2014/main" id="{993004A5-B378-D6B2-BA6C-81509AE61A33}"/>
              </a:ext>
            </a:extLst>
          </p:cNvPr>
          <p:cNvSpPr/>
          <p:nvPr/>
        </p:nvSpPr>
        <p:spPr>
          <a:xfrm>
            <a:off x="301356" y="1945986"/>
            <a:ext cx="11606865" cy="3308797"/>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629941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Davor Horvat</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26</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6" name="Gruppieren 5">
            <a:extLst>
              <a:ext uri="{FF2B5EF4-FFF2-40B4-BE49-F238E27FC236}">
                <a16:creationId xmlns:a16="http://schemas.microsoft.com/office/drawing/2014/main" id="{16D8E45D-D6A5-35A9-35E6-3AF0D4842790}"/>
              </a:ext>
            </a:extLst>
          </p:cNvPr>
          <p:cNvGrpSpPr/>
          <p:nvPr/>
        </p:nvGrpSpPr>
        <p:grpSpPr>
          <a:xfrm>
            <a:off x="3646577" y="1312513"/>
            <a:ext cx="2423555" cy="2247706"/>
            <a:chOff x="2049276" y="357087"/>
            <a:chExt cx="2712612" cy="2712612"/>
          </a:xfrm>
        </p:grpSpPr>
        <p:sp>
          <p:nvSpPr>
            <p:cNvPr id="22" name="Teilkreis 21">
              <a:extLst>
                <a:ext uri="{FF2B5EF4-FFF2-40B4-BE49-F238E27FC236}">
                  <a16:creationId xmlns:a16="http://schemas.microsoft.com/office/drawing/2014/main" id="{B5008B21-45E7-6F26-5C16-A01505E9C689}"/>
                </a:ext>
              </a:extLst>
            </p:cNvPr>
            <p:cNvSpPr/>
            <p:nvPr/>
          </p:nvSpPr>
          <p:spPr>
            <a:xfrm>
              <a:off x="2049276" y="357087"/>
              <a:ext cx="2712612" cy="2712612"/>
            </a:xfrm>
            <a:prstGeom prst="pieWedge">
              <a:avLst/>
            </a:prstGeom>
            <a:solidFill>
              <a:srgbClr val="906D4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Teilkreis 10">
              <a:extLst>
                <a:ext uri="{FF2B5EF4-FFF2-40B4-BE49-F238E27FC236}">
                  <a16:creationId xmlns:a16="http://schemas.microsoft.com/office/drawing/2014/main" id="{D6238820-391F-F0AF-BCDE-B3F61BE19D08}"/>
                </a:ext>
              </a:extLst>
            </p:cNvPr>
            <p:cNvSpPr txBox="1"/>
            <p:nvPr/>
          </p:nvSpPr>
          <p:spPr>
            <a:xfrm>
              <a:off x="2843782" y="1151593"/>
              <a:ext cx="1918106" cy="19181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de-DE" sz="2300" kern="1200" dirty="0"/>
                <a:t>Kompetenz</a:t>
              </a:r>
            </a:p>
          </p:txBody>
        </p:sp>
      </p:grpSp>
      <p:grpSp>
        <p:nvGrpSpPr>
          <p:cNvPr id="7" name="Gruppieren 6">
            <a:extLst>
              <a:ext uri="{FF2B5EF4-FFF2-40B4-BE49-F238E27FC236}">
                <a16:creationId xmlns:a16="http://schemas.microsoft.com/office/drawing/2014/main" id="{926E1E74-77FE-B0CA-3D76-26209274C968}"/>
              </a:ext>
            </a:extLst>
          </p:cNvPr>
          <p:cNvGrpSpPr/>
          <p:nvPr/>
        </p:nvGrpSpPr>
        <p:grpSpPr>
          <a:xfrm>
            <a:off x="6195428" y="1312513"/>
            <a:ext cx="2423555" cy="2247705"/>
            <a:chOff x="4887183" y="357087"/>
            <a:chExt cx="2712612" cy="2712612"/>
          </a:xfrm>
        </p:grpSpPr>
        <p:sp>
          <p:nvSpPr>
            <p:cNvPr id="20" name="Teilkreis 19">
              <a:extLst>
                <a:ext uri="{FF2B5EF4-FFF2-40B4-BE49-F238E27FC236}">
                  <a16:creationId xmlns:a16="http://schemas.microsoft.com/office/drawing/2014/main" id="{8D2DF748-2D0E-46AC-DFAC-B120EAC6A441}"/>
                </a:ext>
              </a:extLst>
            </p:cNvPr>
            <p:cNvSpPr/>
            <p:nvPr/>
          </p:nvSpPr>
          <p:spPr>
            <a:xfrm rot="5400000">
              <a:off x="4887183" y="357087"/>
              <a:ext cx="2712612" cy="2712612"/>
            </a:xfrm>
            <a:prstGeom prst="pieWedge">
              <a:avLst/>
            </a:prstGeom>
            <a:solidFill>
              <a:srgbClr val="CAAB7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Teilkreis 12">
              <a:extLst>
                <a:ext uri="{FF2B5EF4-FFF2-40B4-BE49-F238E27FC236}">
                  <a16:creationId xmlns:a16="http://schemas.microsoft.com/office/drawing/2014/main" id="{BE196416-C0C3-0E5B-47D6-22CA7DA8C388}"/>
                </a:ext>
              </a:extLst>
            </p:cNvPr>
            <p:cNvSpPr txBox="1"/>
            <p:nvPr/>
          </p:nvSpPr>
          <p:spPr>
            <a:xfrm>
              <a:off x="4887183" y="1151593"/>
              <a:ext cx="1918106" cy="19181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de-DE" sz="2400" kern="1200" dirty="0"/>
                <a:t>Coaching</a:t>
              </a:r>
            </a:p>
          </p:txBody>
        </p:sp>
      </p:grpSp>
      <p:grpSp>
        <p:nvGrpSpPr>
          <p:cNvPr id="10" name="Gruppieren 9">
            <a:extLst>
              <a:ext uri="{FF2B5EF4-FFF2-40B4-BE49-F238E27FC236}">
                <a16:creationId xmlns:a16="http://schemas.microsoft.com/office/drawing/2014/main" id="{6F3F4E20-D389-ADE3-B78C-4DF226724511}"/>
              </a:ext>
            </a:extLst>
          </p:cNvPr>
          <p:cNvGrpSpPr/>
          <p:nvPr/>
        </p:nvGrpSpPr>
        <p:grpSpPr>
          <a:xfrm>
            <a:off x="6204786" y="3622880"/>
            <a:ext cx="2414197" cy="2321880"/>
            <a:chOff x="4896541" y="3132360"/>
            <a:chExt cx="2712612" cy="2712612"/>
          </a:xfrm>
        </p:grpSpPr>
        <p:sp>
          <p:nvSpPr>
            <p:cNvPr id="18" name="Teilkreis 17">
              <a:extLst>
                <a:ext uri="{FF2B5EF4-FFF2-40B4-BE49-F238E27FC236}">
                  <a16:creationId xmlns:a16="http://schemas.microsoft.com/office/drawing/2014/main" id="{531CB627-CE4A-4D83-02A9-FEAE8D4D763B}"/>
                </a:ext>
              </a:extLst>
            </p:cNvPr>
            <p:cNvSpPr/>
            <p:nvPr/>
          </p:nvSpPr>
          <p:spPr>
            <a:xfrm rot="10800000">
              <a:off x="4896541" y="3132360"/>
              <a:ext cx="2712612" cy="2712612"/>
            </a:xfrm>
            <a:prstGeom prst="pieWedge">
              <a:avLst/>
            </a:prstGeom>
            <a:solidFill>
              <a:srgbClr val="C09A5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Teilkreis 14">
              <a:extLst>
                <a:ext uri="{FF2B5EF4-FFF2-40B4-BE49-F238E27FC236}">
                  <a16:creationId xmlns:a16="http://schemas.microsoft.com/office/drawing/2014/main" id="{36C948F3-9EA4-26BB-777B-7C3C02C09FC4}"/>
                </a:ext>
              </a:extLst>
            </p:cNvPr>
            <p:cNvSpPr txBox="1"/>
            <p:nvPr/>
          </p:nvSpPr>
          <p:spPr>
            <a:xfrm rot="21600000">
              <a:off x="4896541" y="3132360"/>
              <a:ext cx="1918106" cy="19181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de-DE" sz="2300" kern="1200" dirty="0"/>
                <a:t>Kontinuität</a:t>
              </a:r>
            </a:p>
          </p:txBody>
        </p:sp>
      </p:grpSp>
      <p:grpSp>
        <p:nvGrpSpPr>
          <p:cNvPr id="12" name="Gruppieren 11">
            <a:extLst>
              <a:ext uri="{FF2B5EF4-FFF2-40B4-BE49-F238E27FC236}">
                <a16:creationId xmlns:a16="http://schemas.microsoft.com/office/drawing/2014/main" id="{7849443B-8997-3678-CA10-5A7B876F59B4}"/>
              </a:ext>
            </a:extLst>
          </p:cNvPr>
          <p:cNvGrpSpPr/>
          <p:nvPr/>
        </p:nvGrpSpPr>
        <p:grpSpPr>
          <a:xfrm>
            <a:off x="3646577" y="3685514"/>
            <a:ext cx="2423555" cy="2247707"/>
            <a:chOff x="2049276" y="3194994"/>
            <a:chExt cx="2712612" cy="2712612"/>
          </a:xfrm>
        </p:grpSpPr>
        <p:sp>
          <p:nvSpPr>
            <p:cNvPr id="16" name="Teilkreis 15">
              <a:extLst>
                <a:ext uri="{FF2B5EF4-FFF2-40B4-BE49-F238E27FC236}">
                  <a16:creationId xmlns:a16="http://schemas.microsoft.com/office/drawing/2014/main" id="{086DD1D7-9F87-CD5C-CC3D-E02B970C5332}"/>
                </a:ext>
              </a:extLst>
            </p:cNvPr>
            <p:cNvSpPr/>
            <p:nvPr/>
          </p:nvSpPr>
          <p:spPr>
            <a:xfrm rot="16200000">
              <a:off x="2049276" y="3194994"/>
              <a:ext cx="2712612" cy="2712612"/>
            </a:xfrm>
            <a:prstGeom prst="pieWedge">
              <a:avLst/>
            </a:prstGeom>
            <a:solidFill>
              <a:srgbClr val="D8C19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Teilkreis 16">
              <a:extLst>
                <a:ext uri="{FF2B5EF4-FFF2-40B4-BE49-F238E27FC236}">
                  <a16:creationId xmlns:a16="http://schemas.microsoft.com/office/drawing/2014/main" id="{A1F1250C-BDE0-6AC1-9F3E-55141E80E6B2}"/>
                </a:ext>
              </a:extLst>
            </p:cNvPr>
            <p:cNvSpPr txBox="1"/>
            <p:nvPr/>
          </p:nvSpPr>
          <p:spPr>
            <a:xfrm>
              <a:off x="2210451" y="3194994"/>
              <a:ext cx="2551437" cy="19181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de-DE" sz="2400" kern="1200" dirty="0"/>
                <a:t>Bequemlichkeit</a:t>
              </a:r>
            </a:p>
          </p:txBody>
        </p:sp>
      </p:grpSp>
      <p:sp>
        <p:nvSpPr>
          <p:cNvPr id="14" name="Pfeil: gebogen 13">
            <a:extLst>
              <a:ext uri="{FF2B5EF4-FFF2-40B4-BE49-F238E27FC236}">
                <a16:creationId xmlns:a16="http://schemas.microsoft.com/office/drawing/2014/main" id="{8120717A-41FC-BB6C-85C6-91D29FE88FD3}"/>
              </a:ext>
            </a:extLst>
          </p:cNvPr>
          <p:cNvSpPr/>
          <p:nvPr/>
        </p:nvSpPr>
        <p:spPr>
          <a:xfrm>
            <a:off x="5664495" y="3059044"/>
            <a:ext cx="936571" cy="814410"/>
          </a:xfrm>
          <a:prstGeom prst="circularArrow">
            <a:avLst/>
          </a:prstGeom>
          <a:solidFill>
            <a:srgbClr val="004B93"/>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5" name="Pfeil: gebogen 14">
            <a:extLst>
              <a:ext uri="{FF2B5EF4-FFF2-40B4-BE49-F238E27FC236}">
                <a16:creationId xmlns:a16="http://schemas.microsoft.com/office/drawing/2014/main" id="{B720962A-86BE-C9B4-A9FB-9CE1604C4EB6}"/>
              </a:ext>
            </a:extLst>
          </p:cNvPr>
          <p:cNvSpPr/>
          <p:nvPr/>
        </p:nvSpPr>
        <p:spPr>
          <a:xfrm rot="10800000">
            <a:off x="5664495" y="3372279"/>
            <a:ext cx="936571" cy="814410"/>
          </a:xfrm>
          <a:prstGeom prst="circularArrow">
            <a:avLst/>
          </a:prstGeom>
          <a:solidFill>
            <a:srgbClr val="004B93"/>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0" name="Rechteck: abgerundete Ecken 29">
            <a:extLst>
              <a:ext uri="{FF2B5EF4-FFF2-40B4-BE49-F238E27FC236}">
                <a16:creationId xmlns:a16="http://schemas.microsoft.com/office/drawing/2014/main" id="{1B76022D-85BB-30FB-EECA-CDCC0BAA46D7}"/>
              </a:ext>
            </a:extLst>
          </p:cNvPr>
          <p:cNvSpPr/>
          <p:nvPr/>
        </p:nvSpPr>
        <p:spPr>
          <a:xfrm>
            <a:off x="7835582" y="4884409"/>
            <a:ext cx="3399259" cy="1206050"/>
          </a:xfrm>
          <a:prstGeom prst="roundRect">
            <a:avLst>
              <a:gd name="adj" fmla="val 10000"/>
            </a:avLst>
          </a:prstGeom>
          <a:ln>
            <a:solidFill>
              <a:srgbClr val="C09A5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1" name="Rechteck: abgerundete Ecken 4">
            <a:extLst>
              <a:ext uri="{FF2B5EF4-FFF2-40B4-BE49-F238E27FC236}">
                <a16:creationId xmlns:a16="http://schemas.microsoft.com/office/drawing/2014/main" id="{A6D0063C-4FB3-4F2F-21B7-DBE1F6D76172}"/>
              </a:ext>
            </a:extLst>
          </p:cNvPr>
          <p:cNvSpPr txBox="1"/>
          <p:nvPr/>
        </p:nvSpPr>
        <p:spPr>
          <a:xfrm>
            <a:off x="8025589" y="5075225"/>
            <a:ext cx="3209252" cy="14154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t" anchorCtr="0">
            <a:noAutofit/>
          </a:bodyPr>
          <a:lstStyle/>
          <a:p>
            <a:pPr marL="57150" lvl="1" indent="-57150" algn="l" defTabSz="488950">
              <a:lnSpc>
                <a:spcPct val="90000"/>
              </a:lnSpc>
              <a:spcBef>
                <a:spcPct val="0"/>
              </a:spcBef>
              <a:spcAft>
                <a:spcPct val="15000"/>
              </a:spcAft>
              <a:buChar char="•"/>
            </a:pPr>
            <a:r>
              <a:rPr lang="de-DE" sz="1100" kern="1200" dirty="0">
                <a:solidFill>
                  <a:schemeClr val="tx1">
                    <a:lumMod val="50000"/>
                    <a:lumOff val="50000"/>
                  </a:schemeClr>
                </a:solidFill>
                <a:latin typeface="Arial" panose="020B0604020202020204" pitchFamily="34" charset="0"/>
                <a:cs typeface="Arial" panose="020B0604020202020204" pitchFamily="34" charset="0"/>
              </a:rPr>
              <a:t> Einbindung des Ehepartners</a:t>
            </a:r>
          </a:p>
          <a:p>
            <a:pPr marL="57150" lvl="1" indent="-57150" algn="l" defTabSz="488950">
              <a:lnSpc>
                <a:spcPct val="90000"/>
              </a:lnSpc>
              <a:spcBef>
                <a:spcPct val="0"/>
              </a:spcBef>
              <a:spcAft>
                <a:spcPct val="15000"/>
              </a:spcAft>
              <a:buChar char="•"/>
            </a:pPr>
            <a:r>
              <a:rPr lang="de-DE" sz="1100" kern="1200" dirty="0">
                <a:solidFill>
                  <a:schemeClr val="tx1">
                    <a:lumMod val="50000"/>
                    <a:lumOff val="50000"/>
                  </a:schemeClr>
                </a:solidFill>
                <a:latin typeface="Arial" panose="020B0604020202020204" pitchFamily="34" charset="0"/>
                <a:cs typeface="Arial" panose="020B0604020202020204" pitchFamily="34" charset="0"/>
              </a:rPr>
              <a:t> Einbindung der gesamten Familie/Kinder</a:t>
            </a:r>
          </a:p>
          <a:p>
            <a:pPr marL="57150" lvl="1" indent="-57150" algn="l" defTabSz="488950">
              <a:lnSpc>
                <a:spcPct val="90000"/>
              </a:lnSpc>
              <a:spcBef>
                <a:spcPct val="0"/>
              </a:spcBef>
              <a:spcAft>
                <a:spcPct val="15000"/>
              </a:spcAft>
              <a:buChar char="•"/>
            </a:pPr>
            <a:r>
              <a:rPr lang="de-DE" sz="1100" kern="1200" dirty="0">
                <a:solidFill>
                  <a:schemeClr val="tx1">
                    <a:lumMod val="50000"/>
                    <a:lumOff val="50000"/>
                  </a:schemeClr>
                </a:solidFill>
                <a:latin typeface="Arial" panose="020B0604020202020204" pitchFamily="34" charset="0"/>
                <a:cs typeface="Arial" panose="020B0604020202020204" pitchFamily="34" charset="0"/>
              </a:rPr>
              <a:t> Multigenerationen-Planung</a:t>
            </a:r>
          </a:p>
          <a:p>
            <a:pPr marL="57150" lvl="1" indent="-57150" algn="l" defTabSz="488950">
              <a:lnSpc>
                <a:spcPct val="90000"/>
              </a:lnSpc>
              <a:spcBef>
                <a:spcPct val="0"/>
              </a:spcBef>
              <a:spcAft>
                <a:spcPct val="15000"/>
              </a:spcAft>
              <a:buChar char="•"/>
            </a:pPr>
            <a:r>
              <a:rPr lang="de-DE" sz="1100" kern="1200" dirty="0">
                <a:solidFill>
                  <a:schemeClr val="tx1">
                    <a:lumMod val="50000"/>
                    <a:lumOff val="50000"/>
                  </a:schemeClr>
                </a:solidFill>
                <a:latin typeface="Arial" panose="020B0604020202020204" pitchFamily="34" charset="0"/>
                <a:cs typeface="Arial" panose="020B0604020202020204" pitchFamily="34" charset="0"/>
              </a:rPr>
              <a:t> Erbschafft</a:t>
            </a:r>
          </a:p>
          <a:p>
            <a:pPr marL="57150" lvl="1" indent="-57150" algn="l" defTabSz="488950">
              <a:lnSpc>
                <a:spcPct val="90000"/>
              </a:lnSpc>
              <a:spcBef>
                <a:spcPct val="0"/>
              </a:spcBef>
              <a:spcAft>
                <a:spcPct val="15000"/>
              </a:spcAft>
              <a:buChar char="•"/>
            </a:pPr>
            <a:r>
              <a:rPr lang="de-DE" sz="1100" kern="1200" dirty="0">
                <a:solidFill>
                  <a:schemeClr val="tx1">
                    <a:lumMod val="50000"/>
                    <a:lumOff val="50000"/>
                  </a:schemeClr>
                </a:solidFill>
                <a:latin typeface="Arial" panose="020B0604020202020204" pitchFamily="34" charset="0"/>
                <a:cs typeface="Arial" panose="020B0604020202020204" pitchFamily="34" charset="0"/>
              </a:rPr>
              <a:t> Spenden</a:t>
            </a:r>
          </a:p>
          <a:p>
            <a:pPr marL="57150" lvl="1" indent="-57150" algn="l" defTabSz="488950">
              <a:lnSpc>
                <a:spcPct val="90000"/>
              </a:lnSpc>
              <a:spcBef>
                <a:spcPct val="0"/>
              </a:spcBef>
              <a:spcAft>
                <a:spcPct val="15000"/>
              </a:spcAft>
              <a:buChar char="•"/>
            </a:pPr>
            <a:endParaRPr lang="de-DE" sz="1100" kern="1200" dirty="0"/>
          </a:p>
        </p:txBody>
      </p:sp>
      <p:grpSp>
        <p:nvGrpSpPr>
          <p:cNvPr id="1026" name="Gruppieren 1025">
            <a:extLst>
              <a:ext uri="{FF2B5EF4-FFF2-40B4-BE49-F238E27FC236}">
                <a16:creationId xmlns:a16="http://schemas.microsoft.com/office/drawing/2014/main" id="{6E453676-3B0B-D63C-7D2A-86E11A25C495}"/>
              </a:ext>
            </a:extLst>
          </p:cNvPr>
          <p:cNvGrpSpPr/>
          <p:nvPr/>
        </p:nvGrpSpPr>
        <p:grpSpPr>
          <a:xfrm>
            <a:off x="1007707" y="1595792"/>
            <a:ext cx="3209252" cy="1275302"/>
            <a:chOff x="999426" y="358592"/>
            <a:chExt cx="3209252" cy="1751710"/>
          </a:xfrm>
        </p:grpSpPr>
        <p:sp>
          <p:nvSpPr>
            <p:cNvPr id="1027" name="Rechteck: abgerundete Ecken 1026">
              <a:extLst>
                <a:ext uri="{FF2B5EF4-FFF2-40B4-BE49-F238E27FC236}">
                  <a16:creationId xmlns:a16="http://schemas.microsoft.com/office/drawing/2014/main" id="{25855464-F41D-A8E8-5810-F6ED73D7A94F}"/>
                </a:ext>
              </a:extLst>
            </p:cNvPr>
            <p:cNvSpPr/>
            <p:nvPr/>
          </p:nvSpPr>
          <p:spPr>
            <a:xfrm>
              <a:off x="999426" y="358592"/>
              <a:ext cx="3209252" cy="1751710"/>
            </a:xfrm>
            <a:prstGeom prst="roundRect">
              <a:avLst>
                <a:gd name="adj" fmla="val 10000"/>
              </a:avLst>
            </a:prstGeom>
            <a:ln>
              <a:solidFill>
                <a:srgbClr val="906D4F"/>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29" name="Rechteck: abgerundete Ecken 8">
              <a:extLst>
                <a:ext uri="{FF2B5EF4-FFF2-40B4-BE49-F238E27FC236}">
                  <a16:creationId xmlns:a16="http://schemas.microsoft.com/office/drawing/2014/main" id="{FB78F27C-08C4-581B-81BC-2F8D03176F46}"/>
                </a:ext>
              </a:extLst>
            </p:cNvPr>
            <p:cNvSpPr txBox="1"/>
            <p:nvPr/>
          </p:nvSpPr>
          <p:spPr>
            <a:xfrm>
              <a:off x="1113919" y="460402"/>
              <a:ext cx="3094759" cy="14154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de-DE" sz="1100" kern="1200" dirty="0">
                  <a:solidFill>
                    <a:srgbClr val="00B050"/>
                  </a:solidFill>
                  <a:latin typeface="Arial" panose="020B0604020202020204" pitchFamily="34" charset="0"/>
                  <a:cs typeface="Arial" panose="020B0604020202020204" pitchFamily="34" charset="0"/>
                </a:rPr>
                <a:t> Auswahl &amp; Überwachung von Investments*</a:t>
              </a:r>
            </a:p>
            <a:p>
              <a:pPr marL="57150" lvl="1" indent="-57150" algn="l" defTabSz="488950">
                <a:lnSpc>
                  <a:spcPct val="90000"/>
                </a:lnSpc>
                <a:spcBef>
                  <a:spcPct val="0"/>
                </a:spcBef>
                <a:spcAft>
                  <a:spcPct val="15000"/>
                </a:spcAft>
                <a:buChar char="•"/>
              </a:pPr>
              <a:r>
                <a:rPr lang="de-DE" sz="1100" kern="1200" dirty="0">
                  <a:solidFill>
                    <a:srgbClr val="00B050"/>
                  </a:solidFill>
                  <a:latin typeface="Arial" panose="020B0604020202020204" pitchFamily="34" charset="0"/>
                  <a:cs typeface="Arial" panose="020B0604020202020204" pitchFamily="34" charset="0"/>
                </a:rPr>
                <a:t> Asset Allokation &amp; </a:t>
              </a:r>
              <a:r>
                <a:rPr lang="de-DE" sz="1100" kern="1200" dirty="0" err="1">
                  <a:solidFill>
                    <a:srgbClr val="00B050"/>
                  </a:solidFill>
                  <a:latin typeface="Arial" panose="020B0604020202020204" pitchFamily="34" charset="0"/>
                  <a:cs typeface="Arial" panose="020B0604020202020204" pitchFamily="34" charset="0"/>
                </a:rPr>
                <a:t>Rebalancing</a:t>
              </a:r>
              <a:r>
                <a:rPr lang="de-DE" sz="1100" kern="1200" dirty="0">
                  <a:solidFill>
                    <a:srgbClr val="00B050"/>
                  </a:solidFill>
                  <a:latin typeface="Arial" panose="020B0604020202020204" pitchFamily="34" charset="0"/>
                  <a:cs typeface="Arial" panose="020B0604020202020204" pitchFamily="34" charset="0"/>
                </a:rPr>
                <a:t>*</a:t>
              </a:r>
            </a:p>
            <a:p>
              <a:pPr marL="57150" lvl="1" indent="-57150" algn="l" defTabSz="488950">
                <a:lnSpc>
                  <a:spcPct val="90000"/>
                </a:lnSpc>
                <a:spcBef>
                  <a:spcPct val="0"/>
                </a:spcBef>
                <a:spcAft>
                  <a:spcPct val="15000"/>
                </a:spcAft>
                <a:buChar char="•"/>
              </a:pPr>
              <a:r>
                <a:rPr lang="de-DE" sz="1100" kern="1200" dirty="0">
                  <a:solidFill>
                    <a:srgbClr val="00B050"/>
                  </a:solidFill>
                  <a:latin typeface="Arial" panose="020B0604020202020204" pitchFamily="34" charset="0"/>
                  <a:cs typeface="Arial" panose="020B0604020202020204" pitchFamily="34" charset="0"/>
                </a:rPr>
                <a:t> Risikomanagement*</a:t>
              </a:r>
            </a:p>
            <a:p>
              <a:pPr marL="57150" lvl="1" indent="-57150" defTabSz="488950">
                <a:lnSpc>
                  <a:spcPct val="90000"/>
                </a:lnSpc>
                <a:spcBef>
                  <a:spcPct val="0"/>
                </a:spcBef>
                <a:spcAft>
                  <a:spcPct val="15000"/>
                </a:spcAft>
                <a:buFontTx/>
                <a:buChar char="•"/>
              </a:pPr>
              <a:r>
                <a:rPr lang="de-DE" sz="1100" kern="1200" dirty="0">
                  <a:latin typeface="Arial" panose="020B0604020202020204" pitchFamily="34" charset="0"/>
                  <a:cs typeface="Arial" panose="020B0604020202020204" pitchFamily="34" charset="0"/>
                </a:rPr>
                <a:t> </a:t>
              </a:r>
              <a:r>
                <a:rPr lang="de-DE" sz="1100" kern="1200" dirty="0">
                  <a:solidFill>
                    <a:schemeClr val="tx1">
                      <a:lumMod val="50000"/>
                      <a:lumOff val="50000"/>
                    </a:schemeClr>
                  </a:solidFill>
                  <a:latin typeface="Arial" panose="020B0604020202020204" pitchFamily="34" charset="0"/>
                  <a:cs typeface="Arial" panose="020B0604020202020204" pitchFamily="34" charset="0"/>
                </a:rPr>
                <a:t>strategische Finanzplanung</a:t>
              </a:r>
            </a:p>
            <a:p>
              <a:pPr marL="57150" lvl="1" indent="-57150" algn="l" defTabSz="488950">
                <a:lnSpc>
                  <a:spcPct val="90000"/>
                </a:lnSpc>
                <a:spcBef>
                  <a:spcPct val="0"/>
                </a:spcBef>
                <a:spcAft>
                  <a:spcPct val="15000"/>
                </a:spcAft>
                <a:buChar char="•"/>
              </a:pPr>
              <a:r>
                <a:rPr lang="de-DE" sz="1100" kern="1200" dirty="0">
                  <a:solidFill>
                    <a:schemeClr val="tx1">
                      <a:lumMod val="50000"/>
                      <a:lumOff val="50000"/>
                    </a:schemeClr>
                  </a:solidFill>
                  <a:latin typeface="Arial" panose="020B0604020202020204" pitchFamily="34" charset="0"/>
                  <a:cs typeface="Arial" panose="020B0604020202020204" pitchFamily="34" charset="0"/>
                </a:rPr>
                <a:t> Einkommensstrategien</a:t>
              </a:r>
            </a:p>
            <a:p>
              <a:pPr marL="57150" lvl="1" indent="-57150" algn="l" defTabSz="488950">
                <a:lnSpc>
                  <a:spcPct val="90000"/>
                </a:lnSpc>
                <a:spcBef>
                  <a:spcPct val="0"/>
                </a:spcBef>
                <a:spcAft>
                  <a:spcPct val="15000"/>
                </a:spcAft>
                <a:buChar char="•"/>
              </a:pPr>
              <a:r>
                <a:rPr lang="de-DE" sz="1100" kern="1200" dirty="0">
                  <a:solidFill>
                    <a:schemeClr val="tx1">
                      <a:lumMod val="50000"/>
                      <a:lumOff val="50000"/>
                    </a:schemeClr>
                  </a:solidFill>
                  <a:latin typeface="Arial" panose="020B0604020202020204" pitchFamily="34" charset="0"/>
                  <a:cs typeface="Arial" panose="020B0604020202020204" pitchFamily="34" charset="0"/>
                </a:rPr>
                <a:t> Steuer-/Nachlassüberlegungen</a:t>
              </a:r>
            </a:p>
            <a:p>
              <a:pPr marL="57150" lvl="1" indent="-57150" algn="l" defTabSz="444500">
                <a:lnSpc>
                  <a:spcPct val="90000"/>
                </a:lnSpc>
                <a:spcBef>
                  <a:spcPct val="0"/>
                </a:spcBef>
                <a:spcAft>
                  <a:spcPct val="15000"/>
                </a:spcAft>
                <a:buChar char="•"/>
              </a:pPr>
              <a:endParaRPr lang="de-DE" sz="1000" kern="1200" dirty="0">
                <a:latin typeface="Arial" panose="020B0604020202020204" pitchFamily="34" charset="0"/>
                <a:cs typeface="Arial" panose="020B0604020202020204" pitchFamily="34" charset="0"/>
              </a:endParaRPr>
            </a:p>
          </p:txBody>
        </p:sp>
      </p:grpSp>
      <p:sp>
        <p:nvSpPr>
          <p:cNvPr id="1031" name="Rechteck: abgerundete Ecken 1030">
            <a:extLst>
              <a:ext uri="{FF2B5EF4-FFF2-40B4-BE49-F238E27FC236}">
                <a16:creationId xmlns:a16="http://schemas.microsoft.com/office/drawing/2014/main" id="{48998B99-DB00-452B-762E-ECB56C1F5E0F}"/>
              </a:ext>
            </a:extLst>
          </p:cNvPr>
          <p:cNvSpPr/>
          <p:nvPr/>
        </p:nvSpPr>
        <p:spPr>
          <a:xfrm>
            <a:off x="1048132" y="4727967"/>
            <a:ext cx="3209252" cy="1275302"/>
          </a:xfrm>
          <a:prstGeom prst="roundRect">
            <a:avLst>
              <a:gd name="adj" fmla="val 10000"/>
            </a:avLst>
          </a:prstGeom>
          <a:ln>
            <a:solidFill>
              <a:srgbClr val="906D4F"/>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34" name="Textfeld 1033">
            <a:extLst>
              <a:ext uri="{FF2B5EF4-FFF2-40B4-BE49-F238E27FC236}">
                <a16:creationId xmlns:a16="http://schemas.microsoft.com/office/drawing/2014/main" id="{7AA2685A-36A2-6CBA-0614-1682EE59530D}"/>
              </a:ext>
            </a:extLst>
          </p:cNvPr>
          <p:cNvSpPr txBox="1"/>
          <p:nvPr/>
        </p:nvSpPr>
        <p:spPr>
          <a:xfrm>
            <a:off x="1152623" y="4818397"/>
            <a:ext cx="3203797" cy="1107996"/>
          </a:xfrm>
          <a:prstGeom prst="rect">
            <a:avLst/>
          </a:prstGeom>
          <a:noFill/>
        </p:spPr>
        <p:txBody>
          <a:bodyPr wrap="square">
            <a:spAutoFit/>
          </a:bodyPr>
          <a:lstStyle/>
          <a:p>
            <a:pPr marL="171450" lvl="0" indent="-171450">
              <a:buFont typeface="Arial" panose="020B0604020202020204" pitchFamily="34" charset="0"/>
              <a:buChar char="•"/>
            </a:pPr>
            <a:r>
              <a:rPr lang="de-DE" sz="1100" dirty="0">
                <a:solidFill>
                  <a:schemeClr val="tx1">
                    <a:lumMod val="50000"/>
                    <a:lumOff val="50000"/>
                  </a:schemeClr>
                </a:solidFill>
                <a:latin typeface="Arial" panose="020B0604020202020204" pitchFamily="34" charset="0"/>
                <a:cs typeface="Arial" panose="020B0604020202020204" pitchFamily="34" charset="0"/>
              </a:rPr>
              <a:t>Zeitersparnis</a:t>
            </a:r>
          </a:p>
          <a:p>
            <a:pPr marL="171450" lvl="0" indent="-171450">
              <a:buFont typeface="Arial" panose="020B0604020202020204" pitchFamily="34" charset="0"/>
              <a:buChar char="•"/>
            </a:pPr>
            <a:r>
              <a:rPr lang="de-DE" sz="1100" dirty="0">
                <a:solidFill>
                  <a:schemeClr val="tx1">
                    <a:lumMod val="50000"/>
                    <a:lumOff val="50000"/>
                  </a:schemeClr>
                </a:solidFill>
                <a:latin typeface="Arial" panose="020B0604020202020204" pitchFamily="34" charset="0"/>
                <a:cs typeface="Arial" panose="020B0604020202020204" pitchFamily="34" charset="0"/>
              </a:rPr>
              <a:t>Maßgeschneiderter Service</a:t>
            </a:r>
          </a:p>
          <a:p>
            <a:pPr marL="171450" lvl="0" indent="-171450">
              <a:buFont typeface="Arial" panose="020B0604020202020204" pitchFamily="34" charset="0"/>
              <a:buChar char="•"/>
            </a:pPr>
            <a:r>
              <a:rPr lang="de-DE" sz="1100" dirty="0">
                <a:solidFill>
                  <a:schemeClr val="tx1">
                    <a:lumMod val="50000"/>
                    <a:lumOff val="50000"/>
                  </a:schemeClr>
                </a:solidFill>
                <a:latin typeface="Arial" panose="020B0604020202020204" pitchFamily="34" charset="0"/>
                <a:cs typeface="Arial" panose="020B0604020202020204" pitchFamily="34" charset="0"/>
              </a:rPr>
              <a:t>Verknüpfung mit vertrauenswürdigen Experten</a:t>
            </a:r>
          </a:p>
          <a:p>
            <a:pPr marL="171450" lvl="0" indent="-171450">
              <a:buFont typeface="Arial" panose="020B0604020202020204" pitchFamily="34" charset="0"/>
              <a:buChar char="•"/>
            </a:pPr>
            <a:r>
              <a:rPr lang="de-DE" sz="1100" dirty="0">
                <a:solidFill>
                  <a:schemeClr val="tx1">
                    <a:lumMod val="50000"/>
                    <a:lumOff val="50000"/>
                  </a:schemeClr>
                </a:solidFill>
                <a:latin typeface="Arial" panose="020B0604020202020204" pitchFamily="34" charset="0"/>
                <a:cs typeface="Arial" panose="020B0604020202020204" pitchFamily="34" charset="0"/>
              </a:rPr>
              <a:t>Reporting</a:t>
            </a:r>
          </a:p>
          <a:p>
            <a:pPr marL="171450" lvl="0" indent="-171450">
              <a:buFont typeface="Arial" panose="020B0604020202020204" pitchFamily="34" charset="0"/>
              <a:buChar char="•"/>
            </a:pPr>
            <a:r>
              <a:rPr lang="de-DE" sz="1100" dirty="0">
                <a:solidFill>
                  <a:schemeClr val="tx1">
                    <a:lumMod val="50000"/>
                    <a:lumOff val="50000"/>
                  </a:schemeClr>
                </a:solidFill>
                <a:latin typeface="Arial" panose="020B0604020202020204" pitchFamily="34" charset="0"/>
                <a:cs typeface="Arial" panose="020B0604020202020204" pitchFamily="34" charset="0"/>
              </a:rPr>
              <a:t>Integrierte Technologie</a:t>
            </a:r>
          </a:p>
        </p:txBody>
      </p:sp>
      <p:sp>
        <p:nvSpPr>
          <p:cNvPr id="1035" name="Rechteck: abgerundete Ecken 1034">
            <a:extLst>
              <a:ext uri="{FF2B5EF4-FFF2-40B4-BE49-F238E27FC236}">
                <a16:creationId xmlns:a16="http://schemas.microsoft.com/office/drawing/2014/main" id="{F0ED52E8-4BF1-779C-E12C-2F6BF313CB5B}"/>
              </a:ext>
            </a:extLst>
          </p:cNvPr>
          <p:cNvSpPr/>
          <p:nvPr/>
        </p:nvSpPr>
        <p:spPr>
          <a:xfrm>
            <a:off x="8239116" y="1620734"/>
            <a:ext cx="3209252" cy="1275302"/>
          </a:xfrm>
          <a:prstGeom prst="roundRect">
            <a:avLst>
              <a:gd name="adj" fmla="val 10000"/>
            </a:avLst>
          </a:prstGeom>
          <a:ln>
            <a:solidFill>
              <a:srgbClr val="906D4F"/>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36" name="Rechteck: abgerundete Ecken 8">
            <a:extLst>
              <a:ext uri="{FF2B5EF4-FFF2-40B4-BE49-F238E27FC236}">
                <a16:creationId xmlns:a16="http://schemas.microsoft.com/office/drawing/2014/main" id="{109374A0-FB72-4874-C651-F597765B11CD}"/>
              </a:ext>
            </a:extLst>
          </p:cNvPr>
          <p:cNvSpPr txBox="1"/>
          <p:nvPr/>
        </p:nvSpPr>
        <p:spPr>
          <a:xfrm>
            <a:off x="8416326" y="1604133"/>
            <a:ext cx="3629494" cy="10304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t" anchorCtr="0">
            <a:noAutofit/>
          </a:bodyPr>
          <a:lstStyle/>
          <a:p>
            <a:pPr marL="171450" lvl="0" indent="-171450">
              <a:buFont typeface="Arial" panose="020B0604020202020204" pitchFamily="34" charset="0"/>
              <a:buChar char="•"/>
            </a:pPr>
            <a:r>
              <a:rPr lang="de-DE" sz="1100" dirty="0">
                <a:solidFill>
                  <a:schemeClr val="tx1">
                    <a:lumMod val="50000"/>
                    <a:lumOff val="50000"/>
                  </a:schemeClr>
                </a:solidFill>
                <a:latin typeface="Arial" panose="020B0604020202020204" pitchFamily="34" charset="0"/>
                <a:cs typeface="Arial" panose="020B0604020202020204" pitchFamily="34" charset="0"/>
              </a:rPr>
              <a:t> Erwartungshaltung</a:t>
            </a:r>
          </a:p>
          <a:p>
            <a:pPr marL="171450" lvl="0" indent="-171450">
              <a:buFont typeface="Arial" panose="020B0604020202020204" pitchFamily="34" charset="0"/>
              <a:buChar char="•"/>
            </a:pPr>
            <a:r>
              <a:rPr lang="de-DE" sz="1100" dirty="0">
                <a:solidFill>
                  <a:schemeClr val="tx1">
                    <a:lumMod val="50000"/>
                    <a:lumOff val="50000"/>
                  </a:schemeClr>
                </a:solidFill>
                <a:latin typeface="Arial" panose="020B0604020202020204" pitchFamily="34" charset="0"/>
                <a:cs typeface="Arial" panose="020B0604020202020204" pitchFamily="34" charset="0"/>
              </a:rPr>
              <a:t> Bildung</a:t>
            </a:r>
          </a:p>
          <a:p>
            <a:pPr marL="171450" lvl="0" indent="-171450">
              <a:buFont typeface="Arial" panose="020B0604020202020204" pitchFamily="34" charset="0"/>
              <a:buChar char="•"/>
            </a:pPr>
            <a:r>
              <a:rPr lang="de-DE" sz="1100" dirty="0">
                <a:solidFill>
                  <a:schemeClr val="tx1">
                    <a:lumMod val="50000"/>
                    <a:lumOff val="50000"/>
                  </a:schemeClr>
                </a:solidFill>
                <a:latin typeface="Arial" panose="020B0604020202020204" pitchFamily="34" charset="0"/>
                <a:cs typeface="Arial" panose="020B0604020202020204" pitchFamily="34" charset="0"/>
              </a:rPr>
              <a:t> Einhaltung von Plänen und </a:t>
            </a:r>
            <a:r>
              <a:rPr lang="de-DE" sz="1100" dirty="0" err="1">
                <a:solidFill>
                  <a:schemeClr val="tx1">
                    <a:lumMod val="50000"/>
                    <a:lumOff val="50000"/>
                  </a:schemeClr>
                </a:solidFill>
                <a:latin typeface="Arial" panose="020B0604020202020204" pitchFamily="34" charset="0"/>
                <a:cs typeface="Arial" panose="020B0604020202020204" pitchFamily="34" charset="0"/>
              </a:rPr>
              <a:t>Ziåelen</a:t>
            </a:r>
            <a:endParaRPr lang="de-DE" sz="1100" dirty="0">
              <a:solidFill>
                <a:schemeClr val="tx1">
                  <a:lumMod val="50000"/>
                  <a:lumOff val="50000"/>
                </a:schemeClr>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de-DE" sz="1100" dirty="0">
                <a:solidFill>
                  <a:schemeClr val="tx1">
                    <a:lumMod val="50000"/>
                    <a:lumOff val="50000"/>
                  </a:schemeClr>
                </a:solidFill>
                <a:latin typeface="Arial" panose="020B0604020202020204" pitchFamily="34" charset="0"/>
                <a:cs typeface="Arial" panose="020B0604020202020204" pitchFamily="34" charset="0"/>
              </a:rPr>
              <a:t> Emotionen &amp; Stressmanagement</a:t>
            </a:r>
          </a:p>
          <a:p>
            <a:pPr marL="171450" lvl="0" indent="-171450">
              <a:buFont typeface="Arial" panose="020B0604020202020204" pitchFamily="34" charset="0"/>
              <a:buChar char="•"/>
            </a:pPr>
            <a:r>
              <a:rPr lang="de-DE" sz="1100" dirty="0">
                <a:solidFill>
                  <a:schemeClr val="tx1">
                    <a:lumMod val="50000"/>
                    <a:lumOff val="50000"/>
                  </a:schemeClr>
                </a:solidFill>
                <a:latin typeface="Arial" panose="020B0604020202020204" pitchFamily="34" charset="0"/>
                <a:cs typeface="Arial" panose="020B0604020202020204" pitchFamily="34" charset="0"/>
              </a:rPr>
              <a:t> Objektives Feedback</a:t>
            </a:r>
          </a:p>
          <a:p>
            <a:pPr marL="171450" lvl="0" indent="-171450">
              <a:buFont typeface="Arial" panose="020B0604020202020204" pitchFamily="34" charset="0"/>
              <a:buChar char="•"/>
            </a:pPr>
            <a:r>
              <a:rPr lang="de-DE" sz="1100" dirty="0">
                <a:solidFill>
                  <a:schemeClr val="tx1">
                    <a:lumMod val="50000"/>
                    <a:lumOff val="50000"/>
                  </a:schemeClr>
                </a:solidFill>
                <a:latin typeface="Arial" panose="020B0604020202020204" pitchFamily="34" charset="0"/>
                <a:cs typeface="Arial" panose="020B0604020202020204" pitchFamily="34" charset="0"/>
              </a:rPr>
              <a:t> Vertrauenswürdige zweite Meinung</a:t>
            </a:r>
          </a:p>
          <a:p>
            <a:pPr marL="171450" lvl="0" indent="-171450">
              <a:buFont typeface="Arial" panose="020B0604020202020204" pitchFamily="34" charset="0"/>
              <a:buChar char="•"/>
            </a:pPr>
            <a:r>
              <a:rPr lang="de-DE" sz="1100" dirty="0">
                <a:solidFill>
                  <a:schemeClr val="tx1">
                    <a:lumMod val="50000"/>
                    <a:lumOff val="50000"/>
                  </a:schemeClr>
                </a:solidFill>
                <a:latin typeface="Arial" panose="020B0604020202020204" pitchFamily="34" charset="0"/>
                <a:cs typeface="Arial" panose="020B0604020202020204" pitchFamily="34" charset="0"/>
              </a:rPr>
              <a:t> Lebens-/Unternehmensübergang</a:t>
            </a:r>
          </a:p>
          <a:p>
            <a:pPr marL="57150" lvl="1" indent="-57150" algn="l" defTabSz="444500">
              <a:lnSpc>
                <a:spcPct val="90000"/>
              </a:lnSpc>
              <a:spcBef>
                <a:spcPct val="0"/>
              </a:spcBef>
              <a:spcAft>
                <a:spcPct val="15000"/>
              </a:spcAft>
              <a:buChar char="•"/>
            </a:pPr>
            <a:endParaRPr lang="de-DE" sz="1000" kern="1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037" name="Textfeld 1036">
            <a:extLst>
              <a:ext uri="{FF2B5EF4-FFF2-40B4-BE49-F238E27FC236}">
                <a16:creationId xmlns:a16="http://schemas.microsoft.com/office/drawing/2014/main" id="{A09AF452-324B-0E06-DAEC-2E2D8E2791C0}"/>
              </a:ext>
            </a:extLst>
          </p:cNvPr>
          <p:cNvSpPr txBox="1"/>
          <p:nvPr/>
        </p:nvSpPr>
        <p:spPr>
          <a:xfrm>
            <a:off x="975156" y="2935241"/>
            <a:ext cx="2787350" cy="246221"/>
          </a:xfrm>
          <a:prstGeom prst="rect">
            <a:avLst/>
          </a:prstGeom>
          <a:noFill/>
        </p:spPr>
        <p:txBody>
          <a:bodyPr wrap="square" rtlCol="0">
            <a:spAutoFit/>
          </a:bodyPr>
          <a:lstStyle/>
          <a:p>
            <a:r>
              <a:rPr lang="de-DE" sz="1000" dirty="0">
                <a:solidFill>
                  <a:srgbClr val="00B050"/>
                </a:solidFill>
                <a:latin typeface="Arial" panose="020B0604020202020204" pitchFamily="34" charset="0"/>
                <a:cs typeface="Arial" panose="020B0604020202020204" pitchFamily="34" charset="0"/>
              </a:rPr>
              <a:t>Leistungen </a:t>
            </a:r>
            <a:r>
              <a:rPr lang="de-DE" sz="1000" dirty="0" err="1">
                <a:solidFill>
                  <a:srgbClr val="00B050"/>
                </a:solidFill>
                <a:latin typeface="Arial" panose="020B0604020202020204" pitchFamily="34" charset="0"/>
                <a:cs typeface="Arial" panose="020B0604020202020204" pitchFamily="34" charset="0"/>
              </a:rPr>
              <a:t>Robo</a:t>
            </a:r>
            <a:r>
              <a:rPr lang="de-DE" sz="1000" dirty="0">
                <a:solidFill>
                  <a:srgbClr val="00B050"/>
                </a:solidFill>
                <a:latin typeface="Arial" panose="020B0604020202020204" pitchFamily="34" charset="0"/>
                <a:cs typeface="Arial" panose="020B0604020202020204" pitchFamily="34" charset="0"/>
              </a:rPr>
              <a:t>-Advisor*</a:t>
            </a:r>
          </a:p>
        </p:txBody>
      </p:sp>
      <p:sp>
        <p:nvSpPr>
          <p:cNvPr id="1038" name="Textfeld 1037">
            <a:extLst>
              <a:ext uri="{FF2B5EF4-FFF2-40B4-BE49-F238E27FC236}">
                <a16:creationId xmlns:a16="http://schemas.microsoft.com/office/drawing/2014/main" id="{F1BD58BE-1B08-5BA0-D027-59D891CB40FE}"/>
              </a:ext>
            </a:extLst>
          </p:cNvPr>
          <p:cNvSpPr txBox="1"/>
          <p:nvPr/>
        </p:nvSpPr>
        <p:spPr>
          <a:xfrm>
            <a:off x="322285" y="775603"/>
            <a:ext cx="11585936" cy="400110"/>
          </a:xfrm>
          <a:prstGeom prst="rect">
            <a:avLst/>
          </a:prstGeom>
          <a:noFill/>
        </p:spPr>
        <p:txBody>
          <a:bodyPr wrap="square" rtlCol="0">
            <a:spAutoFit/>
          </a:bodyPr>
          <a:lstStyle/>
          <a:p>
            <a:pPr algn="ctr"/>
            <a:r>
              <a:rPr lang="de-DE" sz="2000" dirty="0">
                <a:solidFill>
                  <a:srgbClr val="004B93"/>
                </a:solidFill>
                <a:latin typeface="Arial" panose="020B0604020202020204" pitchFamily="34" charset="0"/>
                <a:cs typeface="Arial" panose="020B0604020202020204" pitchFamily="34" charset="0"/>
              </a:rPr>
              <a:t>Durch Leistung und Mehrwert punkten!</a:t>
            </a:r>
          </a:p>
        </p:txBody>
      </p:sp>
    </p:spTree>
    <p:extLst>
      <p:ext uri="{BB962C8B-B14F-4D97-AF65-F5344CB8AC3E}">
        <p14:creationId xmlns:p14="http://schemas.microsoft.com/office/powerpoint/2010/main" val="35598339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Davor Horvat</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27</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96C8790B-0095-F8A9-3676-502BCD9BB27D}"/>
              </a:ext>
            </a:extLst>
          </p:cNvPr>
          <p:cNvSpPr txBox="1">
            <a:spLocks/>
          </p:cNvSpPr>
          <p:nvPr/>
        </p:nvSpPr>
        <p:spPr>
          <a:xfrm>
            <a:off x="2497797" y="2384759"/>
            <a:ext cx="6760978" cy="20884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de-DE" sz="2000" dirty="0">
                <a:solidFill>
                  <a:srgbClr val="00338D"/>
                </a:solidFill>
                <a:latin typeface="Arial" panose="020B0604020202020204" pitchFamily="34" charset="0"/>
                <a:cs typeface="Arial" panose="020B0604020202020204" pitchFamily="34" charset="0"/>
              </a:rPr>
              <a:t>&gt;</a:t>
            </a:r>
            <a:r>
              <a:rPr lang="de-DE" sz="2000" b="1" dirty="0">
                <a:solidFill>
                  <a:srgbClr val="00338D"/>
                </a:solidFill>
                <a:latin typeface="Arial" panose="020B0604020202020204" pitchFamily="34" charset="0"/>
                <a:cs typeface="Arial" panose="020B0604020202020204" pitchFamily="34" charset="0"/>
              </a:rPr>
              <a:t> Knowhow </a:t>
            </a:r>
            <a:r>
              <a:rPr lang="de-DE" sz="2000" dirty="0">
                <a:solidFill>
                  <a:srgbClr val="00338D"/>
                </a:solidFill>
                <a:latin typeface="Arial" panose="020B0604020202020204" pitchFamily="34" charset="0"/>
                <a:cs typeface="Arial" panose="020B0604020202020204" pitchFamily="34" charset="0"/>
              </a:rPr>
              <a:t>=</a:t>
            </a:r>
            <a:r>
              <a:rPr lang="de-DE" sz="2000" b="1" dirty="0">
                <a:solidFill>
                  <a:srgbClr val="00338D"/>
                </a:solidFill>
                <a:latin typeface="Arial" panose="020B0604020202020204" pitchFamily="34" charset="0"/>
                <a:cs typeface="Arial" panose="020B0604020202020204" pitchFamily="34" charset="0"/>
              </a:rPr>
              <a:t> </a:t>
            </a:r>
            <a:r>
              <a:rPr lang="de-DE" sz="2000" dirty="0">
                <a:solidFill>
                  <a:srgbClr val="00338D"/>
                </a:solidFill>
                <a:latin typeface="Arial" panose="020B0604020202020204" pitchFamily="34" charset="0"/>
                <a:cs typeface="Arial" panose="020B0604020202020204" pitchFamily="34" charset="0"/>
              </a:rPr>
              <a:t>Spezialwissen, welches er nicht hat</a:t>
            </a:r>
          </a:p>
          <a:p>
            <a:pPr algn="l">
              <a:lnSpc>
                <a:spcPct val="150000"/>
              </a:lnSpc>
            </a:pPr>
            <a:r>
              <a:rPr lang="de-DE" sz="2000" dirty="0">
                <a:solidFill>
                  <a:srgbClr val="00338D"/>
                </a:solidFill>
                <a:latin typeface="Arial" panose="020B0604020202020204" pitchFamily="34" charset="0"/>
                <a:cs typeface="Arial" panose="020B0604020202020204" pitchFamily="34" charset="0"/>
              </a:rPr>
              <a:t>&gt;</a:t>
            </a:r>
            <a:r>
              <a:rPr lang="de-DE" sz="2000" b="1" dirty="0">
                <a:solidFill>
                  <a:srgbClr val="00338D"/>
                </a:solidFill>
                <a:latin typeface="Arial" panose="020B0604020202020204" pitchFamily="34" charset="0"/>
                <a:cs typeface="Arial" panose="020B0604020202020204" pitchFamily="34" charset="0"/>
              </a:rPr>
              <a:t> Wertschöpfung </a:t>
            </a:r>
            <a:r>
              <a:rPr lang="de-DE" sz="2000" dirty="0">
                <a:solidFill>
                  <a:srgbClr val="00338D"/>
                </a:solidFill>
                <a:latin typeface="Arial" panose="020B0604020202020204" pitchFamily="34" charset="0"/>
                <a:cs typeface="Arial" panose="020B0604020202020204" pitchFamily="34" charset="0"/>
              </a:rPr>
              <a:t>=</a:t>
            </a:r>
            <a:r>
              <a:rPr lang="de-DE" sz="2000" b="1" dirty="0">
                <a:solidFill>
                  <a:srgbClr val="00338D"/>
                </a:solidFill>
                <a:latin typeface="Arial" panose="020B0604020202020204" pitchFamily="34" charset="0"/>
                <a:cs typeface="Arial" panose="020B0604020202020204" pitchFamily="34" charset="0"/>
              </a:rPr>
              <a:t> </a:t>
            </a:r>
            <a:r>
              <a:rPr lang="de-DE" sz="2000" dirty="0">
                <a:solidFill>
                  <a:srgbClr val="00338D"/>
                </a:solidFill>
                <a:latin typeface="Arial" panose="020B0604020202020204" pitchFamily="34" charset="0"/>
                <a:cs typeface="Arial" panose="020B0604020202020204" pitchFamily="34" charset="0"/>
              </a:rPr>
              <a:t>Messbare Werte in Geld schaffen</a:t>
            </a:r>
          </a:p>
          <a:p>
            <a:pPr algn="l">
              <a:lnSpc>
                <a:spcPct val="150000"/>
              </a:lnSpc>
            </a:pPr>
            <a:r>
              <a:rPr lang="de-DE" sz="2000" dirty="0">
                <a:solidFill>
                  <a:srgbClr val="00338D"/>
                </a:solidFill>
                <a:latin typeface="Arial" panose="020B0604020202020204" pitchFamily="34" charset="0"/>
                <a:cs typeface="Arial" panose="020B0604020202020204" pitchFamily="34" charset="0"/>
              </a:rPr>
              <a:t>&gt;</a:t>
            </a:r>
            <a:r>
              <a:rPr lang="de-DE" sz="2000" b="1" dirty="0">
                <a:solidFill>
                  <a:srgbClr val="00338D"/>
                </a:solidFill>
                <a:latin typeface="Arial" panose="020B0604020202020204" pitchFamily="34" charset="0"/>
                <a:cs typeface="Arial" panose="020B0604020202020204" pitchFamily="34" charset="0"/>
              </a:rPr>
              <a:t> Dienstleistungen </a:t>
            </a:r>
            <a:r>
              <a:rPr lang="de-DE" sz="2000" dirty="0">
                <a:solidFill>
                  <a:srgbClr val="00338D"/>
                </a:solidFill>
                <a:latin typeface="Arial" panose="020B0604020202020204" pitchFamily="34" charset="0"/>
                <a:cs typeface="Arial" panose="020B0604020202020204" pitchFamily="34" charset="0"/>
              </a:rPr>
              <a:t>=</a:t>
            </a:r>
            <a:r>
              <a:rPr lang="de-DE" sz="2000" b="1" dirty="0">
                <a:solidFill>
                  <a:srgbClr val="00338D"/>
                </a:solidFill>
                <a:latin typeface="Arial" panose="020B0604020202020204" pitchFamily="34" charset="0"/>
                <a:cs typeface="Arial" panose="020B0604020202020204" pitchFamily="34" charset="0"/>
              </a:rPr>
              <a:t> </a:t>
            </a:r>
            <a:r>
              <a:rPr lang="de-DE" sz="2000" dirty="0">
                <a:solidFill>
                  <a:srgbClr val="00338D"/>
                </a:solidFill>
                <a:latin typeface="Arial" panose="020B0604020202020204" pitchFamily="34" charset="0"/>
                <a:cs typeface="Arial" panose="020B0604020202020204" pitchFamily="34" charset="0"/>
              </a:rPr>
              <a:t>die ihm Arbeit abnehmen</a:t>
            </a:r>
          </a:p>
          <a:p>
            <a:pPr algn="l">
              <a:lnSpc>
                <a:spcPct val="150000"/>
              </a:lnSpc>
            </a:pPr>
            <a:r>
              <a:rPr lang="de-DE" sz="2000" dirty="0">
                <a:solidFill>
                  <a:srgbClr val="00338D"/>
                </a:solidFill>
                <a:latin typeface="Arial" panose="020B0604020202020204" pitchFamily="34" charset="0"/>
                <a:cs typeface="Arial" panose="020B0604020202020204" pitchFamily="34" charset="0"/>
              </a:rPr>
              <a:t>&gt;</a:t>
            </a:r>
            <a:r>
              <a:rPr lang="de-DE" sz="2000" b="1" dirty="0">
                <a:solidFill>
                  <a:srgbClr val="00338D"/>
                </a:solidFill>
                <a:latin typeface="Arial" panose="020B0604020202020204" pitchFamily="34" charset="0"/>
                <a:cs typeface="Arial" panose="020B0604020202020204" pitchFamily="34" charset="0"/>
              </a:rPr>
              <a:t> Service </a:t>
            </a:r>
            <a:r>
              <a:rPr lang="de-DE" sz="2000" dirty="0">
                <a:solidFill>
                  <a:srgbClr val="00338D"/>
                </a:solidFill>
                <a:latin typeface="Arial" panose="020B0604020202020204" pitchFamily="34" charset="0"/>
                <a:cs typeface="Arial" panose="020B0604020202020204" pitchFamily="34" charset="0"/>
              </a:rPr>
              <a:t>=</a:t>
            </a:r>
            <a:r>
              <a:rPr lang="de-DE" sz="2000" b="1" dirty="0">
                <a:solidFill>
                  <a:srgbClr val="00338D"/>
                </a:solidFill>
                <a:latin typeface="Arial" panose="020B0604020202020204" pitchFamily="34" charset="0"/>
                <a:cs typeface="Arial" panose="020B0604020202020204" pitchFamily="34" charset="0"/>
              </a:rPr>
              <a:t> </a:t>
            </a:r>
            <a:r>
              <a:rPr lang="de-DE" sz="2000" dirty="0">
                <a:solidFill>
                  <a:srgbClr val="00338D"/>
                </a:solidFill>
                <a:latin typeface="Arial" panose="020B0604020202020204" pitchFamily="34" charset="0"/>
                <a:cs typeface="Arial" panose="020B0604020202020204" pitchFamily="34" charset="0"/>
              </a:rPr>
              <a:t>Leistungen die ihm den Alltag erleichtern</a:t>
            </a:r>
          </a:p>
          <a:p>
            <a:pPr algn="l">
              <a:lnSpc>
                <a:spcPct val="150000"/>
              </a:lnSpc>
            </a:pPr>
            <a:endParaRPr lang="de-DE" sz="2000" dirty="0">
              <a:solidFill>
                <a:srgbClr val="00338D"/>
              </a:solidFill>
              <a:latin typeface="Arial" panose="020B0604020202020204" pitchFamily="34" charset="0"/>
              <a:cs typeface="Arial" panose="020B0604020202020204" pitchFamily="34" charset="0"/>
            </a:endParaRPr>
          </a:p>
          <a:p>
            <a:pPr marL="400005" indent="-400005" algn="l">
              <a:lnSpc>
                <a:spcPct val="150000"/>
              </a:lnSpc>
              <a:buFont typeface="Wingdings" pitchFamily="2" charset="2"/>
              <a:buChar char="Ø"/>
            </a:pPr>
            <a:endParaRPr lang="de-DE" sz="2800" b="1" dirty="0">
              <a:solidFill>
                <a:srgbClr val="00338D"/>
              </a:solidFill>
              <a:latin typeface="Arial" panose="020B0604020202020204" pitchFamily="34" charset="0"/>
              <a:cs typeface="Arial" panose="020B0604020202020204" pitchFamily="34" charset="0"/>
            </a:endParaRPr>
          </a:p>
        </p:txBody>
      </p:sp>
      <p:sp>
        <p:nvSpPr>
          <p:cNvPr id="6" name="Rechteck 5">
            <a:extLst>
              <a:ext uri="{FF2B5EF4-FFF2-40B4-BE49-F238E27FC236}">
                <a16:creationId xmlns:a16="http://schemas.microsoft.com/office/drawing/2014/main" id="{3DD37213-3C22-9FBF-88E0-4510D7327C77}"/>
              </a:ext>
            </a:extLst>
          </p:cNvPr>
          <p:cNvSpPr/>
          <p:nvPr/>
        </p:nvSpPr>
        <p:spPr>
          <a:xfrm>
            <a:off x="3911867" y="1295656"/>
            <a:ext cx="3932839" cy="644005"/>
          </a:xfrm>
          <a:prstGeom prst="rect">
            <a:avLst/>
          </a:prstGeom>
        </p:spPr>
        <p:txBody>
          <a:bodyPr wrap="none" lIns="76819" tIns="38409" rIns="76819" bIns="38409">
            <a:spAutoFit/>
          </a:bodyPr>
          <a:lstStyle/>
          <a:p>
            <a:pPr marL="400005" indent="-400005">
              <a:lnSpc>
                <a:spcPct val="150000"/>
              </a:lnSpc>
            </a:pPr>
            <a:r>
              <a:rPr lang="de-DE" sz="2800" dirty="0">
                <a:solidFill>
                  <a:srgbClr val="004B93"/>
                </a:solidFill>
                <a:latin typeface="Arial" panose="020B0604020202020204" pitchFamily="34" charset="0"/>
                <a:cs typeface="Arial" panose="020B0604020202020204" pitchFamily="34" charset="0"/>
              </a:rPr>
              <a:t>Der Kunde bezahlt für...</a:t>
            </a:r>
          </a:p>
        </p:txBody>
      </p:sp>
      <p:sp>
        <p:nvSpPr>
          <p:cNvPr id="7" name="Rechteck 6">
            <a:extLst>
              <a:ext uri="{FF2B5EF4-FFF2-40B4-BE49-F238E27FC236}">
                <a16:creationId xmlns:a16="http://schemas.microsoft.com/office/drawing/2014/main" id="{C60AAF6F-3638-AE10-9033-B665D03575B4}"/>
              </a:ext>
            </a:extLst>
          </p:cNvPr>
          <p:cNvSpPr/>
          <p:nvPr/>
        </p:nvSpPr>
        <p:spPr>
          <a:xfrm>
            <a:off x="1334279" y="1897685"/>
            <a:ext cx="9088016" cy="330879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351243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06823" y="6285185"/>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Davor Horvat</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28</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Rechteck 1">
            <a:extLst>
              <a:ext uri="{FF2B5EF4-FFF2-40B4-BE49-F238E27FC236}">
                <a16:creationId xmlns:a16="http://schemas.microsoft.com/office/drawing/2014/main" id="{0CE8223A-82FC-B9DC-24B8-6FBEBE5D1ABD}"/>
              </a:ext>
            </a:extLst>
          </p:cNvPr>
          <p:cNvSpPr/>
          <p:nvPr/>
        </p:nvSpPr>
        <p:spPr>
          <a:xfrm>
            <a:off x="-106823" y="2514406"/>
            <a:ext cx="12405645" cy="1491932"/>
          </a:xfrm>
          <a:prstGeom prst="rect">
            <a:avLst/>
          </a:prstGeom>
          <a:gradFill>
            <a:gsLst>
              <a:gs pos="0">
                <a:srgbClr val="FFEFD1"/>
              </a:gs>
              <a:gs pos="64999">
                <a:srgbClr val="F0EBD5"/>
              </a:gs>
              <a:gs pos="100000">
                <a:srgbClr val="D1C39F"/>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F1372C58-0F4D-2E34-1928-4223ED14280D}"/>
              </a:ext>
            </a:extLst>
          </p:cNvPr>
          <p:cNvSpPr/>
          <p:nvPr/>
        </p:nvSpPr>
        <p:spPr>
          <a:xfrm>
            <a:off x="1448305" y="2660597"/>
            <a:ext cx="9393359" cy="1323439"/>
          </a:xfrm>
          <a:prstGeom prst="rect">
            <a:avLst/>
          </a:prstGeom>
        </p:spPr>
        <p:txBody>
          <a:bodyPr wrap="square">
            <a:spAutoFit/>
          </a:bodyPr>
          <a:lstStyle/>
          <a:p>
            <a:pPr algn="ctr"/>
            <a:r>
              <a:rPr lang="de-DE" sz="4000" dirty="0">
                <a:solidFill>
                  <a:schemeClr val="tx1">
                    <a:lumMod val="65000"/>
                    <a:lumOff val="35000"/>
                  </a:schemeClr>
                </a:solidFill>
                <a:latin typeface="Arial" panose="020B0604020202020204" pitchFamily="34" charset="0"/>
                <a:cs typeface="Arial" panose="020B0604020202020204" pitchFamily="34" charset="0"/>
              </a:rPr>
              <a:t>Kunden kaufen bei uns nie einen Preis.</a:t>
            </a:r>
          </a:p>
          <a:p>
            <a:pPr algn="ctr"/>
            <a:r>
              <a:rPr lang="de-DE" sz="4000" b="1" dirty="0">
                <a:solidFill>
                  <a:schemeClr val="tx1">
                    <a:lumMod val="65000"/>
                    <a:lumOff val="35000"/>
                  </a:schemeClr>
                </a:solidFill>
                <a:latin typeface="Arial" panose="020B0604020202020204" pitchFamily="34" charset="0"/>
                <a:cs typeface="Arial" panose="020B0604020202020204" pitchFamily="34" charset="0"/>
              </a:rPr>
              <a:t>Kunden kaufen immer einen Wert.</a:t>
            </a:r>
          </a:p>
        </p:txBody>
      </p:sp>
    </p:spTree>
    <p:extLst>
      <p:ext uri="{BB962C8B-B14F-4D97-AF65-F5344CB8AC3E}">
        <p14:creationId xmlns:p14="http://schemas.microsoft.com/office/powerpoint/2010/main" val="27627770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Davor Horvat</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29</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Picture 4" descr="Motorrad mit Beiwagen in einer Kurve - Fotocommunity Timeline Images">
            <a:extLst>
              <a:ext uri="{FF2B5EF4-FFF2-40B4-BE49-F238E27FC236}">
                <a16:creationId xmlns:a16="http://schemas.microsoft.com/office/drawing/2014/main" id="{85C0007B-5A09-FEC3-1CE2-87F716920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1468" y="1687214"/>
            <a:ext cx="6509660" cy="4212282"/>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F7843F5A-49F4-F3CE-DAB1-46056AAACC31}"/>
              </a:ext>
            </a:extLst>
          </p:cNvPr>
          <p:cNvSpPr/>
          <p:nvPr/>
        </p:nvSpPr>
        <p:spPr>
          <a:xfrm>
            <a:off x="2403052" y="937705"/>
            <a:ext cx="7807233" cy="644005"/>
          </a:xfrm>
          <a:prstGeom prst="rect">
            <a:avLst/>
          </a:prstGeom>
        </p:spPr>
        <p:txBody>
          <a:bodyPr wrap="none" lIns="76819" tIns="38409" rIns="76819" bIns="38409">
            <a:spAutoFit/>
          </a:bodyPr>
          <a:lstStyle/>
          <a:p>
            <a:pPr marL="400005" indent="-400005">
              <a:lnSpc>
                <a:spcPct val="150000"/>
              </a:lnSpc>
            </a:pPr>
            <a:r>
              <a:rPr lang="de-DE" sz="2800" dirty="0">
                <a:solidFill>
                  <a:srgbClr val="004B93"/>
                </a:solidFill>
                <a:latin typeface="Arial" panose="020B0604020202020204" pitchFamily="34" charset="0"/>
                <a:cs typeface="Arial" panose="020B0604020202020204" pitchFamily="34" charset="0"/>
              </a:rPr>
              <a:t>Anleger werden es im Alleingang nicht schaffen!</a:t>
            </a:r>
          </a:p>
        </p:txBody>
      </p:sp>
    </p:spTree>
    <p:extLst>
      <p:ext uri="{BB962C8B-B14F-4D97-AF65-F5344CB8AC3E}">
        <p14:creationId xmlns:p14="http://schemas.microsoft.com/office/powerpoint/2010/main" val="34923747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18" name="Textfeld 17">
            <a:extLst>
              <a:ext uri="{FF2B5EF4-FFF2-40B4-BE49-F238E27FC236}">
                <a16:creationId xmlns:a16="http://schemas.microsoft.com/office/drawing/2014/main" id="{4D6E33D1-036C-9F48-86E0-014774DBC07C}"/>
              </a:ext>
            </a:extLst>
          </p:cNvPr>
          <p:cNvSpPr txBox="1"/>
          <p:nvPr/>
        </p:nvSpPr>
        <p:spPr>
          <a:xfrm>
            <a:off x="1072998" y="1166842"/>
            <a:ext cx="10063579" cy="3693319"/>
          </a:xfrm>
          <a:prstGeom prst="rect">
            <a:avLst/>
          </a:prstGeom>
          <a:noFill/>
        </p:spPr>
        <p:txBody>
          <a:bodyPr wrap="square" rtlCol="0">
            <a:spAutoFit/>
          </a:bodyPr>
          <a:lstStyle/>
          <a:p>
            <a:pPr marL="400050" indent="-400050">
              <a:buAutoNum type="romanUcPeriod"/>
            </a:pPr>
            <a:r>
              <a:rPr lang="de-DE" dirty="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rPr>
              <a:t>  Agenda</a:t>
            </a:r>
          </a:p>
          <a:p>
            <a:pPr marL="400050" indent="-400050">
              <a:buAutoNum type="romanUcPeriod"/>
            </a:pPr>
            <a:endParaRPr lang="de-DE" dirty="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endParaRPr>
          </a:p>
          <a:p>
            <a:pPr marL="400050" indent="-400050">
              <a:buAutoNum type="romanUcPeriod"/>
            </a:pPr>
            <a:r>
              <a:rPr lang="de-DE" dirty="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rPr>
              <a:t>  Partner-Portraits</a:t>
            </a:r>
          </a:p>
          <a:p>
            <a:pPr marL="400050" indent="-400050">
              <a:buAutoNum type="romanUcPeriod"/>
            </a:pPr>
            <a:endParaRPr lang="de-DE" dirty="0">
              <a:solidFill>
                <a:schemeClr val="tx1">
                  <a:lumMod val="50000"/>
                  <a:lumOff val="50000"/>
                </a:schemeClr>
              </a:solidFill>
              <a:latin typeface="Arial" panose="020B0604020202020204" pitchFamily="34" charset="0"/>
              <a:cs typeface="Arial" panose="020B0604020202020204" pitchFamily="34" charset="0"/>
            </a:endParaRPr>
          </a:p>
          <a:p>
            <a:pPr marL="400050" indent="-400050">
              <a:buAutoNum type="romanUcPeriod"/>
            </a:pPr>
            <a:r>
              <a:rPr lang="de-DE" dirty="0">
                <a:solidFill>
                  <a:schemeClr val="tx1">
                    <a:lumMod val="50000"/>
                    <a:lumOff val="50000"/>
                  </a:schemeClr>
                </a:solidFill>
                <a:latin typeface="Arial" panose="020B0604020202020204" pitchFamily="34" charset="0"/>
                <a:cs typeface="Arial" panose="020B0604020202020204" pitchFamily="34" charset="0"/>
              </a:rPr>
              <a:t>  Anlageberatung unter Preisdruck?</a:t>
            </a:r>
          </a:p>
          <a:p>
            <a:pPr marL="400050" indent="-400050">
              <a:buAutoNum type="romanUcPeriod"/>
            </a:pPr>
            <a:endParaRPr lang="de-DE" dirty="0">
              <a:solidFill>
                <a:schemeClr val="tx1">
                  <a:lumMod val="50000"/>
                  <a:lumOff val="50000"/>
                </a:schemeClr>
              </a:solidFill>
              <a:latin typeface="Arial" panose="020B0604020202020204" pitchFamily="34" charset="0"/>
              <a:cs typeface="Arial" panose="020B0604020202020204" pitchFamily="34" charset="0"/>
            </a:endParaRPr>
          </a:p>
          <a:p>
            <a:pPr marL="400050" indent="-400050">
              <a:buAutoNum type="romanUcPeriod"/>
            </a:pPr>
            <a:r>
              <a:rPr lang="de-DE" dirty="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rPr>
              <a:t>  Zuschauerfragen</a:t>
            </a:r>
          </a:p>
          <a:p>
            <a:pPr marL="400050" indent="-400050">
              <a:buAutoNum type="romanUcPeriod"/>
            </a:pPr>
            <a:endParaRPr lang="de-DE" dirty="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endParaRPr>
          </a:p>
          <a:p>
            <a:pPr marL="400050" indent="-400050">
              <a:buAutoNum type="romanUcPeriod"/>
            </a:pPr>
            <a:r>
              <a:rPr lang="de-DE" dirty="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rPr>
              <a:t>  Ausblick</a:t>
            </a:r>
            <a:br>
              <a:rPr lang="de-DE" dirty="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rPr>
            </a:br>
            <a:r>
              <a:rPr lang="de-DE" dirty="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rPr>
              <a:t> </a:t>
            </a:r>
          </a:p>
          <a:p>
            <a:endParaRPr lang="de-DE" dirty="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endParaRPr>
          </a:p>
          <a:p>
            <a:endParaRPr lang="de-DE" dirty="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endParaRPr>
          </a:p>
          <a:p>
            <a:endParaRPr lang="de-DE"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7" name="Rechteck 6">
            <a:extLst>
              <a:ext uri="{FF2B5EF4-FFF2-40B4-BE49-F238E27FC236}">
                <a16:creationId xmlns:a16="http://schemas.microsoft.com/office/drawing/2014/main" id="{6BAF4A36-4C83-894D-B302-08FC0CE71F6F}"/>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8C058320-EC42-E444-AF78-A623ACD60292}"/>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 AGENDA</a:t>
            </a:r>
            <a:endParaRPr lang="de-DE" dirty="0">
              <a:solidFill>
                <a:schemeClr val="bg1"/>
              </a:solidFill>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79943FFE-0280-534D-AF9B-401C9A064269}"/>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27644754-F487-C54D-8D01-F60BC1134A89}" type="slidenum">
              <a:rPr lang="de-DE" sz="1000">
                <a:solidFill>
                  <a:schemeClr val="tx1">
                    <a:lumMod val="65000"/>
                    <a:lumOff val="35000"/>
                  </a:schemeClr>
                </a:solidFill>
                <a:latin typeface="Arial" panose="020B0604020202020204" pitchFamily="34" charset="0"/>
                <a:cs typeface="Arial" panose="020B0604020202020204" pitchFamily="34" charset="0"/>
              </a:rPr>
              <a:t>3</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33712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Davor Horvat</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30</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AE466262-9CF8-3F3D-9671-7CD8E958F838}"/>
              </a:ext>
            </a:extLst>
          </p:cNvPr>
          <p:cNvPicPr>
            <a:picLocks noChangeAspect="1"/>
          </p:cNvPicPr>
          <p:nvPr/>
        </p:nvPicPr>
        <p:blipFill>
          <a:blip r:embed="rId2"/>
          <a:stretch>
            <a:fillRect/>
          </a:stretch>
        </p:blipFill>
        <p:spPr>
          <a:xfrm>
            <a:off x="301354" y="1698172"/>
            <a:ext cx="11453533" cy="4058816"/>
          </a:xfrm>
          <a:prstGeom prst="rect">
            <a:avLst/>
          </a:prstGeom>
        </p:spPr>
      </p:pic>
      <p:sp>
        <p:nvSpPr>
          <p:cNvPr id="3" name="Rechteck 2">
            <a:extLst>
              <a:ext uri="{FF2B5EF4-FFF2-40B4-BE49-F238E27FC236}">
                <a16:creationId xmlns:a16="http://schemas.microsoft.com/office/drawing/2014/main" id="{E97F4A49-8751-0924-6573-49B5A7DCF52A}"/>
              </a:ext>
            </a:extLst>
          </p:cNvPr>
          <p:cNvSpPr/>
          <p:nvPr/>
        </p:nvSpPr>
        <p:spPr>
          <a:xfrm>
            <a:off x="301355" y="938847"/>
            <a:ext cx="11453532" cy="400110"/>
          </a:xfrm>
          <a:prstGeom prst="rect">
            <a:avLst/>
          </a:prstGeom>
        </p:spPr>
        <p:txBody>
          <a:bodyPr wrap="square">
            <a:spAutoFit/>
          </a:bodyPr>
          <a:lstStyle/>
          <a:p>
            <a:pPr algn="ctr"/>
            <a:r>
              <a:rPr lang="de-DE" sz="2000" b="1" dirty="0">
                <a:solidFill>
                  <a:srgbClr val="004B93"/>
                </a:solidFill>
                <a:latin typeface="Arial" panose="020B0604020202020204" pitchFamily="34" charset="0"/>
              </a:rPr>
              <a:t>Studien zeigen, wie viel Nettorendite Selbstentscheider durch Fehler pro Jahr liegen lassen</a:t>
            </a:r>
            <a:endParaRPr lang="de-DE" sz="2000" b="1" dirty="0">
              <a:solidFill>
                <a:srgbClr val="004B93"/>
              </a:solidFill>
            </a:endParaRPr>
          </a:p>
        </p:txBody>
      </p:sp>
      <p:sp>
        <p:nvSpPr>
          <p:cNvPr id="5" name="Pfeil: nach unten 4">
            <a:extLst>
              <a:ext uri="{FF2B5EF4-FFF2-40B4-BE49-F238E27FC236}">
                <a16:creationId xmlns:a16="http://schemas.microsoft.com/office/drawing/2014/main" id="{4C969789-2B24-EBBA-407C-B6ECD20C9772}"/>
              </a:ext>
            </a:extLst>
          </p:cNvPr>
          <p:cNvSpPr/>
          <p:nvPr/>
        </p:nvSpPr>
        <p:spPr>
          <a:xfrm>
            <a:off x="2508617" y="2416603"/>
            <a:ext cx="347168" cy="57100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unten 5">
            <a:extLst>
              <a:ext uri="{FF2B5EF4-FFF2-40B4-BE49-F238E27FC236}">
                <a16:creationId xmlns:a16="http://schemas.microsoft.com/office/drawing/2014/main" id="{176D3EE7-5131-5FF5-E863-7AE2C29A316F}"/>
              </a:ext>
            </a:extLst>
          </p:cNvPr>
          <p:cNvSpPr/>
          <p:nvPr/>
        </p:nvSpPr>
        <p:spPr>
          <a:xfrm>
            <a:off x="8822004" y="2416602"/>
            <a:ext cx="347168" cy="57100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unten 6">
            <a:extLst>
              <a:ext uri="{FF2B5EF4-FFF2-40B4-BE49-F238E27FC236}">
                <a16:creationId xmlns:a16="http://schemas.microsoft.com/office/drawing/2014/main" id="{890ECB69-1431-E8BE-49F3-D06B9925B88A}"/>
              </a:ext>
            </a:extLst>
          </p:cNvPr>
          <p:cNvSpPr/>
          <p:nvPr/>
        </p:nvSpPr>
        <p:spPr>
          <a:xfrm>
            <a:off x="9612323" y="2416601"/>
            <a:ext cx="347168" cy="57100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unten 9">
            <a:extLst>
              <a:ext uri="{FF2B5EF4-FFF2-40B4-BE49-F238E27FC236}">
                <a16:creationId xmlns:a16="http://schemas.microsoft.com/office/drawing/2014/main" id="{B13E2EB2-748D-E5FD-CF52-79B45EB724D8}"/>
              </a:ext>
            </a:extLst>
          </p:cNvPr>
          <p:cNvSpPr/>
          <p:nvPr/>
        </p:nvSpPr>
        <p:spPr>
          <a:xfrm>
            <a:off x="8031685" y="2416600"/>
            <a:ext cx="347168" cy="57100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unten 11">
            <a:extLst>
              <a:ext uri="{FF2B5EF4-FFF2-40B4-BE49-F238E27FC236}">
                <a16:creationId xmlns:a16="http://schemas.microsoft.com/office/drawing/2014/main" id="{837A01CA-2F5F-DA33-E925-1BDE5C0CAE0D}"/>
              </a:ext>
            </a:extLst>
          </p:cNvPr>
          <p:cNvSpPr/>
          <p:nvPr/>
        </p:nvSpPr>
        <p:spPr>
          <a:xfrm>
            <a:off x="4894271" y="2404715"/>
            <a:ext cx="347168" cy="57100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643294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Davor Horvat</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31</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EBAADBD7-214B-BBE9-AB9B-C387AC0F8007}"/>
              </a:ext>
            </a:extLst>
          </p:cNvPr>
          <p:cNvPicPr>
            <a:picLocks noChangeAspect="1"/>
          </p:cNvPicPr>
          <p:nvPr/>
        </p:nvPicPr>
        <p:blipFill>
          <a:blip r:embed="rId2"/>
          <a:stretch>
            <a:fillRect/>
          </a:stretch>
        </p:blipFill>
        <p:spPr>
          <a:xfrm>
            <a:off x="5056357" y="552015"/>
            <a:ext cx="4940511" cy="5510337"/>
          </a:xfrm>
          <a:prstGeom prst="rect">
            <a:avLst/>
          </a:prstGeom>
        </p:spPr>
      </p:pic>
      <p:sp>
        <p:nvSpPr>
          <p:cNvPr id="3" name="Textfeld 2">
            <a:extLst>
              <a:ext uri="{FF2B5EF4-FFF2-40B4-BE49-F238E27FC236}">
                <a16:creationId xmlns:a16="http://schemas.microsoft.com/office/drawing/2014/main" id="{5C2CFEA8-161D-864C-C873-D595544E2858}"/>
              </a:ext>
            </a:extLst>
          </p:cNvPr>
          <p:cNvSpPr txBox="1"/>
          <p:nvPr/>
        </p:nvSpPr>
        <p:spPr>
          <a:xfrm>
            <a:off x="201284" y="2891684"/>
            <a:ext cx="4955434" cy="830997"/>
          </a:xfrm>
          <a:prstGeom prst="rect">
            <a:avLst/>
          </a:prstGeom>
          <a:noFill/>
        </p:spPr>
        <p:txBody>
          <a:bodyPr wrap="square" rtlCol="0">
            <a:spAutoFit/>
          </a:bodyPr>
          <a:lstStyle/>
          <a:p>
            <a:pPr algn="ctr"/>
            <a:r>
              <a:rPr lang="de-DE" sz="2400" dirty="0">
                <a:solidFill>
                  <a:srgbClr val="004B93"/>
                </a:solidFill>
                <a:latin typeface="Arial" panose="020B0604020202020204" pitchFamily="34" charset="0"/>
                <a:cs typeface="Arial" panose="020B0604020202020204" pitchFamily="34" charset="0"/>
              </a:rPr>
              <a:t>Durchschnittliche </a:t>
            </a:r>
          </a:p>
          <a:p>
            <a:pPr algn="ctr"/>
            <a:r>
              <a:rPr lang="de-DE" sz="2400" dirty="0">
                <a:solidFill>
                  <a:srgbClr val="004B93"/>
                </a:solidFill>
                <a:latin typeface="Arial" panose="020B0604020202020204" pitchFamily="34" charset="0"/>
                <a:cs typeface="Arial" panose="020B0604020202020204" pitchFamily="34" charset="0"/>
              </a:rPr>
              <a:t>Vermögens-Fee USA</a:t>
            </a:r>
          </a:p>
        </p:txBody>
      </p:sp>
      <p:sp>
        <p:nvSpPr>
          <p:cNvPr id="5" name="Rechteck 4">
            <a:extLst>
              <a:ext uri="{FF2B5EF4-FFF2-40B4-BE49-F238E27FC236}">
                <a16:creationId xmlns:a16="http://schemas.microsoft.com/office/drawing/2014/main" id="{FBB82A37-24CE-7280-ED56-D46D1D185970}"/>
              </a:ext>
            </a:extLst>
          </p:cNvPr>
          <p:cNvSpPr/>
          <p:nvPr/>
        </p:nvSpPr>
        <p:spPr>
          <a:xfrm>
            <a:off x="5134416" y="2902835"/>
            <a:ext cx="4756716" cy="331018"/>
          </a:xfrm>
          <a:prstGeom prst="rect">
            <a:avLst/>
          </a:prstGeom>
          <a:solidFill>
            <a:srgbClr val="FFC000">
              <a:alpha val="2971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530596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Davor Horvat</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32</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Rechteck 1">
            <a:extLst>
              <a:ext uri="{FF2B5EF4-FFF2-40B4-BE49-F238E27FC236}">
                <a16:creationId xmlns:a16="http://schemas.microsoft.com/office/drawing/2014/main" id="{79D6806E-123A-2EA7-030E-470C699F05AD}"/>
              </a:ext>
            </a:extLst>
          </p:cNvPr>
          <p:cNvSpPr/>
          <p:nvPr/>
        </p:nvSpPr>
        <p:spPr>
          <a:xfrm>
            <a:off x="301354" y="1821737"/>
            <a:ext cx="7769437" cy="4143445"/>
          </a:xfrm>
          <a:prstGeom prst="rect">
            <a:avLst/>
          </a:prstGeom>
          <a:gradFill>
            <a:gsLst>
              <a:gs pos="0">
                <a:srgbClr val="FFEFD1"/>
              </a:gs>
              <a:gs pos="64999">
                <a:srgbClr val="F0EBD5"/>
              </a:gs>
              <a:gs pos="100000">
                <a:srgbClr val="D1C39F"/>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2E9262E6-121A-7998-745C-2BF2457D430F}"/>
              </a:ext>
            </a:extLst>
          </p:cNvPr>
          <p:cNvSpPr txBox="1"/>
          <p:nvPr/>
        </p:nvSpPr>
        <p:spPr>
          <a:xfrm>
            <a:off x="483495" y="1666302"/>
            <a:ext cx="4022487" cy="3739998"/>
          </a:xfrm>
          <a:prstGeom prst="rect">
            <a:avLst/>
          </a:prstGeom>
          <a:noFill/>
        </p:spPr>
        <p:txBody>
          <a:bodyPr wrap="square" rtlCol="0">
            <a:spAutoFit/>
          </a:bodyPr>
          <a:lstStyle/>
          <a:p>
            <a:pPr>
              <a:lnSpc>
                <a:spcPct val="150000"/>
              </a:lnSpc>
            </a:pPr>
            <a:endParaRPr lang="de-DE" sz="1600" b="1"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lnSpc>
                <a:spcPct val="150000"/>
              </a:lnSpc>
              <a:buFont typeface="Wingdings" panose="020B0604020202020204" pitchFamily="2" charset="2"/>
              <a:buChar char="ü"/>
            </a:pPr>
            <a:r>
              <a:rPr lang="de-DE" sz="1600" dirty="0" err="1">
                <a:solidFill>
                  <a:schemeClr val="tx1">
                    <a:lumMod val="65000"/>
                    <a:lumOff val="35000"/>
                  </a:schemeClr>
                </a:solidFill>
                <a:latin typeface="Arial" panose="020B0604020202020204" pitchFamily="34" charset="0"/>
                <a:cs typeface="Arial" panose="020B0604020202020204" pitchFamily="34" charset="0"/>
              </a:rPr>
              <a:t>InvestorCoaching</a:t>
            </a:r>
            <a:endParaRPr lang="de-DE" sz="1600" dirty="0">
              <a:solidFill>
                <a:schemeClr val="tx1">
                  <a:lumMod val="65000"/>
                  <a:lumOff val="35000"/>
                </a:schemeClr>
              </a:solidFill>
              <a:latin typeface="Arial" panose="020B0604020202020204" pitchFamily="34" charset="0"/>
              <a:cs typeface="Arial" panose="020B0604020202020204" pitchFamily="34" charset="0"/>
            </a:endParaRPr>
          </a:p>
          <a:p>
            <a:pPr marL="342900" indent="-342900">
              <a:lnSpc>
                <a:spcPct val="150000"/>
              </a:lnSpc>
              <a:buFont typeface="Wingdings" panose="020B0604020202020204" pitchFamily="2" charset="2"/>
              <a:buChar char="ü"/>
            </a:pPr>
            <a:r>
              <a:rPr lang="de-DE" sz="1600" dirty="0" err="1">
                <a:solidFill>
                  <a:schemeClr val="tx1">
                    <a:lumMod val="65000"/>
                    <a:lumOff val="35000"/>
                  </a:schemeClr>
                </a:solidFill>
                <a:latin typeface="Arial" panose="020B0604020202020204" pitchFamily="34" charset="0"/>
                <a:cs typeface="Arial" panose="020B0604020202020204" pitchFamily="34" charset="0"/>
              </a:rPr>
              <a:t>Depotreporting</a:t>
            </a:r>
            <a:r>
              <a:rPr lang="de-DE" sz="1600" dirty="0">
                <a:solidFill>
                  <a:schemeClr val="tx1">
                    <a:lumMod val="65000"/>
                    <a:lumOff val="35000"/>
                  </a:schemeClr>
                </a:solidFill>
                <a:latin typeface="Arial" panose="020B0604020202020204" pitchFamily="34" charset="0"/>
                <a:cs typeface="Arial" panose="020B0604020202020204" pitchFamily="34" charset="0"/>
              </a:rPr>
              <a:t> </a:t>
            </a:r>
          </a:p>
          <a:p>
            <a:pPr marL="342900" indent="-342900">
              <a:lnSpc>
                <a:spcPct val="150000"/>
              </a:lnSpc>
              <a:buFont typeface="Wingdings" panose="020B0604020202020204" pitchFamily="2" charset="2"/>
              <a:buChar char="ü"/>
            </a:pPr>
            <a:r>
              <a:rPr lang="de-DE" sz="1600" dirty="0">
                <a:solidFill>
                  <a:schemeClr val="tx1">
                    <a:lumMod val="65000"/>
                    <a:lumOff val="35000"/>
                  </a:schemeClr>
                </a:solidFill>
                <a:latin typeface="Arial" panose="020B0604020202020204" pitchFamily="34" charset="0"/>
                <a:cs typeface="Arial" panose="020B0604020202020204" pitchFamily="34" charset="0"/>
              </a:rPr>
              <a:t>Investor-Letter</a:t>
            </a:r>
          </a:p>
          <a:p>
            <a:pPr marL="342900" indent="-342900">
              <a:lnSpc>
                <a:spcPct val="150000"/>
              </a:lnSpc>
              <a:buFont typeface="Wingdings" panose="020B0604020202020204" pitchFamily="2" charset="2"/>
              <a:buChar char="ü"/>
            </a:pPr>
            <a:r>
              <a:rPr lang="de-DE" sz="1600" dirty="0">
                <a:solidFill>
                  <a:schemeClr val="tx1">
                    <a:lumMod val="65000"/>
                    <a:lumOff val="35000"/>
                  </a:schemeClr>
                </a:solidFill>
                <a:latin typeface="Arial" panose="020B0604020202020204" pitchFamily="34" charset="0"/>
                <a:cs typeface="Arial" panose="020B0604020202020204" pitchFamily="34" charset="0"/>
              </a:rPr>
              <a:t>Risikomanagement</a:t>
            </a:r>
          </a:p>
          <a:p>
            <a:pPr marL="342900" indent="-342900">
              <a:lnSpc>
                <a:spcPct val="150000"/>
              </a:lnSpc>
              <a:buFont typeface="Wingdings" panose="020B0604020202020204" pitchFamily="2" charset="2"/>
              <a:buChar char="ü"/>
            </a:pPr>
            <a:r>
              <a:rPr lang="de-DE" sz="1600" dirty="0">
                <a:solidFill>
                  <a:schemeClr val="tx1">
                    <a:lumMod val="65000"/>
                    <a:lumOff val="35000"/>
                  </a:schemeClr>
                </a:solidFill>
                <a:latin typeface="Arial" panose="020B0604020202020204" pitchFamily="34" charset="0"/>
                <a:cs typeface="Arial" panose="020B0604020202020204" pitchFamily="34" charset="0"/>
              </a:rPr>
              <a:t>Einstiegs-/Ablaufmanagement</a:t>
            </a:r>
          </a:p>
          <a:p>
            <a:pPr marL="342900" indent="-342900">
              <a:lnSpc>
                <a:spcPct val="150000"/>
              </a:lnSpc>
              <a:buFont typeface="Wingdings" panose="020B0604020202020204" pitchFamily="2" charset="2"/>
              <a:buChar char="ü"/>
            </a:pPr>
            <a:r>
              <a:rPr lang="de-DE" sz="1600" dirty="0">
                <a:solidFill>
                  <a:schemeClr val="tx1">
                    <a:lumMod val="65000"/>
                    <a:lumOff val="35000"/>
                  </a:schemeClr>
                </a:solidFill>
                <a:latin typeface="Arial" panose="020B0604020202020204" pitchFamily="34" charset="0"/>
                <a:cs typeface="Arial" panose="020B0604020202020204" pitchFamily="34" charset="0"/>
              </a:rPr>
              <a:t>Antizyklische Portfoliosteuerung </a:t>
            </a:r>
          </a:p>
          <a:p>
            <a:pPr marL="342900" indent="-342900">
              <a:lnSpc>
                <a:spcPct val="150000"/>
              </a:lnSpc>
              <a:buFont typeface="Wingdings" panose="020B0604020202020204" pitchFamily="2" charset="2"/>
              <a:buChar char="ü"/>
            </a:pPr>
            <a:r>
              <a:rPr lang="de-DE" sz="1600" dirty="0">
                <a:solidFill>
                  <a:schemeClr val="tx1">
                    <a:lumMod val="65000"/>
                    <a:lumOff val="35000"/>
                  </a:schemeClr>
                </a:solidFill>
                <a:latin typeface="Arial" panose="020B0604020202020204" pitchFamily="34" charset="0"/>
                <a:cs typeface="Arial" panose="020B0604020202020204" pitchFamily="34" charset="0"/>
              </a:rPr>
              <a:t>Verlustschwellen-Controlling</a:t>
            </a:r>
          </a:p>
          <a:p>
            <a:pPr marL="342900" indent="-342900">
              <a:lnSpc>
                <a:spcPct val="150000"/>
              </a:lnSpc>
              <a:buFont typeface="Wingdings" panose="020B0604020202020204" pitchFamily="2" charset="2"/>
              <a:buChar char="ü"/>
            </a:pPr>
            <a:r>
              <a:rPr lang="de-DE" sz="1600" dirty="0">
                <a:solidFill>
                  <a:schemeClr val="tx1">
                    <a:lumMod val="65000"/>
                    <a:lumOff val="35000"/>
                  </a:schemeClr>
                </a:solidFill>
                <a:latin typeface="Arial" panose="020B0604020202020204" pitchFamily="34" charset="0"/>
                <a:cs typeface="Arial" panose="020B0604020202020204" pitchFamily="34" charset="0"/>
              </a:rPr>
              <a:t>Persönliche Besprechung </a:t>
            </a:r>
          </a:p>
          <a:p>
            <a:pPr marL="342900" indent="-342900">
              <a:lnSpc>
                <a:spcPct val="150000"/>
              </a:lnSpc>
              <a:buFont typeface="Wingdings" panose="020B0604020202020204" pitchFamily="2" charset="2"/>
              <a:buChar char="ü"/>
            </a:pPr>
            <a:r>
              <a:rPr lang="de-DE" sz="1600" dirty="0">
                <a:solidFill>
                  <a:schemeClr val="tx1">
                    <a:lumMod val="65000"/>
                    <a:lumOff val="35000"/>
                  </a:schemeClr>
                </a:solidFill>
                <a:latin typeface="Arial" panose="020B0604020202020204" pitchFamily="34" charset="0"/>
                <a:cs typeface="Arial" panose="020B0604020202020204" pitchFamily="34" charset="0"/>
              </a:rPr>
              <a:t>Individuelle Portfolio-Gestaltung</a:t>
            </a:r>
            <a:endParaRPr lang="de-DE" sz="1600" dirty="0">
              <a:latin typeface="Arial" panose="020B0604020202020204" pitchFamily="34" charset="0"/>
              <a:cs typeface="Arial" panose="020B0604020202020204" pitchFamily="34" charset="0"/>
            </a:endParaRPr>
          </a:p>
        </p:txBody>
      </p:sp>
      <p:sp>
        <p:nvSpPr>
          <p:cNvPr id="5" name="Rechteck 4">
            <a:extLst>
              <a:ext uri="{FF2B5EF4-FFF2-40B4-BE49-F238E27FC236}">
                <a16:creationId xmlns:a16="http://schemas.microsoft.com/office/drawing/2014/main" id="{B096A577-E4AA-35C6-E221-657CEA898C0C}"/>
              </a:ext>
            </a:extLst>
          </p:cNvPr>
          <p:cNvSpPr/>
          <p:nvPr/>
        </p:nvSpPr>
        <p:spPr>
          <a:xfrm>
            <a:off x="4182359" y="2035634"/>
            <a:ext cx="4572000" cy="3370666"/>
          </a:xfrm>
          <a:prstGeom prst="rect">
            <a:avLst/>
          </a:prstGeom>
        </p:spPr>
        <p:txBody>
          <a:bodyPr>
            <a:spAutoFit/>
          </a:bodyPr>
          <a:lstStyle/>
          <a:p>
            <a:pPr marL="342900" indent="-342900">
              <a:lnSpc>
                <a:spcPct val="150000"/>
              </a:lnSpc>
              <a:buFont typeface="Wingdings" panose="020B0604020202020204" pitchFamily="2" charset="2"/>
              <a:buChar char="ü"/>
            </a:pPr>
            <a:r>
              <a:rPr lang="de-DE" sz="1600" dirty="0" err="1">
                <a:solidFill>
                  <a:schemeClr val="tx1">
                    <a:lumMod val="65000"/>
                    <a:lumOff val="35000"/>
                  </a:schemeClr>
                </a:solidFill>
                <a:latin typeface="Arial" panose="020B0604020202020204" pitchFamily="34" charset="0"/>
                <a:cs typeface="Arial" panose="020B0604020202020204" pitchFamily="34" charset="0"/>
              </a:rPr>
              <a:t>Rebalancing</a:t>
            </a:r>
            <a:r>
              <a:rPr lang="de-DE" sz="1600" dirty="0">
                <a:solidFill>
                  <a:schemeClr val="tx1">
                    <a:lumMod val="65000"/>
                    <a:lumOff val="35000"/>
                  </a:schemeClr>
                </a:solidFill>
                <a:latin typeface="Arial" panose="020B0604020202020204" pitchFamily="34" charset="0"/>
                <a:cs typeface="Arial" panose="020B0604020202020204" pitchFamily="34" charset="0"/>
              </a:rPr>
              <a:t> des Risikos</a:t>
            </a:r>
          </a:p>
          <a:p>
            <a:pPr marL="342900" indent="-342900">
              <a:lnSpc>
                <a:spcPct val="150000"/>
              </a:lnSpc>
              <a:buFont typeface="Wingdings" panose="020B0604020202020204" pitchFamily="2" charset="2"/>
              <a:buChar char="ü"/>
            </a:pPr>
            <a:r>
              <a:rPr lang="de-DE" sz="1600" dirty="0">
                <a:solidFill>
                  <a:schemeClr val="tx1">
                    <a:lumMod val="65000"/>
                    <a:lumOff val="35000"/>
                  </a:schemeClr>
                </a:solidFill>
                <a:latin typeface="Arial" panose="020B0604020202020204" pitchFamily="34" charset="0"/>
                <a:cs typeface="Arial" panose="020B0604020202020204" pitchFamily="34" charset="0"/>
              </a:rPr>
              <a:t>Jährliches ETF Screening</a:t>
            </a:r>
          </a:p>
          <a:p>
            <a:pPr marL="342900" indent="-342900">
              <a:lnSpc>
                <a:spcPct val="150000"/>
              </a:lnSpc>
              <a:buFont typeface="Wingdings" panose="020B0604020202020204" pitchFamily="2" charset="2"/>
              <a:buChar char="ü"/>
            </a:pPr>
            <a:r>
              <a:rPr lang="de-DE" sz="1600" dirty="0">
                <a:solidFill>
                  <a:schemeClr val="tx1">
                    <a:lumMod val="65000"/>
                    <a:lumOff val="35000"/>
                  </a:schemeClr>
                </a:solidFill>
                <a:latin typeface="Arial" panose="020B0604020202020204" pitchFamily="34" charset="0"/>
                <a:cs typeface="Arial" panose="020B0604020202020204" pitchFamily="34" charset="0"/>
              </a:rPr>
              <a:t>Transaktionen nach Absprache</a:t>
            </a:r>
          </a:p>
          <a:p>
            <a:pPr marL="342900" indent="-342900">
              <a:lnSpc>
                <a:spcPct val="150000"/>
              </a:lnSpc>
              <a:buFont typeface="Wingdings" panose="020B0604020202020204" pitchFamily="2" charset="2"/>
              <a:buChar char="ü"/>
            </a:pPr>
            <a:r>
              <a:rPr lang="de-DE" sz="1600" dirty="0">
                <a:solidFill>
                  <a:schemeClr val="tx1">
                    <a:lumMod val="65000"/>
                    <a:lumOff val="35000"/>
                  </a:schemeClr>
                </a:solidFill>
                <a:latin typeface="Arial" panose="020B0604020202020204" pitchFamily="34" charset="0"/>
                <a:cs typeface="Arial" panose="020B0604020202020204" pitchFamily="34" charset="0"/>
              </a:rPr>
              <a:t>Online Zugang zum Depot</a:t>
            </a:r>
          </a:p>
          <a:p>
            <a:pPr marL="342900" indent="-342900">
              <a:lnSpc>
                <a:spcPct val="150000"/>
              </a:lnSpc>
              <a:buFont typeface="Wingdings" panose="020B0604020202020204" pitchFamily="2" charset="2"/>
              <a:buChar char="ü"/>
            </a:pPr>
            <a:r>
              <a:rPr lang="de-DE" sz="1600" dirty="0">
                <a:solidFill>
                  <a:schemeClr val="tx1">
                    <a:lumMod val="65000"/>
                    <a:lumOff val="35000"/>
                  </a:schemeClr>
                </a:solidFill>
                <a:latin typeface="Arial" panose="020B0604020202020204" pitchFamily="34" charset="0"/>
                <a:cs typeface="Arial" panose="020B0604020202020204" pitchFamily="34" charset="0"/>
              </a:rPr>
              <a:t>Depot-App für iPad</a:t>
            </a:r>
          </a:p>
          <a:p>
            <a:pPr marL="342900" indent="-342900">
              <a:lnSpc>
                <a:spcPct val="150000"/>
              </a:lnSpc>
              <a:buFont typeface="Wingdings" panose="020B0604020202020204" pitchFamily="2" charset="2"/>
              <a:buChar char="ü"/>
            </a:pPr>
            <a:r>
              <a:rPr lang="de-DE" sz="1600" dirty="0">
                <a:solidFill>
                  <a:schemeClr val="tx1">
                    <a:lumMod val="65000"/>
                    <a:lumOff val="35000"/>
                  </a:schemeClr>
                </a:solidFill>
                <a:latin typeface="Arial" panose="020B0604020202020204" pitchFamily="34" charset="0"/>
                <a:cs typeface="Arial" panose="020B0604020202020204" pitchFamily="34" charset="0"/>
              </a:rPr>
              <a:t>Geringe Depotgebühren</a:t>
            </a:r>
          </a:p>
          <a:p>
            <a:pPr marL="342900" indent="-342900">
              <a:lnSpc>
                <a:spcPct val="150000"/>
              </a:lnSpc>
              <a:buFont typeface="Wingdings" panose="020B0604020202020204" pitchFamily="2" charset="2"/>
              <a:buChar char="ü"/>
            </a:pPr>
            <a:r>
              <a:rPr lang="de-DE" sz="1600" dirty="0">
                <a:solidFill>
                  <a:schemeClr val="tx1">
                    <a:lumMod val="65000"/>
                    <a:lumOff val="35000"/>
                  </a:schemeClr>
                </a:solidFill>
                <a:latin typeface="Arial" panose="020B0604020202020204" pitchFamily="34" charset="0"/>
                <a:cs typeface="Arial" panose="020B0604020202020204" pitchFamily="34" charset="0"/>
              </a:rPr>
              <a:t>Geringe Transaktionskosten</a:t>
            </a:r>
          </a:p>
          <a:p>
            <a:pPr marL="342900" indent="-342900">
              <a:lnSpc>
                <a:spcPct val="150000"/>
              </a:lnSpc>
              <a:buFont typeface="Wingdings" panose="020B0604020202020204" pitchFamily="2" charset="2"/>
              <a:buChar char="ü"/>
            </a:pPr>
            <a:r>
              <a:rPr lang="de-DE" sz="1600" dirty="0">
                <a:solidFill>
                  <a:schemeClr val="tx1">
                    <a:lumMod val="65000"/>
                    <a:lumOff val="35000"/>
                  </a:schemeClr>
                </a:solidFill>
                <a:latin typeface="Arial" panose="020B0604020202020204" pitchFamily="34" charset="0"/>
                <a:cs typeface="Arial" panose="020B0604020202020204" pitchFamily="34" charset="0"/>
              </a:rPr>
              <a:t>Zugang zu Assetklassen-Indexfonds</a:t>
            </a:r>
          </a:p>
          <a:p>
            <a:pPr marL="342900" indent="-342900">
              <a:lnSpc>
                <a:spcPct val="150000"/>
              </a:lnSpc>
              <a:buFont typeface="Wingdings" panose="020B0604020202020204" pitchFamily="2" charset="2"/>
              <a:buChar char="ü"/>
            </a:pPr>
            <a:r>
              <a:rPr lang="de-DE" sz="1600" dirty="0">
                <a:solidFill>
                  <a:schemeClr val="tx1">
                    <a:lumMod val="65000"/>
                    <a:lumOff val="35000"/>
                  </a:schemeClr>
                </a:solidFill>
                <a:latin typeface="Arial" panose="020B0604020202020204" pitchFamily="34" charset="0"/>
                <a:cs typeface="Arial" panose="020B0604020202020204" pitchFamily="34" charset="0"/>
              </a:rPr>
              <a:t>Strategische Finanzplanung</a:t>
            </a:r>
          </a:p>
        </p:txBody>
      </p:sp>
      <p:sp>
        <p:nvSpPr>
          <p:cNvPr id="6" name="Textfeld 5">
            <a:extLst>
              <a:ext uri="{FF2B5EF4-FFF2-40B4-BE49-F238E27FC236}">
                <a16:creationId xmlns:a16="http://schemas.microsoft.com/office/drawing/2014/main" id="{C88F0796-D9C6-3A43-6A8B-DE8D3C8F39C5}"/>
              </a:ext>
            </a:extLst>
          </p:cNvPr>
          <p:cNvSpPr txBox="1"/>
          <p:nvPr/>
        </p:nvSpPr>
        <p:spPr>
          <a:xfrm>
            <a:off x="293927" y="1219783"/>
            <a:ext cx="7776864" cy="461665"/>
          </a:xfrm>
          <a:prstGeom prst="rect">
            <a:avLst/>
          </a:prstGeom>
          <a:noFill/>
        </p:spPr>
        <p:txBody>
          <a:bodyPr wrap="square" rtlCol="0">
            <a:spAutoFit/>
          </a:bodyPr>
          <a:lstStyle/>
          <a:p>
            <a:pPr algn="ctr"/>
            <a:r>
              <a:rPr lang="de-DE" sz="2400" dirty="0">
                <a:solidFill>
                  <a:srgbClr val="004B93"/>
                </a:solidFill>
                <a:latin typeface="Arial" panose="020B0604020202020204" pitchFamily="34" charset="0"/>
                <a:cs typeface="Arial" panose="020B0604020202020204" pitchFamily="34" charset="0"/>
              </a:rPr>
              <a:t>Leistungspaket Vermögensbetreuung</a:t>
            </a:r>
          </a:p>
        </p:txBody>
      </p:sp>
      <p:graphicFrame>
        <p:nvGraphicFramePr>
          <p:cNvPr id="7" name="Tabelle 6">
            <a:extLst>
              <a:ext uri="{FF2B5EF4-FFF2-40B4-BE49-F238E27FC236}">
                <a16:creationId xmlns:a16="http://schemas.microsoft.com/office/drawing/2014/main" id="{A531CCFC-CAE6-5579-361B-4D9CC0CE323A}"/>
              </a:ext>
            </a:extLst>
          </p:cNvPr>
          <p:cNvGraphicFramePr>
            <a:graphicFrameLocks noGrp="1"/>
          </p:cNvGraphicFramePr>
          <p:nvPr>
            <p:extLst>
              <p:ext uri="{D42A27DB-BD31-4B8C-83A1-F6EECF244321}">
                <p14:modId xmlns:p14="http://schemas.microsoft.com/office/powerpoint/2010/main" val="361786244"/>
              </p:ext>
            </p:extLst>
          </p:nvPr>
        </p:nvGraphicFramePr>
        <p:xfrm>
          <a:off x="8720253" y="759432"/>
          <a:ext cx="2442118" cy="5205750"/>
        </p:xfrm>
        <a:graphic>
          <a:graphicData uri="http://schemas.openxmlformats.org/drawingml/2006/table">
            <a:tbl>
              <a:tblPr/>
              <a:tblGrid>
                <a:gridCol w="613318">
                  <a:extLst>
                    <a:ext uri="{9D8B030D-6E8A-4147-A177-3AD203B41FA5}">
                      <a16:colId xmlns:a16="http://schemas.microsoft.com/office/drawing/2014/main" val="1922473017"/>
                    </a:ext>
                  </a:extLst>
                </a:gridCol>
                <a:gridCol w="1056637">
                  <a:extLst>
                    <a:ext uri="{9D8B030D-6E8A-4147-A177-3AD203B41FA5}">
                      <a16:colId xmlns:a16="http://schemas.microsoft.com/office/drawing/2014/main" val="2715885592"/>
                    </a:ext>
                  </a:extLst>
                </a:gridCol>
                <a:gridCol w="772163">
                  <a:extLst>
                    <a:ext uri="{9D8B030D-6E8A-4147-A177-3AD203B41FA5}">
                      <a16:colId xmlns:a16="http://schemas.microsoft.com/office/drawing/2014/main" val="3095144984"/>
                    </a:ext>
                  </a:extLst>
                </a:gridCol>
              </a:tblGrid>
              <a:tr h="236625">
                <a:tc>
                  <a:txBody>
                    <a:bodyPr/>
                    <a:lstStyle/>
                    <a:p>
                      <a:pPr algn="l" fontAlgn="b"/>
                      <a:endParaRPr lang="de-DE"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AUM Vermögen</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de-DE" sz="1100" b="1" i="0" u="none" strike="noStrike">
                          <a:solidFill>
                            <a:srgbClr val="000000"/>
                          </a:solidFill>
                          <a:effectLst/>
                          <a:latin typeface="Calibri" panose="020F0502020204030204" pitchFamily="34" charset="0"/>
                        </a:rPr>
                        <a:t>AUM Fee</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3427310"/>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100.000 €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1,20%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5650087"/>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250.000 €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1,00%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7625081"/>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500.000 €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0,95%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8281527"/>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1.000.000 €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0,90%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3708749"/>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1.500.000 €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0,85%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6150698"/>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2.000.000 €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0,80%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0027048"/>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2.500.000 €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0,75%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8980889"/>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3.000.000 €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0,70%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9519329"/>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3.500.000 €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0,68%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2919563"/>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4.000.000 €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0,65%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5415905"/>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4.500.000 €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0,60%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0802326"/>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5.000.000 €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0,55%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9780754"/>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5.500.000 €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0,50%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6902400"/>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6.000.000 €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0,48%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8637398"/>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6.500.000 €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0,45%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330815"/>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7.000.000 €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0,40%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4666186"/>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7.500.000 €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0,38%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3208719"/>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8.000.000 €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0,35%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3932927"/>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8.500.000 €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0,32%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3175015"/>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9.000.000 €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0,30%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5329778"/>
                  </a:ext>
                </a:extLst>
              </a:tr>
              <a:tr h="236625">
                <a:tc>
                  <a:txBody>
                    <a:bodyPr/>
                    <a:lstStyle/>
                    <a:p>
                      <a:pPr algn="l" fontAlgn="b"/>
                      <a:r>
                        <a:rPr lang="de-DE" sz="1100" b="1" i="0" u="none" strike="noStrike" dirty="0">
                          <a:solidFill>
                            <a:srgbClr val="000000"/>
                          </a:solidFill>
                          <a:effectLst/>
                          <a:latin typeface="Calibri" panose="020F0502020204030204" pitchFamily="34" charset="0"/>
                        </a:rPr>
                        <a:t>  bis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10.000.000 €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1100" b="1" i="0" u="none" strike="noStrike" dirty="0">
                          <a:solidFill>
                            <a:srgbClr val="000000"/>
                          </a:solidFill>
                          <a:effectLst/>
                          <a:latin typeface="Calibri" panose="020F0502020204030204" pitchFamily="34" charset="0"/>
                        </a:rPr>
                        <a:t>   0,28%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877572"/>
                  </a:ext>
                </a:extLst>
              </a:tr>
            </a:tbl>
          </a:graphicData>
        </a:graphic>
      </p:graphicFrame>
    </p:spTree>
    <p:extLst>
      <p:ext uri="{BB962C8B-B14F-4D97-AF65-F5344CB8AC3E}">
        <p14:creationId xmlns:p14="http://schemas.microsoft.com/office/powerpoint/2010/main" val="35031630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ildergebnis für ergebnis">
            <a:extLst>
              <a:ext uri="{FF2B5EF4-FFF2-40B4-BE49-F238E27FC236}">
                <a16:creationId xmlns:a16="http://schemas.microsoft.com/office/drawing/2014/main" id="{42926E9A-C210-298C-F9B3-8790D24D0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2136" y="305794"/>
            <a:ext cx="4191990" cy="251205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Davor Horvat</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33</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Rechteck 6">
            <a:extLst>
              <a:ext uri="{FF2B5EF4-FFF2-40B4-BE49-F238E27FC236}">
                <a16:creationId xmlns:a16="http://schemas.microsoft.com/office/drawing/2014/main" id="{5BF71C47-7B4E-29FB-937D-CDDB441D55E1}"/>
              </a:ext>
            </a:extLst>
          </p:cNvPr>
          <p:cNvSpPr/>
          <p:nvPr/>
        </p:nvSpPr>
        <p:spPr>
          <a:xfrm>
            <a:off x="2747889" y="2817850"/>
            <a:ext cx="7229102" cy="3065291"/>
          </a:xfrm>
          <a:prstGeom prst="rect">
            <a:avLst/>
          </a:prstGeom>
          <a:gradFill>
            <a:gsLst>
              <a:gs pos="0">
                <a:srgbClr val="FFEFD1"/>
              </a:gs>
              <a:gs pos="64999">
                <a:srgbClr val="F0EBD5"/>
              </a:gs>
              <a:gs pos="100000">
                <a:srgbClr val="D1C39F"/>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0" name="Textfeld 9">
            <a:extLst>
              <a:ext uri="{FF2B5EF4-FFF2-40B4-BE49-F238E27FC236}">
                <a16:creationId xmlns:a16="http://schemas.microsoft.com/office/drawing/2014/main" id="{7252AB31-097A-6616-61F3-EC77BF0EF158}"/>
              </a:ext>
            </a:extLst>
          </p:cNvPr>
          <p:cNvSpPr txBox="1"/>
          <p:nvPr/>
        </p:nvSpPr>
        <p:spPr>
          <a:xfrm>
            <a:off x="2929659" y="2979539"/>
            <a:ext cx="7229102" cy="2677656"/>
          </a:xfrm>
          <a:prstGeom prst="rect">
            <a:avLst/>
          </a:prstGeom>
          <a:noFill/>
        </p:spPr>
        <p:txBody>
          <a:bodyPr wrap="square" rtlCol="0">
            <a:spAutoFit/>
          </a:bodyPr>
          <a:lstStyle/>
          <a:p>
            <a:r>
              <a:rPr lang="de-DE" sz="2800" dirty="0">
                <a:solidFill>
                  <a:schemeClr val="tx1">
                    <a:lumMod val="65000"/>
                    <a:lumOff val="35000"/>
                  </a:schemeClr>
                </a:solidFill>
                <a:latin typeface="Arial" panose="020B0604020202020204" pitchFamily="34" charset="0"/>
                <a:cs typeface="Arial" panose="020B0604020202020204" pitchFamily="34" charset="0"/>
              </a:rPr>
              <a:t>Lieber Kunde,</a:t>
            </a:r>
          </a:p>
          <a:p>
            <a:endParaRPr lang="de-DE" sz="2800" dirty="0">
              <a:solidFill>
                <a:schemeClr val="tx1">
                  <a:lumMod val="65000"/>
                  <a:lumOff val="35000"/>
                </a:schemeClr>
              </a:solidFill>
              <a:latin typeface="Arial" panose="020B0604020202020204" pitchFamily="34" charset="0"/>
              <a:cs typeface="Arial" panose="020B0604020202020204" pitchFamily="34" charset="0"/>
            </a:endParaRPr>
          </a:p>
          <a:p>
            <a:r>
              <a:rPr lang="de-DE" sz="2800" dirty="0">
                <a:solidFill>
                  <a:schemeClr val="tx1">
                    <a:lumMod val="65000"/>
                    <a:lumOff val="35000"/>
                  </a:schemeClr>
                </a:solidFill>
                <a:latin typeface="Arial" panose="020B0604020202020204" pitchFamily="34" charset="0"/>
                <a:cs typeface="Arial" panose="020B0604020202020204" pitchFamily="34" charset="0"/>
              </a:rPr>
              <a:t>Du willst doch </a:t>
            </a:r>
            <a:r>
              <a:rPr lang="de-DE" sz="2800" b="1" u="sng" dirty="0">
                <a:solidFill>
                  <a:schemeClr val="tx1">
                    <a:lumMod val="65000"/>
                    <a:lumOff val="35000"/>
                  </a:schemeClr>
                </a:solidFill>
                <a:latin typeface="Arial" panose="020B0604020202020204" pitchFamily="34" charset="0"/>
                <a:cs typeface="Arial" panose="020B0604020202020204" pitchFamily="34" charset="0"/>
              </a:rPr>
              <a:t>nicht das billigste </a:t>
            </a:r>
            <a:r>
              <a:rPr lang="de-DE" sz="2800" dirty="0">
                <a:solidFill>
                  <a:schemeClr val="tx1">
                    <a:lumMod val="65000"/>
                    <a:lumOff val="35000"/>
                  </a:schemeClr>
                </a:solidFill>
                <a:latin typeface="Arial" panose="020B0604020202020204" pitchFamily="34" charset="0"/>
                <a:cs typeface="Arial" panose="020B0604020202020204" pitchFamily="34" charset="0"/>
              </a:rPr>
              <a:t>Angebot, sondern das </a:t>
            </a:r>
            <a:r>
              <a:rPr lang="de-DE" sz="2800" b="1" u="sng" dirty="0">
                <a:solidFill>
                  <a:schemeClr val="tx1">
                    <a:lumMod val="65000"/>
                    <a:lumOff val="35000"/>
                  </a:schemeClr>
                </a:solidFill>
                <a:latin typeface="Arial" panose="020B0604020202020204" pitchFamily="34" charset="0"/>
                <a:cs typeface="Arial" panose="020B0604020202020204" pitchFamily="34" charset="0"/>
              </a:rPr>
              <a:t>beste Ergebnis</a:t>
            </a:r>
            <a:r>
              <a:rPr lang="de-DE" sz="2800" dirty="0">
                <a:solidFill>
                  <a:schemeClr val="tx1">
                    <a:lumMod val="65000"/>
                    <a:lumOff val="35000"/>
                  </a:schemeClr>
                </a:solidFill>
                <a:latin typeface="Arial" panose="020B0604020202020204" pitchFamily="34" charset="0"/>
                <a:cs typeface="Arial" panose="020B0604020202020204" pitchFamily="34" charset="0"/>
              </a:rPr>
              <a:t>?! </a:t>
            </a:r>
          </a:p>
          <a:p>
            <a:endParaRPr lang="de-DE" sz="2800" dirty="0">
              <a:solidFill>
                <a:schemeClr val="tx1">
                  <a:lumMod val="65000"/>
                  <a:lumOff val="35000"/>
                </a:schemeClr>
              </a:solidFill>
              <a:latin typeface="Arial" panose="020B0604020202020204" pitchFamily="34" charset="0"/>
              <a:cs typeface="Arial" panose="020B0604020202020204" pitchFamily="34" charset="0"/>
            </a:endParaRPr>
          </a:p>
          <a:p>
            <a:r>
              <a:rPr lang="de-DE" sz="2800" dirty="0">
                <a:solidFill>
                  <a:schemeClr val="tx1">
                    <a:lumMod val="65000"/>
                    <a:lumOff val="35000"/>
                  </a:schemeClr>
                </a:solidFill>
                <a:latin typeface="Arial" panose="020B0604020202020204" pitchFamily="34" charset="0"/>
                <a:cs typeface="Arial" panose="020B0604020202020204" pitchFamily="34" charset="0"/>
              </a:rPr>
              <a:t>Dann bist Du bei mir </a:t>
            </a:r>
            <a:r>
              <a:rPr lang="de-DE" sz="2800" b="1" u="sng" dirty="0">
                <a:solidFill>
                  <a:schemeClr val="tx1">
                    <a:lumMod val="65000"/>
                    <a:lumOff val="35000"/>
                  </a:schemeClr>
                </a:solidFill>
                <a:latin typeface="Arial" panose="020B0604020202020204" pitchFamily="34" charset="0"/>
                <a:cs typeface="Arial" panose="020B0604020202020204" pitchFamily="34" charset="0"/>
              </a:rPr>
              <a:t>genau richtig</a:t>
            </a:r>
            <a:r>
              <a:rPr lang="de-DE" sz="2800" dirty="0">
                <a:solidFill>
                  <a:schemeClr val="tx1">
                    <a:lumMod val="65000"/>
                    <a:lumOff val="3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554192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arn(inVertic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arn(inVertical)">
                                      <p:cBhvr>
                                        <p:cTn id="1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Davor Horvat</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34</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Rechteck 1">
            <a:extLst>
              <a:ext uri="{FF2B5EF4-FFF2-40B4-BE49-F238E27FC236}">
                <a16:creationId xmlns:a16="http://schemas.microsoft.com/office/drawing/2014/main" id="{83E53B3B-9AE7-12EF-FAE5-BBA5C52B6D96}"/>
              </a:ext>
            </a:extLst>
          </p:cNvPr>
          <p:cNvSpPr/>
          <p:nvPr/>
        </p:nvSpPr>
        <p:spPr>
          <a:xfrm>
            <a:off x="2054974" y="2200548"/>
            <a:ext cx="8324602" cy="2164476"/>
          </a:xfrm>
          <a:prstGeom prst="rect">
            <a:avLst/>
          </a:prstGeom>
          <a:gradFill>
            <a:gsLst>
              <a:gs pos="0">
                <a:srgbClr val="FFEFD1"/>
              </a:gs>
              <a:gs pos="64999">
                <a:srgbClr val="F0EBD5"/>
              </a:gs>
              <a:gs pos="100000">
                <a:srgbClr val="D1C39F"/>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5231FF62-F00C-7CC6-4C88-681427B86B13}"/>
              </a:ext>
            </a:extLst>
          </p:cNvPr>
          <p:cNvSpPr/>
          <p:nvPr/>
        </p:nvSpPr>
        <p:spPr>
          <a:xfrm>
            <a:off x="2179993" y="2405623"/>
            <a:ext cx="7849590" cy="1754326"/>
          </a:xfrm>
          <a:prstGeom prst="rect">
            <a:avLst/>
          </a:prstGeom>
        </p:spPr>
        <p:txBody>
          <a:bodyPr wrap="square">
            <a:spAutoFit/>
          </a:bodyPr>
          <a:lstStyle/>
          <a:p>
            <a:pPr algn="just"/>
            <a:r>
              <a:rPr lang="de-DE" sz="3600" dirty="0">
                <a:solidFill>
                  <a:schemeClr val="tx1">
                    <a:lumMod val="50000"/>
                    <a:lumOff val="50000"/>
                  </a:schemeClr>
                </a:solidFill>
                <a:latin typeface="Arial" panose="020B0604020202020204" pitchFamily="34" charset="0"/>
                <a:cs typeface="Arial" panose="020B0604020202020204" pitchFamily="34" charset="0"/>
              </a:rPr>
              <a:t>"Die Freude über </a:t>
            </a:r>
            <a:r>
              <a:rPr lang="de-DE" sz="3600" b="1" dirty="0">
                <a:solidFill>
                  <a:schemeClr val="tx1">
                    <a:lumMod val="50000"/>
                    <a:lumOff val="50000"/>
                  </a:schemeClr>
                </a:solidFill>
                <a:latin typeface="Arial" panose="020B0604020202020204" pitchFamily="34" charset="0"/>
                <a:cs typeface="Arial" panose="020B0604020202020204" pitchFamily="34" charset="0"/>
              </a:rPr>
              <a:t>gute Qualität </a:t>
            </a:r>
            <a:r>
              <a:rPr lang="de-DE" sz="3600" dirty="0">
                <a:solidFill>
                  <a:schemeClr val="tx1">
                    <a:lumMod val="50000"/>
                    <a:lumOff val="50000"/>
                  </a:schemeClr>
                </a:solidFill>
                <a:latin typeface="Arial" panose="020B0604020202020204" pitchFamily="34" charset="0"/>
                <a:cs typeface="Arial" panose="020B0604020202020204" pitchFamily="34" charset="0"/>
              </a:rPr>
              <a:t>währt wesentlich länger, als die über einen </a:t>
            </a:r>
            <a:r>
              <a:rPr lang="de-DE" sz="3600" b="1" dirty="0">
                <a:solidFill>
                  <a:schemeClr val="tx1">
                    <a:lumMod val="50000"/>
                    <a:lumOff val="50000"/>
                  </a:schemeClr>
                </a:solidFill>
                <a:latin typeface="Arial" panose="020B0604020202020204" pitchFamily="34" charset="0"/>
                <a:cs typeface="Arial" panose="020B0604020202020204" pitchFamily="34" charset="0"/>
              </a:rPr>
              <a:t>geringen Preis</a:t>
            </a:r>
            <a:r>
              <a:rPr lang="de-DE" sz="3600" dirty="0">
                <a:solidFill>
                  <a:schemeClr val="tx1">
                    <a:lumMod val="50000"/>
                    <a:lumOff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809659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Ingo Theismann</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35</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3718A801-1537-41B1-9D97-200FC3AB9C60}"/>
              </a:ext>
            </a:extLst>
          </p:cNvPr>
          <p:cNvSpPr txBox="1"/>
          <p:nvPr/>
        </p:nvSpPr>
        <p:spPr>
          <a:xfrm>
            <a:off x="10186275" y="6037983"/>
            <a:ext cx="1721946" cy="215444"/>
          </a:xfrm>
          <a:prstGeom prst="rect">
            <a:avLst/>
          </a:prstGeom>
          <a:noFill/>
        </p:spPr>
        <p:txBody>
          <a:bodyPr wrap="none" rtlCol="0">
            <a:spAutoFit/>
          </a:bodyPr>
          <a:lstStyle/>
          <a:p>
            <a:r>
              <a:rPr lang="de-DE" sz="800" dirty="0">
                <a:solidFill>
                  <a:schemeClr val="tx1">
                    <a:lumMod val="65000"/>
                    <a:lumOff val="35000"/>
                  </a:schemeClr>
                </a:solidFill>
                <a:latin typeface="Arial" panose="020B0604020202020204" pitchFamily="34" charset="0"/>
                <a:cs typeface="Arial" panose="020B0604020202020204" pitchFamily="34" charset="0"/>
              </a:rPr>
              <a:t>Quelle: DIE FONDSPLATTFORM</a:t>
            </a:r>
          </a:p>
        </p:txBody>
      </p:sp>
      <p:sp>
        <p:nvSpPr>
          <p:cNvPr id="2" name="Textfeld 1">
            <a:extLst>
              <a:ext uri="{FF2B5EF4-FFF2-40B4-BE49-F238E27FC236}">
                <a16:creationId xmlns:a16="http://schemas.microsoft.com/office/drawing/2014/main" id="{31656B4E-1764-4EC3-9AAF-6A9E65CC7A29}"/>
              </a:ext>
            </a:extLst>
          </p:cNvPr>
          <p:cNvSpPr txBox="1"/>
          <p:nvPr/>
        </p:nvSpPr>
        <p:spPr>
          <a:xfrm>
            <a:off x="0" y="1174605"/>
            <a:ext cx="12181889" cy="707886"/>
          </a:xfrm>
          <a:prstGeom prst="rect">
            <a:avLst/>
          </a:prstGeom>
          <a:noFill/>
        </p:spPr>
        <p:txBody>
          <a:bodyPr wrap="square" rtlCol="0">
            <a:spAutoFit/>
          </a:bodyPr>
          <a:lstStyle/>
          <a:p>
            <a:pPr algn="ctr"/>
            <a:r>
              <a:rPr lang="de-DE" sz="2800" dirty="0">
                <a:solidFill>
                  <a:srgbClr val="00338D"/>
                </a:solidFill>
                <a:latin typeface="Arial" panose="020B0604020202020204" pitchFamily="34" charset="0"/>
                <a:cs typeface="Arial" panose="020B0604020202020204" pitchFamily="34" charset="0"/>
              </a:rPr>
              <a:t>Kosten einer fondsgebundenen Vermögensverwaltung</a:t>
            </a:r>
          </a:p>
          <a:p>
            <a:pPr algn="ctr"/>
            <a:endParaRPr lang="de-DE" sz="1200" dirty="0">
              <a:solidFill>
                <a:schemeClr val="tx1">
                  <a:lumMod val="65000"/>
                  <a:lumOff val="35000"/>
                </a:schemeClr>
              </a:solidFill>
            </a:endParaRPr>
          </a:p>
        </p:txBody>
      </p:sp>
      <p:pic>
        <p:nvPicPr>
          <p:cNvPr id="5" name="Grafik 4">
            <a:extLst>
              <a:ext uri="{FF2B5EF4-FFF2-40B4-BE49-F238E27FC236}">
                <a16:creationId xmlns:a16="http://schemas.microsoft.com/office/drawing/2014/main" id="{2CCA0A10-B096-4146-83D2-5BE862D8B130}"/>
              </a:ext>
            </a:extLst>
          </p:cNvPr>
          <p:cNvPicPr>
            <a:picLocks noChangeAspect="1"/>
          </p:cNvPicPr>
          <p:nvPr/>
        </p:nvPicPr>
        <p:blipFill rotWithShape="1">
          <a:blip r:embed="rId2"/>
          <a:srcRect l="11920"/>
          <a:stretch/>
        </p:blipFill>
        <p:spPr>
          <a:xfrm>
            <a:off x="8054323" y="3700140"/>
            <a:ext cx="3206457" cy="2042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Grafik 9">
            <a:extLst>
              <a:ext uri="{FF2B5EF4-FFF2-40B4-BE49-F238E27FC236}">
                <a16:creationId xmlns:a16="http://schemas.microsoft.com/office/drawing/2014/main" id="{7508C901-5152-4794-A808-B0AFE938F561}"/>
              </a:ext>
            </a:extLst>
          </p:cNvPr>
          <p:cNvPicPr>
            <a:picLocks noChangeAspect="1"/>
          </p:cNvPicPr>
          <p:nvPr/>
        </p:nvPicPr>
        <p:blipFill rotWithShape="1">
          <a:blip r:embed="rId3"/>
          <a:srcRect l="12102"/>
          <a:stretch/>
        </p:blipFill>
        <p:spPr>
          <a:xfrm>
            <a:off x="814461" y="2326683"/>
            <a:ext cx="3283811" cy="20923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Grafik 14">
            <a:extLst>
              <a:ext uri="{FF2B5EF4-FFF2-40B4-BE49-F238E27FC236}">
                <a16:creationId xmlns:a16="http://schemas.microsoft.com/office/drawing/2014/main" id="{2482D6A0-6A45-4896-9559-413547D65759}"/>
              </a:ext>
            </a:extLst>
          </p:cNvPr>
          <p:cNvPicPr>
            <a:picLocks noChangeAspect="1"/>
          </p:cNvPicPr>
          <p:nvPr/>
        </p:nvPicPr>
        <p:blipFill rotWithShape="1">
          <a:blip r:embed="rId4"/>
          <a:srcRect l="13294" r="1883"/>
          <a:stretch/>
        </p:blipFill>
        <p:spPr>
          <a:xfrm>
            <a:off x="4434392" y="2974151"/>
            <a:ext cx="3283811" cy="19873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494485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37592CFE-E728-45AE-A114-A18237BFFE26}"/>
              </a:ext>
            </a:extLst>
          </p:cNvPr>
          <p:cNvPicPr>
            <a:picLocks noChangeAspect="1"/>
          </p:cNvPicPr>
          <p:nvPr/>
        </p:nvPicPr>
        <p:blipFill>
          <a:blip r:embed="rId2">
            <a:lum bright="70000" contrast="-70000"/>
          </a:blip>
          <a:stretch>
            <a:fillRect/>
          </a:stretch>
        </p:blipFill>
        <p:spPr>
          <a:xfrm>
            <a:off x="3046702" y="1623187"/>
            <a:ext cx="7412169" cy="4318892"/>
          </a:xfrm>
          <a:prstGeom prst="rect">
            <a:avLst/>
          </a:prstGeom>
        </p:spPr>
      </p:pic>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Ingo Theismann</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36</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3718A801-1537-41B1-9D97-200FC3AB9C60}"/>
              </a:ext>
            </a:extLst>
          </p:cNvPr>
          <p:cNvSpPr txBox="1"/>
          <p:nvPr/>
        </p:nvSpPr>
        <p:spPr>
          <a:xfrm>
            <a:off x="10506875" y="6037983"/>
            <a:ext cx="1401346" cy="215444"/>
          </a:xfrm>
          <a:prstGeom prst="rect">
            <a:avLst/>
          </a:prstGeom>
          <a:noFill/>
        </p:spPr>
        <p:txBody>
          <a:bodyPr wrap="none" rtlCol="0">
            <a:spAutoFit/>
          </a:bodyPr>
          <a:lstStyle/>
          <a:p>
            <a:r>
              <a:rPr lang="de-DE" sz="800" dirty="0">
                <a:solidFill>
                  <a:schemeClr val="tx1">
                    <a:lumMod val="65000"/>
                    <a:lumOff val="35000"/>
                  </a:schemeClr>
                </a:solidFill>
                <a:latin typeface="Arial" panose="020B0604020202020204" pitchFamily="34" charset="0"/>
                <a:cs typeface="Arial" panose="020B0604020202020204" pitchFamily="34" charset="0"/>
              </a:rPr>
              <a:t>Quelle: eigene Darstellung</a:t>
            </a:r>
          </a:p>
        </p:txBody>
      </p:sp>
      <p:sp>
        <p:nvSpPr>
          <p:cNvPr id="2" name="Textfeld 1">
            <a:extLst>
              <a:ext uri="{FF2B5EF4-FFF2-40B4-BE49-F238E27FC236}">
                <a16:creationId xmlns:a16="http://schemas.microsoft.com/office/drawing/2014/main" id="{31656B4E-1764-4EC3-9AAF-6A9E65CC7A29}"/>
              </a:ext>
            </a:extLst>
          </p:cNvPr>
          <p:cNvSpPr txBox="1"/>
          <p:nvPr/>
        </p:nvSpPr>
        <p:spPr>
          <a:xfrm>
            <a:off x="1656151" y="813959"/>
            <a:ext cx="9408730" cy="584775"/>
          </a:xfrm>
          <a:prstGeom prst="rect">
            <a:avLst/>
          </a:prstGeom>
          <a:noFill/>
        </p:spPr>
        <p:txBody>
          <a:bodyPr wrap="none" rtlCol="0">
            <a:spAutoFit/>
          </a:bodyPr>
          <a:lstStyle/>
          <a:p>
            <a:r>
              <a:rPr lang="de-DE" sz="3200" b="1" dirty="0">
                <a:solidFill>
                  <a:schemeClr val="tx1">
                    <a:lumMod val="75000"/>
                    <a:lumOff val="25000"/>
                  </a:schemeClr>
                </a:solidFill>
              </a:rPr>
              <a:t>Kosten einer fondsgebundenen Vermögensverwaltung</a:t>
            </a:r>
          </a:p>
        </p:txBody>
      </p:sp>
      <p:pic>
        <p:nvPicPr>
          <p:cNvPr id="12" name="Grafik 11">
            <a:extLst>
              <a:ext uri="{FF2B5EF4-FFF2-40B4-BE49-F238E27FC236}">
                <a16:creationId xmlns:a16="http://schemas.microsoft.com/office/drawing/2014/main" id="{E3E4C32D-179B-4ECC-A6FD-663B873E0F5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12389" y="2371237"/>
            <a:ext cx="1935140" cy="1026590"/>
          </a:xfrm>
          <a:prstGeom prst="rect">
            <a:avLst/>
          </a:prstGeom>
        </p:spPr>
      </p:pic>
      <p:sp>
        <p:nvSpPr>
          <p:cNvPr id="17" name="Textfeld 16">
            <a:extLst>
              <a:ext uri="{FF2B5EF4-FFF2-40B4-BE49-F238E27FC236}">
                <a16:creationId xmlns:a16="http://schemas.microsoft.com/office/drawing/2014/main" id="{CCB38DA1-3ABF-4C1F-B72A-C2D64031230F}"/>
              </a:ext>
            </a:extLst>
          </p:cNvPr>
          <p:cNvSpPr txBox="1"/>
          <p:nvPr/>
        </p:nvSpPr>
        <p:spPr>
          <a:xfrm>
            <a:off x="7785527" y="1737962"/>
            <a:ext cx="1492588" cy="461665"/>
          </a:xfrm>
          <a:prstGeom prst="rect">
            <a:avLst/>
          </a:prstGeom>
          <a:noFill/>
          <a:ln w="28575">
            <a:solidFill>
              <a:srgbClr val="C00000"/>
            </a:solidFill>
          </a:ln>
        </p:spPr>
        <p:txBody>
          <a:bodyPr wrap="none" rtlCol="0">
            <a:spAutoFit/>
          </a:bodyPr>
          <a:lstStyle/>
          <a:p>
            <a:r>
              <a:rPr lang="de-DE" sz="2400" b="1" dirty="0"/>
              <a:t>Vermittler</a:t>
            </a:r>
          </a:p>
        </p:txBody>
      </p:sp>
      <p:sp>
        <p:nvSpPr>
          <p:cNvPr id="18" name="Textfeld 17">
            <a:extLst>
              <a:ext uri="{FF2B5EF4-FFF2-40B4-BE49-F238E27FC236}">
                <a16:creationId xmlns:a16="http://schemas.microsoft.com/office/drawing/2014/main" id="{BD7C6083-9AE9-4C8A-875D-8A8262BDCF4D}"/>
              </a:ext>
            </a:extLst>
          </p:cNvPr>
          <p:cNvSpPr txBox="1"/>
          <p:nvPr/>
        </p:nvSpPr>
        <p:spPr>
          <a:xfrm>
            <a:off x="1721001" y="5406619"/>
            <a:ext cx="4460580" cy="461665"/>
          </a:xfrm>
          <a:prstGeom prst="rect">
            <a:avLst/>
          </a:prstGeom>
          <a:noFill/>
          <a:ln w="28575">
            <a:solidFill>
              <a:srgbClr val="C00000"/>
            </a:solidFill>
          </a:ln>
        </p:spPr>
        <p:txBody>
          <a:bodyPr wrap="none" rtlCol="0">
            <a:spAutoFit/>
          </a:bodyPr>
          <a:lstStyle/>
          <a:p>
            <a:r>
              <a:rPr lang="de-DE" sz="2400" b="1" dirty="0"/>
              <a:t>Kapitalverwaltungsgesellschaften</a:t>
            </a:r>
          </a:p>
        </p:txBody>
      </p:sp>
      <p:sp>
        <p:nvSpPr>
          <p:cNvPr id="19" name="Textfeld 18">
            <a:extLst>
              <a:ext uri="{FF2B5EF4-FFF2-40B4-BE49-F238E27FC236}">
                <a16:creationId xmlns:a16="http://schemas.microsoft.com/office/drawing/2014/main" id="{5C05C837-0E99-433A-98E0-72A8FD5E81B9}"/>
              </a:ext>
            </a:extLst>
          </p:cNvPr>
          <p:cNvSpPr txBox="1"/>
          <p:nvPr/>
        </p:nvSpPr>
        <p:spPr>
          <a:xfrm>
            <a:off x="7364193" y="5390687"/>
            <a:ext cx="1913922" cy="461665"/>
          </a:xfrm>
          <a:prstGeom prst="rect">
            <a:avLst/>
          </a:prstGeom>
          <a:noFill/>
          <a:ln w="28575">
            <a:solidFill>
              <a:srgbClr val="C00000"/>
            </a:solidFill>
          </a:ln>
        </p:spPr>
        <p:txBody>
          <a:bodyPr wrap="none" rtlCol="0">
            <a:spAutoFit/>
          </a:bodyPr>
          <a:lstStyle/>
          <a:p>
            <a:r>
              <a:rPr lang="de-DE" sz="2400" b="1" dirty="0"/>
              <a:t>Depotbanken</a:t>
            </a:r>
          </a:p>
        </p:txBody>
      </p:sp>
      <p:sp>
        <p:nvSpPr>
          <p:cNvPr id="20" name="Textfeld 19">
            <a:extLst>
              <a:ext uri="{FF2B5EF4-FFF2-40B4-BE49-F238E27FC236}">
                <a16:creationId xmlns:a16="http://schemas.microsoft.com/office/drawing/2014/main" id="{96472EBE-5283-4BDF-A4E6-7D121F7AFC04}"/>
              </a:ext>
            </a:extLst>
          </p:cNvPr>
          <p:cNvSpPr txBox="1"/>
          <p:nvPr/>
        </p:nvSpPr>
        <p:spPr>
          <a:xfrm>
            <a:off x="1721001" y="1723741"/>
            <a:ext cx="2844561" cy="461665"/>
          </a:xfrm>
          <a:prstGeom prst="rect">
            <a:avLst/>
          </a:prstGeom>
          <a:noFill/>
          <a:ln w="28575">
            <a:solidFill>
              <a:srgbClr val="C00000"/>
            </a:solidFill>
          </a:ln>
        </p:spPr>
        <p:txBody>
          <a:bodyPr wrap="none" rtlCol="0">
            <a:spAutoFit/>
          </a:bodyPr>
          <a:lstStyle/>
          <a:p>
            <a:r>
              <a:rPr lang="de-DE" sz="2400" b="1" dirty="0"/>
              <a:t>Vermögensverwalter</a:t>
            </a:r>
          </a:p>
        </p:txBody>
      </p:sp>
      <p:pic>
        <p:nvPicPr>
          <p:cNvPr id="24" name="Grafik 23">
            <a:extLst>
              <a:ext uri="{FF2B5EF4-FFF2-40B4-BE49-F238E27FC236}">
                <a16:creationId xmlns:a16="http://schemas.microsoft.com/office/drawing/2014/main" id="{3BD03157-4BCF-49C6-8CE5-7228D332AA20}"/>
              </a:ext>
            </a:extLst>
          </p:cNvPr>
          <p:cNvPicPr>
            <a:picLocks noChangeAspect="1"/>
          </p:cNvPicPr>
          <p:nvPr/>
        </p:nvPicPr>
        <p:blipFill rotWithShape="1">
          <a:blip r:embed="rId4">
            <a:clrChange>
              <a:clrFrom>
                <a:srgbClr val="FFFFFF"/>
              </a:clrFrom>
              <a:clrTo>
                <a:srgbClr val="FFFFFF">
                  <a:alpha val="0"/>
                </a:srgbClr>
              </a:clrTo>
            </a:clrChange>
          </a:blip>
          <a:srcRect l="38786" t="29320" r="31808" b="21495"/>
          <a:stretch/>
        </p:blipFill>
        <p:spPr>
          <a:xfrm>
            <a:off x="7785527" y="2371237"/>
            <a:ext cx="1186968" cy="1068802"/>
          </a:xfrm>
          <a:prstGeom prst="rect">
            <a:avLst/>
          </a:prstGeom>
        </p:spPr>
      </p:pic>
      <p:pic>
        <p:nvPicPr>
          <p:cNvPr id="5" name="Grafik 4">
            <a:extLst>
              <a:ext uri="{FF2B5EF4-FFF2-40B4-BE49-F238E27FC236}">
                <a16:creationId xmlns:a16="http://schemas.microsoft.com/office/drawing/2014/main" id="{CD926D80-411D-4DD8-98DD-063A97B045FB}"/>
              </a:ext>
            </a:extLst>
          </p:cNvPr>
          <p:cNvPicPr>
            <a:picLocks noChangeAspect="1"/>
          </p:cNvPicPr>
          <p:nvPr/>
        </p:nvPicPr>
        <p:blipFill>
          <a:blip r:embed="rId5"/>
          <a:stretch>
            <a:fillRect/>
          </a:stretch>
        </p:blipFill>
        <p:spPr>
          <a:xfrm>
            <a:off x="9111364" y="4680322"/>
            <a:ext cx="1271735" cy="521411"/>
          </a:xfrm>
          <a:prstGeom prst="rect">
            <a:avLst/>
          </a:prstGeom>
        </p:spPr>
      </p:pic>
      <p:pic>
        <p:nvPicPr>
          <p:cNvPr id="13" name="Grafik 12">
            <a:extLst>
              <a:ext uri="{FF2B5EF4-FFF2-40B4-BE49-F238E27FC236}">
                <a16:creationId xmlns:a16="http://schemas.microsoft.com/office/drawing/2014/main" id="{E28DFBAB-DB99-40D4-AB8C-F3CF2BDB2A9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198656" y="4555403"/>
            <a:ext cx="1836937" cy="646330"/>
          </a:xfrm>
          <a:prstGeom prst="rect">
            <a:avLst/>
          </a:prstGeom>
        </p:spPr>
      </p:pic>
      <p:pic>
        <p:nvPicPr>
          <p:cNvPr id="23" name="Grafik 22">
            <a:extLst>
              <a:ext uri="{FF2B5EF4-FFF2-40B4-BE49-F238E27FC236}">
                <a16:creationId xmlns:a16="http://schemas.microsoft.com/office/drawing/2014/main" id="{6E4F389C-DA4D-4953-B4D4-FC3DD54BF067}"/>
              </a:ext>
            </a:extLst>
          </p:cNvPr>
          <p:cNvPicPr>
            <a:picLocks noChangeAspect="1"/>
          </p:cNvPicPr>
          <p:nvPr/>
        </p:nvPicPr>
        <p:blipFill>
          <a:blip r:embed="rId7">
            <a:clrChange>
              <a:clrFrom>
                <a:srgbClr val="FFFEFD"/>
              </a:clrFrom>
              <a:clrTo>
                <a:srgbClr val="FFFEFD">
                  <a:alpha val="0"/>
                </a:srgbClr>
              </a:clrTo>
            </a:clrChange>
          </a:blip>
          <a:stretch>
            <a:fillRect/>
          </a:stretch>
        </p:blipFill>
        <p:spPr>
          <a:xfrm>
            <a:off x="4408035" y="4675119"/>
            <a:ext cx="1673890" cy="461665"/>
          </a:xfrm>
          <a:prstGeom prst="rect">
            <a:avLst/>
          </a:prstGeom>
        </p:spPr>
      </p:pic>
      <p:pic>
        <p:nvPicPr>
          <p:cNvPr id="26" name="Grafik 25">
            <a:extLst>
              <a:ext uri="{FF2B5EF4-FFF2-40B4-BE49-F238E27FC236}">
                <a16:creationId xmlns:a16="http://schemas.microsoft.com/office/drawing/2014/main" id="{C60688BC-805B-4EBC-90AB-F1C8279C0AD3}"/>
              </a:ext>
            </a:extLst>
          </p:cNvPr>
          <p:cNvPicPr>
            <a:picLocks noChangeAspect="1"/>
          </p:cNvPicPr>
          <p:nvPr/>
        </p:nvPicPr>
        <p:blipFill>
          <a:blip r:embed="rId8"/>
          <a:stretch>
            <a:fillRect/>
          </a:stretch>
        </p:blipFill>
        <p:spPr>
          <a:xfrm>
            <a:off x="1759704" y="4509623"/>
            <a:ext cx="1620671" cy="719173"/>
          </a:xfrm>
          <a:prstGeom prst="rect">
            <a:avLst/>
          </a:prstGeom>
        </p:spPr>
      </p:pic>
      <p:pic>
        <p:nvPicPr>
          <p:cNvPr id="6" name="Grafik 5">
            <a:extLst>
              <a:ext uri="{FF2B5EF4-FFF2-40B4-BE49-F238E27FC236}">
                <a16:creationId xmlns:a16="http://schemas.microsoft.com/office/drawing/2014/main" id="{0BDAB7D6-5118-403F-B734-ACD39F4F354D}"/>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a14:imgEffect>
                  </a14:imgLayer>
                </a14:imgProps>
              </a:ext>
            </a:extLst>
          </a:blip>
          <a:stretch>
            <a:fillRect/>
          </a:stretch>
        </p:blipFill>
        <p:spPr>
          <a:xfrm>
            <a:off x="5451750" y="2543065"/>
            <a:ext cx="1678675" cy="354095"/>
          </a:xfrm>
          <a:prstGeom prst="rect">
            <a:avLst/>
          </a:prstGeom>
        </p:spPr>
      </p:pic>
      <p:sp>
        <p:nvSpPr>
          <p:cNvPr id="21" name="Textfeld 20">
            <a:extLst>
              <a:ext uri="{FF2B5EF4-FFF2-40B4-BE49-F238E27FC236}">
                <a16:creationId xmlns:a16="http://schemas.microsoft.com/office/drawing/2014/main" id="{0415DF98-D46F-4C6B-90D1-51B878EA44C8}"/>
              </a:ext>
            </a:extLst>
          </p:cNvPr>
          <p:cNvSpPr txBox="1"/>
          <p:nvPr/>
        </p:nvSpPr>
        <p:spPr>
          <a:xfrm>
            <a:off x="5598303" y="1737962"/>
            <a:ext cx="1154483" cy="461665"/>
          </a:xfrm>
          <a:prstGeom prst="rect">
            <a:avLst/>
          </a:prstGeom>
          <a:noFill/>
          <a:ln w="28575">
            <a:solidFill>
              <a:schemeClr val="accent2">
                <a:lumMod val="40000"/>
                <a:lumOff val="60000"/>
              </a:schemeClr>
            </a:solidFill>
          </a:ln>
        </p:spPr>
        <p:txBody>
          <a:bodyPr wrap="none" rtlCol="0">
            <a:spAutoFit/>
          </a:bodyPr>
          <a:lstStyle/>
          <a:p>
            <a:r>
              <a:rPr lang="de-DE" sz="2400" b="1" dirty="0">
                <a:solidFill>
                  <a:schemeClr val="bg2">
                    <a:lumMod val="50000"/>
                  </a:schemeClr>
                </a:solidFill>
              </a:rPr>
              <a:t>Advisor</a:t>
            </a:r>
          </a:p>
        </p:txBody>
      </p:sp>
    </p:spTree>
    <p:extLst>
      <p:ext uri="{BB962C8B-B14F-4D97-AF65-F5344CB8AC3E}">
        <p14:creationId xmlns:p14="http://schemas.microsoft.com/office/powerpoint/2010/main" val="27938461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Ingo Theismann</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37</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3718A801-1537-41B1-9D97-200FC3AB9C60}"/>
              </a:ext>
            </a:extLst>
          </p:cNvPr>
          <p:cNvSpPr txBox="1"/>
          <p:nvPr/>
        </p:nvSpPr>
        <p:spPr>
          <a:xfrm>
            <a:off x="10186275" y="6053127"/>
            <a:ext cx="1721946" cy="215444"/>
          </a:xfrm>
          <a:prstGeom prst="rect">
            <a:avLst/>
          </a:prstGeom>
          <a:noFill/>
        </p:spPr>
        <p:txBody>
          <a:bodyPr wrap="none" rtlCol="0">
            <a:spAutoFit/>
          </a:bodyPr>
          <a:lstStyle/>
          <a:p>
            <a:r>
              <a:rPr lang="de-DE" sz="800" dirty="0">
                <a:solidFill>
                  <a:schemeClr val="tx1">
                    <a:lumMod val="65000"/>
                    <a:lumOff val="35000"/>
                  </a:schemeClr>
                </a:solidFill>
                <a:latin typeface="Arial" panose="020B0604020202020204" pitchFamily="34" charset="0"/>
                <a:cs typeface="Arial" panose="020B0604020202020204" pitchFamily="34" charset="0"/>
              </a:rPr>
              <a:t>Quelle: DIE FONDSPLATTFORM</a:t>
            </a:r>
          </a:p>
        </p:txBody>
      </p:sp>
      <p:sp>
        <p:nvSpPr>
          <p:cNvPr id="2" name="Textfeld 1">
            <a:extLst>
              <a:ext uri="{FF2B5EF4-FFF2-40B4-BE49-F238E27FC236}">
                <a16:creationId xmlns:a16="http://schemas.microsoft.com/office/drawing/2014/main" id="{31656B4E-1764-4EC3-9AAF-6A9E65CC7A29}"/>
              </a:ext>
            </a:extLst>
          </p:cNvPr>
          <p:cNvSpPr txBox="1"/>
          <p:nvPr/>
        </p:nvSpPr>
        <p:spPr>
          <a:xfrm>
            <a:off x="1347203" y="947254"/>
            <a:ext cx="9515169" cy="4643964"/>
          </a:xfrm>
          <a:prstGeom prst="rect">
            <a:avLst/>
          </a:prstGeom>
          <a:noFill/>
        </p:spPr>
        <p:txBody>
          <a:bodyPr wrap="none" rtlCol="0">
            <a:spAutoFit/>
          </a:bodyPr>
          <a:lstStyle/>
          <a:p>
            <a:r>
              <a:rPr lang="de-DE" sz="2800" b="1" dirty="0">
                <a:solidFill>
                  <a:srgbClr val="004B93"/>
                </a:solidFill>
                <a:latin typeface="Arial" panose="020B0604020202020204" pitchFamily="34" charset="0"/>
                <a:cs typeface="Arial" panose="020B0604020202020204" pitchFamily="34" charset="0"/>
              </a:rPr>
              <a:t>Kosten einer fondsgebundenen Vermögensverwaltung</a:t>
            </a:r>
            <a:endParaRPr lang="de-DE" sz="3200" dirty="0">
              <a:solidFill>
                <a:schemeClr val="tx1">
                  <a:lumMod val="75000"/>
                  <a:lumOff val="25000"/>
                </a:schemeClr>
              </a:solidFill>
              <a:latin typeface="Arial" panose="020B0604020202020204" pitchFamily="34" charset="0"/>
              <a:cs typeface="Arial" panose="020B0604020202020204" pitchFamily="34" charset="0"/>
            </a:endParaRPr>
          </a:p>
          <a:p>
            <a:pPr>
              <a:lnSpc>
                <a:spcPct val="150000"/>
              </a:lnSpc>
            </a:pPr>
            <a:r>
              <a:rPr lang="de-DE" sz="2800" dirty="0">
                <a:latin typeface="Arial" panose="020B0604020202020204" pitchFamily="34" charset="0"/>
                <a:cs typeface="Arial" panose="020B0604020202020204" pitchFamily="34" charset="0"/>
              </a:rPr>
              <a:t>	</a:t>
            </a:r>
            <a:r>
              <a:rPr lang="de-DE" sz="2000" dirty="0">
                <a:latin typeface="Arial" panose="020B0604020202020204" pitchFamily="34" charset="0"/>
                <a:cs typeface="Arial" panose="020B0604020202020204" pitchFamily="34" charset="0"/>
              </a:rPr>
              <a:t>					</a:t>
            </a:r>
            <a:r>
              <a:rPr lang="de-DE" sz="2000" b="1" dirty="0">
                <a:latin typeface="Arial" panose="020B0604020202020204" pitchFamily="34" charset="0"/>
                <a:cs typeface="Arial" panose="020B0604020202020204" pitchFamily="34" charset="0"/>
              </a:rPr>
              <a:t>Bandbreite	     Mittelwert</a:t>
            </a:r>
          </a:p>
          <a:p>
            <a:pPr>
              <a:lnSpc>
                <a:spcPct val="150000"/>
              </a:lnSpc>
            </a:pPr>
            <a:r>
              <a:rPr lang="de-DE" sz="2000" dirty="0">
                <a:latin typeface="Arial" panose="020B0604020202020204" pitchFamily="34" charset="0"/>
                <a:cs typeface="Arial" panose="020B0604020202020204" pitchFamily="34" charset="0"/>
              </a:rPr>
              <a:t>Verwaltungsentgelt (inkl. MwSt.)			0,80 – 1,90		1,40</a:t>
            </a:r>
          </a:p>
          <a:p>
            <a:pPr marL="457200" indent="-457200">
              <a:lnSpc>
                <a:spcPct val="150000"/>
              </a:lnSpc>
              <a:buFont typeface="Arial" panose="020B0604020202020204" pitchFamily="34" charset="0"/>
              <a:buChar char="•"/>
            </a:pPr>
            <a:r>
              <a:rPr lang="de-DE" sz="2000" i="1" dirty="0">
                <a:solidFill>
                  <a:schemeClr val="tx1">
                    <a:lumMod val="75000"/>
                    <a:lumOff val="25000"/>
                  </a:schemeClr>
                </a:solidFill>
                <a:latin typeface="Arial" panose="020B0604020202020204" pitchFamily="34" charset="0"/>
                <a:cs typeface="Arial" panose="020B0604020202020204" pitchFamily="34" charset="0"/>
              </a:rPr>
              <a:t>davon Vermögensverwalter			0,10 – 0,30		0,25</a:t>
            </a:r>
          </a:p>
          <a:p>
            <a:pPr marL="457200" indent="-457200">
              <a:lnSpc>
                <a:spcPct val="150000"/>
              </a:lnSpc>
              <a:buFont typeface="Arial" panose="020B0604020202020204" pitchFamily="34" charset="0"/>
              <a:buChar char="•"/>
            </a:pPr>
            <a:r>
              <a:rPr lang="de-DE" sz="2000" i="1" dirty="0">
                <a:solidFill>
                  <a:schemeClr val="tx1">
                    <a:lumMod val="75000"/>
                    <a:lumOff val="25000"/>
                  </a:schemeClr>
                </a:solidFill>
                <a:latin typeface="Arial" panose="020B0604020202020204" pitchFamily="34" charset="0"/>
                <a:cs typeface="Arial" panose="020B0604020202020204" pitchFamily="34" charset="0"/>
              </a:rPr>
              <a:t>davon Advisor				0,10 – 1,00		0,30</a:t>
            </a:r>
          </a:p>
          <a:p>
            <a:pPr marL="457200" indent="-457200">
              <a:lnSpc>
                <a:spcPct val="150000"/>
              </a:lnSpc>
              <a:buFont typeface="Arial" panose="020B0604020202020204" pitchFamily="34" charset="0"/>
              <a:buChar char="•"/>
            </a:pPr>
            <a:r>
              <a:rPr lang="de-DE" sz="2000" i="1" dirty="0">
                <a:solidFill>
                  <a:schemeClr val="tx1">
                    <a:lumMod val="75000"/>
                    <a:lumOff val="25000"/>
                  </a:schemeClr>
                </a:solidFill>
                <a:latin typeface="Arial" panose="020B0604020202020204" pitchFamily="34" charset="0"/>
                <a:cs typeface="Arial" panose="020B0604020202020204" pitchFamily="34" charset="0"/>
              </a:rPr>
              <a:t>davon Vermittler/in				0,40 – 1,50		0,65</a:t>
            </a:r>
          </a:p>
          <a:p>
            <a:pPr>
              <a:lnSpc>
                <a:spcPct val="150000"/>
              </a:lnSpc>
            </a:pPr>
            <a:r>
              <a:rPr lang="de-DE" sz="2000" dirty="0">
                <a:latin typeface="Arial" panose="020B0604020202020204" pitchFamily="34" charset="0"/>
                <a:cs typeface="Arial" panose="020B0604020202020204" pitchFamily="34" charset="0"/>
              </a:rPr>
              <a:t>Fondskosten (inkl. Rückvergütung) 		0,50 – 2,00		1,20</a:t>
            </a:r>
          </a:p>
          <a:p>
            <a:pPr>
              <a:lnSpc>
                <a:spcPct val="150000"/>
              </a:lnSpc>
            </a:pPr>
            <a:r>
              <a:rPr lang="de-DE" sz="2000" dirty="0">
                <a:latin typeface="Arial" panose="020B0604020202020204" pitchFamily="34" charset="0"/>
                <a:cs typeface="Arial" panose="020B0604020202020204" pitchFamily="34" charset="0"/>
              </a:rPr>
              <a:t>Depotbankgebühren				0,10 – 0,40		0,20</a:t>
            </a:r>
          </a:p>
          <a:p>
            <a:pPr>
              <a:lnSpc>
                <a:spcPct val="150000"/>
              </a:lnSpc>
            </a:pPr>
            <a:r>
              <a:rPr lang="de-DE" sz="2000" b="1" dirty="0">
                <a:latin typeface="Arial" panose="020B0604020202020204" pitchFamily="34" charset="0"/>
                <a:cs typeface="Arial" panose="020B0604020202020204" pitchFamily="34" charset="0"/>
              </a:rPr>
              <a:t>Summe					1,40 – 4,30		2,80</a:t>
            </a:r>
          </a:p>
          <a:p>
            <a:pPr>
              <a:lnSpc>
                <a:spcPct val="150000"/>
              </a:lnSpc>
            </a:pPr>
            <a:r>
              <a:rPr lang="de-DE" sz="1200" dirty="0">
                <a:latin typeface="Arial" panose="020B0604020202020204" pitchFamily="34" charset="0"/>
                <a:cs typeface="Arial" panose="020B0604020202020204" pitchFamily="34" charset="0"/>
              </a:rPr>
              <a:t>Alle Angaben in % p.a.</a:t>
            </a:r>
          </a:p>
        </p:txBody>
      </p:sp>
    </p:spTree>
    <p:extLst>
      <p:ext uri="{BB962C8B-B14F-4D97-AF65-F5344CB8AC3E}">
        <p14:creationId xmlns:p14="http://schemas.microsoft.com/office/powerpoint/2010/main" val="9913581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Ingo Theismann</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38</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3718A801-1537-41B1-9D97-200FC3AB9C60}"/>
              </a:ext>
            </a:extLst>
          </p:cNvPr>
          <p:cNvSpPr txBox="1"/>
          <p:nvPr/>
        </p:nvSpPr>
        <p:spPr>
          <a:xfrm>
            <a:off x="10401077" y="6033352"/>
            <a:ext cx="1507144" cy="215444"/>
          </a:xfrm>
          <a:prstGeom prst="rect">
            <a:avLst/>
          </a:prstGeom>
          <a:noFill/>
        </p:spPr>
        <p:txBody>
          <a:bodyPr wrap="none" rtlCol="0">
            <a:spAutoFit/>
          </a:bodyPr>
          <a:lstStyle/>
          <a:p>
            <a:r>
              <a:rPr lang="de-DE" sz="800" dirty="0">
                <a:solidFill>
                  <a:schemeClr val="tx1">
                    <a:lumMod val="65000"/>
                    <a:lumOff val="35000"/>
                  </a:schemeClr>
                </a:solidFill>
                <a:latin typeface="Arial" panose="020B0604020202020204" pitchFamily="34" charset="0"/>
                <a:cs typeface="Arial" panose="020B0604020202020204" pitchFamily="34" charset="0"/>
              </a:rPr>
              <a:t>Quelle: FONDS professionell</a:t>
            </a:r>
          </a:p>
        </p:txBody>
      </p:sp>
      <p:sp>
        <p:nvSpPr>
          <p:cNvPr id="2" name="Textfeld 1">
            <a:extLst>
              <a:ext uri="{FF2B5EF4-FFF2-40B4-BE49-F238E27FC236}">
                <a16:creationId xmlns:a16="http://schemas.microsoft.com/office/drawing/2014/main" id="{31656B4E-1764-4EC3-9AAF-6A9E65CC7A29}"/>
              </a:ext>
            </a:extLst>
          </p:cNvPr>
          <p:cNvSpPr txBox="1"/>
          <p:nvPr/>
        </p:nvSpPr>
        <p:spPr>
          <a:xfrm>
            <a:off x="1384479" y="778958"/>
            <a:ext cx="9515169" cy="523220"/>
          </a:xfrm>
          <a:prstGeom prst="rect">
            <a:avLst/>
          </a:prstGeom>
          <a:noFill/>
        </p:spPr>
        <p:txBody>
          <a:bodyPr wrap="none" rtlCol="0">
            <a:spAutoFit/>
          </a:bodyPr>
          <a:lstStyle/>
          <a:p>
            <a:pPr algn="ctr"/>
            <a:r>
              <a:rPr lang="de-DE" sz="2800" b="1" dirty="0">
                <a:solidFill>
                  <a:srgbClr val="004B93"/>
                </a:solidFill>
                <a:latin typeface="Arial" panose="020B0604020202020204" pitchFamily="34" charset="0"/>
                <a:cs typeface="Arial" panose="020B0604020202020204" pitchFamily="34" charset="0"/>
              </a:rPr>
              <a:t>Kosten einer fondsgebundenen Vermögensverwaltung</a:t>
            </a:r>
          </a:p>
        </p:txBody>
      </p:sp>
      <p:pic>
        <p:nvPicPr>
          <p:cNvPr id="5" name="Grafik 4">
            <a:extLst>
              <a:ext uri="{FF2B5EF4-FFF2-40B4-BE49-F238E27FC236}">
                <a16:creationId xmlns:a16="http://schemas.microsoft.com/office/drawing/2014/main" id="{38E1D2B4-8AA6-F47E-10F0-95EBA4AE08E0}"/>
              </a:ext>
            </a:extLst>
          </p:cNvPr>
          <p:cNvPicPr>
            <a:picLocks noChangeAspect="1"/>
          </p:cNvPicPr>
          <p:nvPr/>
        </p:nvPicPr>
        <p:blipFill rotWithShape="1">
          <a:blip r:embed="rId2"/>
          <a:srcRect b="15313"/>
          <a:stretch/>
        </p:blipFill>
        <p:spPr>
          <a:xfrm>
            <a:off x="1225613" y="1354137"/>
            <a:ext cx="8485545" cy="4786937"/>
          </a:xfrm>
          <a:prstGeom prst="rect">
            <a:avLst/>
          </a:prstGeom>
        </p:spPr>
      </p:pic>
      <p:sp>
        <p:nvSpPr>
          <p:cNvPr id="6" name="Ellipse 5">
            <a:extLst>
              <a:ext uri="{FF2B5EF4-FFF2-40B4-BE49-F238E27FC236}">
                <a16:creationId xmlns:a16="http://schemas.microsoft.com/office/drawing/2014/main" id="{661BBC54-FA4E-DF89-02A6-3DEA96AE7F83}"/>
              </a:ext>
            </a:extLst>
          </p:cNvPr>
          <p:cNvSpPr/>
          <p:nvPr/>
        </p:nvSpPr>
        <p:spPr>
          <a:xfrm>
            <a:off x="1313775" y="3169602"/>
            <a:ext cx="5955126" cy="962560"/>
          </a:xfrm>
          <a:prstGeom prst="ellipse">
            <a:avLst/>
          </a:prstGeom>
          <a:noFill/>
          <a:ln w="57150">
            <a:solidFill>
              <a:schemeClr val="accent2">
                <a:lumMod val="50000"/>
              </a:schemeClr>
            </a:solid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dirty="0"/>
          </a:p>
        </p:txBody>
      </p:sp>
      <p:sp>
        <p:nvSpPr>
          <p:cNvPr id="10" name="Textfeld 9">
            <a:extLst>
              <a:ext uri="{FF2B5EF4-FFF2-40B4-BE49-F238E27FC236}">
                <a16:creationId xmlns:a16="http://schemas.microsoft.com/office/drawing/2014/main" id="{6D8FD23E-6F46-9180-B63A-A69125380C14}"/>
              </a:ext>
            </a:extLst>
          </p:cNvPr>
          <p:cNvSpPr txBox="1"/>
          <p:nvPr/>
        </p:nvSpPr>
        <p:spPr>
          <a:xfrm>
            <a:off x="7357063" y="3370980"/>
            <a:ext cx="4326826" cy="523220"/>
          </a:xfrm>
          <a:prstGeom prst="rect">
            <a:avLst/>
          </a:prstGeom>
          <a:noFill/>
        </p:spPr>
        <p:txBody>
          <a:bodyPr wrap="none" rtlCol="0">
            <a:spAutoFit/>
          </a:bodyPr>
          <a:lstStyle/>
          <a:p>
            <a:r>
              <a:rPr lang="de-DE" sz="2800" dirty="0">
                <a:solidFill>
                  <a:srgbClr val="700407"/>
                </a:solidFill>
                <a:latin typeface="Arial" panose="020B0604020202020204" pitchFamily="34" charset="0"/>
                <a:cs typeface="Arial" panose="020B0604020202020204" pitchFamily="34" charset="0"/>
              </a:rPr>
              <a:t>50/50 Portfolio </a:t>
            </a:r>
            <a:r>
              <a:rPr lang="de-DE" sz="2800" b="1" dirty="0">
                <a:solidFill>
                  <a:srgbClr val="700407"/>
                </a:solidFill>
                <a:latin typeface="Arial" panose="020B0604020202020204" pitchFamily="34" charset="0"/>
                <a:cs typeface="Arial" panose="020B0604020202020204" pitchFamily="34" charset="0"/>
              </a:rPr>
              <a:t>2013-2022</a:t>
            </a:r>
          </a:p>
        </p:txBody>
      </p:sp>
    </p:spTree>
    <p:extLst>
      <p:ext uri="{BB962C8B-B14F-4D97-AF65-F5344CB8AC3E}">
        <p14:creationId xmlns:p14="http://schemas.microsoft.com/office/powerpoint/2010/main" val="3158778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Ingo Theismann</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39</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3718A801-1537-41B1-9D97-200FC3AB9C60}"/>
              </a:ext>
            </a:extLst>
          </p:cNvPr>
          <p:cNvSpPr txBox="1"/>
          <p:nvPr/>
        </p:nvSpPr>
        <p:spPr>
          <a:xfrm>
            <a:off x="10401077" y="6037983"/>
            <a:ext cx="1507144" cy="215444"/>
          </a:xfrm>
          <a:prstGeom prst="rect">
            <a:avLst/>
          </a:prstGeom>
          <a:noFill/>
        </p:spPr>
        <p:txBody>
          <a:bodyPr wrap="none" rtlCol="0">
            <a:spAutoFit/>
          </a:bodyPr>
          <a:lstStyle/>
          <a:p>
            <a:r>
              <a:rPr lang="de-DE" sz="800" dirty="0">
                <a:solidFill>
                  <a:schemeClr val="tx1">
                    <a:lumMod val="65000"/>
                    <a:lumOff val="35000"/>
                  </a:schemeClr>
                </a:solidFill>
                <a:latin typeface="Arial" panose="020B0604020202020204" pitchFamily="34" charset="0"/>
                <a:cs typeface="Arial" panose="020B0604020202020204" pitchFamily="34" charset="0"/>
              </a:rPr>
              <a:t>Quelle: FONDS professionell</a:t>
            </a:r>
          </a:p>
        </p:txBody>
      </p:sp>
      <p:sp>
        <p:nvSpPr>
          <p:cNvPr id="2" name="Textfeld 1">
            <a:extLst>
              <a:ext uri="{FF2B5EF4-FFF2-40B4-BE49-F238E27FC236}">
                <a16:creationId xmlns:a16="http://schemas.microsoft.com/office/drawing/2014/main" id="{31656B4E-1764-4EC3-9AAF-6A9E65CC7A29}"/>
              </a:ext>
            </a:extLst>
          </p:cNvPr>
          <p:cNvSpPr txBox="1"/>
          <p:nvPr/>
        </p:nvSpPr>
        <p:spPr>
          <a:xfrm>
            <a:off x="1384479" y="882288"/>
            <a:ext cx="9515169" cy="707886"/>
          </a:xfrm>
          <a:prstGeom prst="rect">
            <a:avLst/>
          </a:prstGeom>
          <a:noFill/>
        </p:spPr>
        <p:txBody>
          <a:bodyPr wrap="none" rtlCol="0">
            <a:spAutoFit/>
          </a:bodyPr>
          <a:lstStyle/>
          <a:p>
            <a:r>
              <a:rPr lang="de-DE" sz="2800" b="1" dirty="0">
                <a:solidFill>
                  <a:srgbClr val="004B93"/>
                </a:solidFill>
                <a:latin typeface="Arial" panose="020B0604020202020204" pitchFamily="34" charset="0"/>
                <a:cs typeface="Arial" panose="020B0604020202020204" pitchFamily="34" charset="0"/>
              </a:rPr>
              <a:t>Kosten einer fondsgebundenen Vermögensverwaltung</a:t>
            </a:r>
          </a:p>
          <a:p>
            <a:endParaRPr lang="de-DE" sz="1200" dirty="0"/>
          </a:p>
        </p:txBody>
      </p:sp>
      <p:pic>
        <p:nvPicPr>
          <p:cNvPr id="5" name="Grafik 4">
            <a:extLst>
              <a:ext uri="{FF2B5EF4-FFF2-40B4-BE49-F238E27FC236}">
                <a16:creationId xmlns:a16="http://schemas.microsoft.com/office/drawing/2014/main" id="{A4FCDD94-80F1-E8FE-0DB6-93DFF93DA59D}"/>
              </a:ext>
            </a:extLst>
          </p:cNvPr>
          <p:cNvPicPr>
            <a:picLocks noChangeAspect="1"/>
          </p:cNvPicPr>
          <p:nvPr/>
        </p:nvPicPr>
        <p:blipFill rotWithShape="1">
          <a:blip r:embed="rId2"/>
          <a:srcRect t="8727" b="13106"/>
          <a:stretch/>
        </p:blipFill>
        <p:spPr>
          <a:xfrm>
            <a:off x="301355" y="1706042"/>
            <a:ext cx="5905500" cy="3404635"/>
          </a:xfrm>
          <a:prstGeom prst="rect">
            <a:avLst/>
          </a:prstGeom>
        </p:spPr>
      </p:pic>
      <p:pic>
        <p:nvPicPr>
          <p:cNvPr id="10" name="Grafik 9">
            <a:extLst>
              <a:ext uri="{FF2B5EF4-FFF2-40B4-BE49-F238E27FC236}">
                <a16:creationId xmlns:a16="http://schemas.microsoft.com/office/drawing/2014/main" id="{FE9F5FCE-FC39-8553-A2D6-E4B1679069D0}"/>
              </a:ext>
            </a:extLst>
          </p:cNvPr>
          <p:cNvPicPr>
            <a:picLocks noChangeAspect="1"/>
          </p:cNvPicPr>
          <p:nvPr/>
        </p:nvPicPr>
        <p:blipFill rotWithShape="1">
          <a:blip r:embed="rId3"/>
          <a:srcRect t="7897" b="12341"/>
          <a:stretch/>
        </p:blipFill>
        <p:spPr>
          <a:xfrm>
            <a:off x="6039767" y="1601264"/>
            <a:ext cx="5787373" cy="3726197"/>
          </a:xfrm>
          <a:prstGeom prst="rect">
            <a:avLst/>
          </a:prstGeom>
        </p:spPr>
      </p:pic>
      <p:sp>
        <p:nvSpPr>
          <p:cNvPr id="12" name="Textfeld 11">
            <a:extLst>
              <a:ext uri="{FF2B5EF4-FFF2-40B4-BE49-F238E27FC236}">
                <a16:creationId xmlns:a16="http://schemas.microsoft.com/office/drawing/2014/main" id="{05D9D831-0295-CF76-9278-572A4FE02290}"/>
              </a:ext>
            </a:extLst>
          </p:cNvPr>
          <p:cNvSpPr txBox="1"/>
          <p:nvPr/>
        </p:nvSpPr>
        <p:spPr>
          <a:xfrm>
            <a:off x="1749472" y="5327462"/>
            <a:ext cx="7999306" cy="523220"/>
          </a:xfrm>
          <a:prstGeom prst="rect">
            <a:avLst/>
          </a:prstGeom>
          <a:noFill/>
        </p:spPr>
        <p:txBody>
          <a:bodyPr wrap="none" rtlCol="0">
            <a:spAutoFit/>
          </a:bodyPr>
          <a:lstStyle/>
          <a:p>
            <a:r>
              <a:rPr lang="de-DE" sz="2800" dirty="0">
                <a:solidFill>
                  <a:srgbClr val="700407"/>
                </a:solidFill>
                <a:latin typeface="Arial" panose="020B0604020202020204" pitchFamily="34" charset="0"/>
                <a:cs typeface="Arial" panose="020B0604020202020204" pitchFamily="34" charset="0"/>
              </a:rPr>
              <a:t>50/50 Portfolio </a:t>
            </a:r>
            <a:r>
              <a:rPr lang="de-DE" sz="2800" b="1" dirty="0">
                <a:solidFill>
                  <a:srgbClr val="700407"/>
                </a:solidFill>
                <a:latin typeface="Arial" panose="020B0604020202020204" pitchFamily="34" charset="0"/>
                <a:cs typeface="Arial" panose="020B0604020202020204" pitchFamily="34" charset="0"/>
              </a:rPr>
              <a:t>2023-2032    </a:t>
            </a:r>
            <a:r>
              <a:rPr lang="de-DE" sz="2800" dirty="0">
                <a:solidFill>
                  <a:srgbClr val="700407"/>
                </a:solidFill>
                <a:latin typeface="Arial" panose="020B0604020202020204" pitchFamily="34" charset="0"/>
                <a:cs typeface="Arial" panose="020B0604020202020204" pitchFamily="34" charset="0"/>
              </a:rPr>
              <a:t>ca. 4,5% p.a. </a:t>
            </a:r>
            <a:r>
              <a:rPr lang="de-DE" sz="2800" u="sng" dirty="0">
                <a:solidFill>
                  <a:srgbClr val="700407"/>
                </a:solidFill>
                <a:latin typeface="Arial" panose="020B0604020202020204" pitchFamily="34" charset="0"/>
                <a:cs typeface="Arial" panose="020B0604020202020204" pitchFamily="34" charset="0"/>
              </a:rPr>
              <a:t>brutto</a:t>
            </a:r>
          </a:p>
        </p:txBody>
      </p:sp>
      <p:sp>
        <p:nvSpPr>
          <p:cNvPr id="13" name="Ellipse 12">
            <a:extLst>
              <a:ext uri="{FF2B5EF4-FFF2-40B4-BE49-F238E27FC236}">
                <a16:creationId xmlns:a16="http://schemas.microsoft.com/office/drawing/2014/main" id="{78BF4F52-E05D-1CF4-A6BB-3D883B882AA9}"/>
              </a:ext>
            </a:extLst>
          </p:cNvPr>
          <p:cNvSpPr/>
          <p:nvPr/>
        </p:nvSpPr>
        <p:spPr>
          <a:xfrm>
            <a:off x="9114650" y="2878757"/>
            <a:ext cx="752354" cy="703162"/>
          </a:xfrm>
          <a:prstGeom prst="ellipse">
            <a:avLst/>
          </a:prstGeom>
          <a:noFill/>
          <a:ln w="57150">
            <a:solidFill>
              <a:schemeClr val="accent2">
                <a:lumMod val="50000"/>
              </a:schemeClr>
            </a:solid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dirty="0"/>
          </a:p>
        </p:txBody>
      </p:sp>
      <p:sp>
        <p:nvSpPr>
          <p:cNvPr id="14" name="Ellipse 13">
            <a:extLst>
              <a:ext uri="{FF2B5EF4-FFF2-40B4-BE49-F238E27FC236}">
                <a16:creationId xmlns:a16="http://schemas.microsoft.com/office/drawing/2014/main" id="{D398C67B-5531-DE01-C5DF-23BEBADEFE9D}"/>
              </a:ext>
            </a:extLst>
          </p:cNvPr>
          <p:cNvSpPr/>
          <p:nvPr/>
        </p:nvSpPr>
        <p:spPr>
          <a:xfrm>
            <a:off x="4128573" y="3245858"/>
            <a:ext cx="752354" cy="703162"/>
          </a:xfrm>
          <a:prstGeom prst="ellipse">
            <a:avLst/>
          </a:prstGeom>
          <a:noFill/>
          <a:ln w="57150">
            <a:solidFill>
              <a:schemeClr val="accent2">
                <a:lumMod val="50000"/>
              </a:schemeClr>
            </a:solid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dirty="0"/>
          </a:p>
        </p:txBody>
      </p:sp>
    </p:spTree>
    <p:extLst>
      <p:ext uri="{BB962C8B-B14F-4D97-AF65-F5344CB8AC3E}">
        <p14:creationId xmlns:p14="http://schemas.microsoft.com/office/powerpoint/2010/main" val="13985657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6E0474B2-F50F-BE45-940A-E6F4620F92B4}"/>
              </a:ext>
            </a:extLst>
          </p:cNvPr>
          <p:cNvSpPr txBox="1"/>
          <p:nvPr/>
        </p:nvSpPr>
        <p:spPr>
          <a:xfrm>
            <a:off x="0" y="2767280"/>
            <a:ext cx="12192000" cy="1323439"/>
          </a:xfrm>
          <a:prstGeom prst="rect">
            <a:avLst/>
          </a:prstGeom>
          <a:noFill/>
        </p:spPr>
        <p:txBody>
          <a:bodyPr wrap="square" rtlCol="0">
            <a:spAutoFit/>
          </a:bodyPr>
          <a:lstStyle/>
          <a:p>
            <a:pPr algn="ctr"/>
            <a:r>
              <a:rPr lang="de-DE" sz="4000" dirty="0">
                <a:solidFill>
                  <a:srgbClr val="1F3E80"/>
                </a:solidFill>
                <a:latin typeface="Arial" panose="020B0604020202020204" pitchFamily="34" charset="0"/>
                <a:ea typeface="Frutiger LT Std 57 Cn" charset="0"/>
                <a:cs typeface="Arial" panose="020B0604020202020204" pitchFamily="34" charset="0"/>
              </a:rPr>
              <a:t>I I .  </a:t>
            </a:r>
            <a:br>
              <a:rPr lang="de-DE" sz="4000" dirty="0">
                <a:solidFill>
                  <a:srgbClr val="1F3E80"/>
                </a:solidFill>
                <a:latin typeface="Arial" panose="020B0604020202020204" pitchFamily="34" charset="0"/>
                <a:ea typeface="Frutiger LT Std 57 Cn" charset="0"/>
                <a:cs typeface="Arial" panose="020B0604020202020204" pitchFamily="34" charset="0"/>
              </a:rPr>
            </a:br>
            <a:r>
              <a:rPr lang="de-DE" sz="4000" dirty="0">
                <a:solidFill>
                  <a:srgbClr val="1F3E80"/>
                </a:solidFill>
                <a:latin typeface="Arial" panose="020B0604020202020204" pitchFamily="34" charset="0"/>
                <a:ea typeface="Frutiger LT Std 57 Cn" charset="0"/>
                <a:cs typeface="Arial" panose="020B0604020202020204" pitchFamily="34" charset="0"/>
              </a:rPr>
              <a:t>PARTNERPORTRAITS</a:t>
            </a:r>
            <a:endParaRPr lang="de-DE" sz="2000" dirty="0">
              <a:solidFill>
                <a:srgbClr val="1F3E80"/>
              </a:solidFill>
              <a:latin typeface="Arial" panose="020B0604020202020204" pitchFamily="34" charset="0"/>
              <a:ea typeface="Frutiger LT Std 57 Cn" charset="0"/>
              <a:cs typeface="Arial" panose="020B0604020202020204" pitchFamily="34" charset="0"/>
            </a:endParaRPr>
          </a:p>
        </p:txBody>
      </p:sp>
    </p:spTree>
    <p:extLst>
      <p:ext uri="{BB962C8B-B14F-4D97-AF65-F5344CB8AC3E}">
        <p14:creationId xmlns:p14="http://schemas.microsoft.com/office/powerpoint/2010/main" val="28343855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Ingo Theismann</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40</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3718A801-1537-41B1-9D97-200FC3AB9C60}"/>
              </a:ext>
            </a:extLst>
          </p:cNvPr>
          <p:cNvSpPr txBox="1"/>
          <p:nvPr/>
        </p:nvSpPr>
        <p:spPr>
          <a:xfrm>
            <a:off x="10803431" y="6037983"/>
            <a:ext cx="1104790" cy="215444"/>
          </a:xfrm>
          <a:prstGeom prst="rect">
            <a:avLst/>
          </a:prstGeom>
          <a:noFill/>
        </p:spPr>
        <p:txBody>
          <a:bodyPr wrap="none" rtlCol="0">
            <a:spAutoFit/>
          </a:bodyPr>
          <a:lstStyle/>
          <a:p>
            <a:r>
              <a:rPr lang="de-DE" sz="800" dirty="0">
                <a:solidFill>
                  <a:schemeClr val="tx1">
                    <a:lumMod val="65000"/>
                    <a:lumOff val="35000"/>
                  </a:schemeClr>
                </a:solidFill>
                <a:latin typeface="Arial" panose="020B0604020202020204" pitchFamily="34" charset="0"/>
                <a:cs typeface="Arial" panose="020B0604020202020204" pitchFamily="34" charset="0"/>
              </a:rPr>
              <a:t>Quelle: FONDSNET</a:t>
            </a:r>
          </a:p>
        </p:txBody>
      </p:sp>
      <p:sp>
        <p:nvSpPr>
          <p:cNvPr id="26" name="Textfeld 25">
            <a:extLst>
              <a:ext uri="{FF2B5EF4-FFF2-40B4-BE49-F238E27FC236}">
                <a16:creationId xmlns:a16="http://schemas.microsoft.com/office/drawing/2014/main" id="{B43092E4-C480-4F0E-9A39-6E9A4B8FF8D2}"/>
              </a:ext>
            </a:extLst>
          </p:cNvPr>
          <p:cNvSpPr txBox="1"/>
          <p:nvPr/>
        </p:nvSpPr>
        <p:spPr>
          <a:xfrm>
            <a:off x="854784" y="5349693"/>
            <a:ext cx="4326826" cy="523220"/>
          </a:xfrm>
          <a:prstGeom prst="rect">
            <a:avLst/>
          </a:prstGeom>
          <a:noFill/>
        </p:spPr>
        <p:txBody>
          <a:bodyPr wrap="none" rtlCol="0">
            <a:spAutoFit/>
          </a:bodyPr>
          <a:lstStyle/>
          <a:p>
            <a:r>
              <a:rPr lang="de-DE" sz="2800" dirty="0">
                <a:solidFill>
                  <a:srgbClr val="700407"/>
                </a:solidFill>
                <a:latin typeface="Arial" panose="020B0604020202020204" pitchFamily="34" charset="0"/>
                <a:cs typeface="Arial" panose="020B0604020202020204" pitchFamily="34" charset="0"/>
              </a:rPr>
              <a:t>50/50 Portfolio </a:t>
            </a:r>
            <a:r>
              <a:rPr lang="de-DE" sz="2800" b="1" dirty="0">
                <a:solidFill>
                  <a:srgbClr val="700407"/>
                </a:solidFill>
                <a:latin typeface="Arial" panose="020B0604020202020204" pitchFamily="34" charset="0"/>
                <a:cs typeface="Arial" panose="020B0604020202020204" pitchFamily="34" charset="0"/>
              </a:rPr>
              <a:t>2013-2022</a:t>
            </a:r>
          </a:p>
        </p:txBody>
      </p:sp>
      <p:sp>
        <p:nvSpPr>
          <p:cNvPr id="29" name="Textfeld 28">
            <a:extLst>
              <a:ext uri="{FF2B5EF4-FFF2-40B4-BE49-F238E27FC236}">
                <a16:creationId xmlns:a16="http://schemas.microsoft.com/office/drawing/2014/main" id="{A57DCAAB-6309-4183-ADAA-352FB9F5DBB5}"/>
              </a:ext>
            </a:extLst>
          </p:cNvPr>
          <p:cNvSpPr txBox="1"/>
          <p:nvPr/>
        </p:nvSpPr>
        <p:spPr>
          <a:xfrm>
            <a:off x="854784" y="1038757"/>
            <a:ext cx="3600666" cy="892552"/>
          </a:xfrm>
          <a:prstGeom prst="rect">
            <a:avLst/>
          </a:prstGeom>
          <a:noFill/>
        </p:spPr>
        <p:txBody>
          <a:bodyPr wrap="none" rtlCol="0">
            <a:spAutoFit/>
          </a:bodyPr>
          <a:lstStyle/>
          <a:p>
            <a:r>
              <a:rPr lang="de-DE" sz="2800" dirty="0">
                <a:solidFill>
                  <a:srgbClr val="700407"/>
                </a:solidFill>
                <a:latin typeface="Arial" panose="020B0604020202020204" pitchFamily="34" charset="0"/>
                <a:cs typeface="Arial" panose="020B0604020202020204" pitchFamily="34" charset="0"/>
              </a:rPr>
              <a:t>3,3% p.a. – 39% total</a:t>
            </a:r>
          </a:p>
          <a:p>
            <a:r>
              <a:rPr lang="de-DE" sz="2400" b="1" u="sng" dirty="0">
                <a:solidFill>
                  <a:srgbClr val="700407"/>
                </a:solidFill>
                <a:latin typeface="Arial" panose="020B0604020202020204" pitchFamily="34" charset="0"/>
                <a:cs typeface="Arial" panose="020B0604020202020204" pitchFamily="34" charset="0"/>
              </a:rPr>
              <a:t>nach</a:t>
            </a:r>
            <a:r>
              <a:rPr lang="de-DE" sz="2400" dirty="0">
                <a:solidFill>
                  <a:srgbClr val="700407"/>
                </a:solidFill>
                <a:latin typeface="Arial" panose="020B0604020202020204" pitchFamily="34" charset="0"/>
                <a:cs typeface="Arial" panose="020B0604020202020204" pitchFamily="34" charset="0"/>
              </a:rPr>
              <a:t> Kosten 2,8% p.a.</a:t>
            </a:r>
          </a:p>
        </p:txBody>
      </p:sp>
      <p:pic>
        <p:nvPicPr>
          <p:cNvPr id="5" name="Grafik 4">
            <a:extLst>
              <a:ext uri="{FF2B5EF4-FFF2-40B4-BE49-F238E27FC236}">
                <a16:creationId xmlns:a16="http://schemas.microsoft.com/office/drawing/2014/main" id="{94CBEC35-6DAD-DFBE-D1EE-19D3D7530876}"/>
              </a:ext>
            </a:extLst>
          </p:cNvPr>
          <p:cNvPicPr>
            <a:picLocks noChangeAspect="1"/>
          </p:cNvPicPr>
          <p:nvPr/>
        </p:nvPicPr>
        <p:blipFill rotWithShape="1">
          <a:blip r:embed="rId2"/>
          <a:srcRect l="19635" t="31492" r="21875" b="46053"/>
          <a:stretch/>
        </p:blipFill>
        <p:spPr>
          <a:xfrm>
            <a:off x="698447" y="2799929"/>
            <a:ext cx="5356006" cy="2498752"/>
          </a:xfrm>
          <a:prstGeom prst="rect">
            <a:avLst/>
          </a:prstGeom>
        </p:spPr>
      </p:pic>
      <p:pic>
        <p:nvPicPr>
          <p:cNvPr id="6" name="Grafik 5">
            <a:extLst>
              <a:ext uri="{FF2B5EF4-FFF2-40B4-BE49-F238E27FC236}">
                <a16:creationId xmlns:a16="http://schemas.microsoft.com/office/drawing/2014/main" id="{FDC71862-1EC0-0BA0-CC1F-26695FCD0959}"/>
              </a:ext>
            </a:extLst>
          </p:cNvPr>
          <p:cNvPicPr>
            <a:picLocks noChangeAspect="1"/>
          </p:cNvPicPr>
          <p:nvPr/>
        </p:nvPicPr>
        <p:blipFill rotWithShape="1">
          <a:blip r:embed="rId2"/>
          <a:srcRect l="24625" t="32182" r="62045" b="57974"/>
          <a:stretch/>
        </p:blipFill>
        <p:spPr>
          <a:xfrm>
            <a:off x="5997387" y="4221118"/>
            <a:ext cx="1220608" cy="1095382"/>
          </a:xfrm>
          <a:prstGeom prst="rect">
            <a:avLst/>
          </a:prstGeom>
        </p:spPr>
      </p:pic>
      <p:pic>
        <p:nvPicPr>
          <p:cNvPr id="12" name="Grafik 11">
            <a:extLst>
              <a:ext uri="{FF2B5EF4-FFF2-40B4-BE49-F238E27FC236}">
                <a16:creationId xmlns:a16="http://schemas.microsoft.com/office/drawing/2014/main" id="{98081C4B-09ED-4511-1F59-96B5FD3358C1}"/>
              </a:ext>
            </a:extLst>
          </p:cNvPr>
          <p:cNvPicPr>
            <a:picLocks noChangeAspect="1"/>
          </p:cNvPicPr>
          <p:nvPr/>
        </p:nvPicPr>
        <p:blipFill rotWithShape="1">
          <a:blip r:embed="rId2"/>
          <a:srcRect l="24625" t="32182" r="62045" b="57974"/>
          <a:stretch/>
        </p:blipFill>
        <p:spPr>
          <a:xfrm>
            <a:off x="7113806" y="4221118"/>
            <a:ext cx="1220608" cy="1095382"/>
          </a:xfrm>
          <a:prstGeom prst="rect">
            <a:avLst/>
          </a:prstGeom>
        </p:spPr>
      </p:pic>
      <p:pic>
        <p:nvPicPr>
          <p:cNvPr id="30" name="Grafik 29">
            <a:extLst>
              <a:ext uri="{FF2B5EF4-FFF2-40B4-BE49-F238E27FC236}">
                <a16:creationId xmlns:a16="http://schemas.microsoft.com/office/drawing/2014/main" id="{90CE5C91-0057-B8DC-6A92-F25FD9D2A65A}"/>
              </a:ext>
            </a:extLst>
          </p:cNvPr>
          <p:cNvPicPr>
            <a:picLocks noChangeAspect="1"/>
          </p:cNvPicPr>
          <p:nvPr/>
        </p:nvPicPr>
        <p:blipFill rotWithShape="1">
          <a:blip r:embed="rId2"/>
          <a:srcRect l="24625" t="32182" r="62045" b="57974"/>
          <a:stretch/>
        </p:blipFill>
        <p:spPr>
          <a:xfrm>
            <a:off x="8230225" y="4221118"/>
            <a:ext cx="1220608" cy="1095382"/>
          </a:xfrm>
          <a:prstGeom prst="rect">
            <a:avLst/>
          </a:prstGeom>
        </p:spPr>
      </p:pic>
      <p:pic>
        <p:nvPicPr>
          <p:cNvPr id="31" name="Grafik 30">
            <a:extLst>
              <a:ext uri="{FF2B5EF4-FFF2-40B4-BE49-F238E27FC236}">
                <a16:creationId xmlns:a16="http://schemas.microsoft.com/office/drawing/2014/main" id="{3CD46E06-B3EB-FC51-0C18-A4B114750675}"/>
              </a:ext>
            </a:extLst>
          </p:cNvPr>
          <p:cNvPicPr>
            <a:picLocks noChangeAspect="1"/>
          </p:cNvPicPr>
          <p:nvPr/>
        </p:nvPicPr>
        <p:blipFill rotWithShape="1">
          <a:blip r:embed="rId2"/>
          <a:srcRect l="24625" t="32182" r="62045" b="57974"/>
          <a:stretch/>
        </p:blipFill>
        <p:spPr>
          <a:xfrm>
            <a:off x="10447689" y="2853235"/>
            <a:ext cx="1220608" cy="1095382"/>
          </a:xfrm>
          <a:prstGeom prst="rect">
            <a:avLst/>
          </a:prstGeom>
        </p:spPr>
      </p:pic>
      <p:pic>
        <p:nvPicPr>
          <p:cNvPr id="32" name="Grafik 31">
            <a:extLst>
              <a:ext uri="{FF2B5EF4-FFF2-40B4-BE49-F238E27FC236}">
                <a16:creationId xmlns:a16="http://schemas.microsoft.com/office/drawing/2014/main" id="{45A4D7D2-B7C6-E497-B75C-33077E0DF53D}"/>
              </a:ext>
            </a:extLst>
          </p:cNvPr>
          <p:cNvPicPr>
            <a:picLocks noChangeAspect="1"/>
          </p:cNvPicPr>
          <p:nvPr/>
        </p:nvPicPr>
        <p:blipFill rotWithShape="1">
          <a:blip r:embed="rId2"/>
          <a:srcRect l="24625" t="32182" r="62045" b="57974"/>
          <a:stretch/>
        </p:blipFill>
        <p:spPr>
          <a:xfrm>
            <a:off x="9347559" y="2860810"/>
            <a:ext cx="1220608" cy="1095382"/>
          </a:xfrm>
          <a:prstGeom prst="rect">
            <a:avLst/>
          </a:prstGeom>
        </p:spPr>
      </p:pic>
      <p:pic>
        <p:nvPicPr>
          <p:cNvPr id="33" name="Grafik 32">
            <a:extLst>
              <a:ext uri="{FF2B5EF4-FFF2-40B4-BE49-F238E27FC236}">
                <a16:creationId xmlns:a16="http://schemas.microsoft.com/office/drawing/2014/main" id="{34D5A6D2-2078-6D82-46FB-DD619AAE61F3}"/>
              </a:ext>
            </a:extLst>
          </p:cNvPr>
          <p:cNvPicPr>
            <a:picLocks noChangeAspect="1"/>
          </p:cNvPicPr>
          <p:nvPr/>
        </p:nvPicPr>
        <p:blipFill rotWithShape="1">
          <a:blip r:embed="rId2"/>
          <a:srcRect l="24625" t="32182" r="62045" b="57974"/>
          <a:stretch/>
        </p:blipFill>
        <p:spPr>
          <a:xfrm>
            <a:off x="8257005" y="2853235"/>
            <a:ext cx="1220608" cy="1095382"/>
          </a:xfrm>
          <a:prstGeom prst="rect">
            <a:avLst/>
          </a:prstGeom>
        </p:spPr>
      </p:pic>
      <p:pic>
        <p:nvPicPr>
          <p:cNvPr id="36" name="Grafik 35">
            <a:extLst>
              <a:ext uri="{FF2B5EF4-FFF2-40B4-BE49-F238E27FC236}">
                <a16:creationId xmlns:a16="http://schemas.microsoft.com/office/drawing/2014/main" id="{0A5F27D5-EF5E-3895-4CD8-1F8200596862}"/>
              </a:ext>
            </a:extLst>
          </p:cNvPr>
          <p:cNvPicPr>
            <a:picLocks noChangeAspect="1"/>
          </p:cNvPicPr>
          <p:nvPr/>
        </p:nvPicPr>
        <p:blipFill rotWithShape="1">
          <a:blip r:embed="rId2"/>
          <a:srcRect l="24625" t="32182" r="62045" b="57974"/>
          <a:stretch/>
        </p:blipFill>
        <p:spPr>
          <a:xfrm>
            <a:off x="7145007" y="2866114"/>
            <a:ext cx="1220608" cy="1095382"/>
          </a:xfrm>
          <a:prstGeom prst="rect">
            <a:avLst/>
          </a:prstGeom>
        </p:spPr>
      </p:pic>
      <p:pic>
        <p:nvPicPr>
          <p:cNvPr id="37" name="Grafik 36">
            <a:extLst>
              <a:ext uri="{FF2B5EF4-FFF2-40B4-BE49-F238E27FC236}">
                <a16:creationId xmlns:a16="http://schemas.microsoft.com/office/drawing/2014/main" id="{9E811776-34C7-9DA7-BCD7-A0CB16C39273}"/>
              </a:ext>
            </a:extLst>
          </p:cNvPr>
          <p:cNvPicPr>
            <a:picLocks noChangeAspect="1"/>
          </p:cNvPicPr>
          <p:nvPr/>
        </p:nvPicPr>
        <p:blipFill rotWithShape="1">
          <a:blip r:embed="rId2"/>
          <a:srcRect l="24625" t="32182" r="62045" b="57974"/>
          <a:stretch/>
        </p:blipFill>
        <p:spPr>
          <a:xfrm>
            <a:off x="6043060" y="2866114"/>
            <a:ext cx="1220608" cy="1095382"/>
          </a:xfrm>
          <a:prstGeom prst="rect">
            <a:avLst/>
          </a:prstGeom>
        </p:spPr>
      </p:pic>
      <p:pic>
        <p:nvPicPr>
          <p:cNvPr id="38" name="Grafik 37">
            <a:extLst>
              <a:ext uri="{FF2B5EF4-FFF2-40B4-BE49-F238E27FC236}">
                <a16:creationId xmlns:a16="http://schemas.microsoft.com/office/drawing/2014/main" id="{3366FB22-9528-E802-BED1-1ECB0D38E9C3}"/>
              </a:ext>
            </a:extLst>
          </p:cNvPr>
          <p:cNvPicPr>
            <a:picLocks noChangeAspect="1"/>
          </p:cNvPicPr>
          <p:nvPr/>
        </p:nvPicPr>
        <p:blipFill rotWithShape="1">
          <a:blip r:embed="rId2"/>
          <a:srcRect l="24625" t="32182" r="62045" b="57974"/>
          <a:stretch/>
        </p:blipFill>
        <p:spPr>
          <a:xfrm>
            <a:off x="9336701" y="4223770"/>
            <a:ext cx="1220608" cy="1095382"/>
          </a:xfrm>
          <a:prstGeom prst="rect">
            <a:avLst/>
          </a:prstGeom>
        </p:spPr>
      </p:pic>
      <p:pic>
        <p:nvPicPr>
          <p:cNvPr id="39" name="Grafik 38">
            <a:extLst>
              <a:ext uri="{FF2B5EF4-FFF2-40B4-BE49-F238E27FC236}">
                <a16:creationId xmlns:a16="http://schemas.microsoft.com/office/drawing/2014/main" id="{09E8FD83-75BC-6932-5AD4-65277FC2A6DD}"/>
              </a:ext>
            </a:extLst>
          </p:cNvPr>
          <p:cNvPicPr>
            <a:picLocks noChangeAspect="1"/>
          </p:cNvPicPr>
          <p:nvPr/>
        </p:nvPicPr>
        <p:blipFill rotWithShape="1">
          <a:blip r:embed="rId2"/>
          <a:srcRect l="24625" t="32182" r="62045" b="57974"/>
          <a:stretch/>
        </p:blipFill>
        <p:spPr>
          <a:xfrm>
            <a:off x="10454577" y="4221118"/>
            <a:ext cx="1220608" cy="1095382"/>
          </a:xfrm>
          <a:prstGeom prst="rect">
            <a:avLst/>
          </a:prstGeom>
        </p:spPr>
      </p:pic>
    </p:spTree>
    <p:extLst>
      <p:ext uri="{BB962C8B-B14F-4D97-AF65-F5344CB8AC3E}">
        <p14:creationId xmlns:p14="http://schemas.microsoft.com/office/powerpoint/2010/main" val="21260407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Ingo Theismann</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41</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3718A801-1537-41B1-9D97-200FC3AB9C60}"/>
              </a:ext>
            </a:extLst>
          </p:cNvPr>
          <p:cNvSpPr txBox="1"/>
          <p:nvPr/>
        </p:nvSpPr>
        <p:spPr>
          <a:xfrm>
            <a:off x="10803431" y="6067090"/>
            <a:ext cx="1104790" cy="215444"/>
          </a:xfrm>
          <a:prstGeom prst="rect">
            <a:avLst/>
          </a:prstGeom>
          <a:noFill/>
        </p:spPr>
        <p:txBody>
          <a:bodyPr wrap="none" rtlCol="0">
            <a:spAutoFit/>
          </a:bodyPr>
          <a:lstStyle/>
          <a:p>
            <a:r>
              <a:rPr lang="de-DE" sz="800" dirty="0">
                <a:solidFill>
                  <a:schemeClr val="tx1">
                    <a:lumMod val="65000"/>
                    <a:lumOff val="35000"/>
                  </a:schemeClr>
                </a:solidFill>
                <a:latin typeface="Arial" panose="020B0604020202020204" pitchFamily="34" charset="0"/>
                <a:cs typeface="Arial" panose="020B0604020202020204" pitchFamily="34" charset="0"/>
              </a:rPr>
              <a:t>Quelle: FONDSNET</a:t>
            </a:r>
          </a:p>
        </p:txBody>
      </p:sp>
      <p:sp>
        <p:nvSpPr>
          <p:cNvPr id="26" name="Textfeld 25">
            <a:extLst>
              <a:ext uri="{FF2B5EF4-FFF2-40B4-BE49-F238E27FC236}">
                <a16:creationId xmlns:a16="http://schemas.microsoft.com/office/drawing/2014/main" id="{B43092E4-C480-4F0E-9A39-6E9A4B8FF8D2}"/>
              </a:ext>
            </a:extLst>
          </p:cNvPr>
          <p:cNvSpPr txBox="1"/>
          <p:nvPr/>
        </p:nvSpPr>
        <p:spPr>
          <a:xfrm>
            <a:off x="854784" y="5349693"/>
            <a:ext cx="4326826" cy="523220"/>
          </a:xfrm>
          <a:prstGeom prst="rect">
            <a:avLst/>
          </a:prstGeom>
          <a:noFill/>
        </p:spPr>
        <p:txBody>
          <a:bodyPr wrap="none" rtlCol="0">
            <a:spAutoFit/>
          </a:bodyPr>
          <a:lstStyle/>
          <a:p>
            <a:r>
              <a:rPr lang="de-DE" sz="2800" dirty="0">
                <a:solidFill>
                  <a:srgbClr val="700407"/>
                </a:solidFill>
                <a:latin typeface="Arial" panose="020B0604020202020204" pitchFamily="34" charset="0"/>
                <a:cs typeface="Arial" panose="020B0604020202020204" pitchFamily="34" charset="0"/>
              </a:rPr>
              <a:t>50/50 Portfolio </a:t>
            </a:r>
            <a:r>
              <a:rPr lang="de-DE" sz="2800" b="1" dirty="0">
                <a:solidFill>
                  <a:srgbClr val="700407"/>
                </a:solidFill>
                <a:latin typeface="Arial" panose="020B0604020202020204" pitchFamily="34" charset="0"/>
                <a:cs typeface="Arial" panose="020B0604020202020204" pitchFamily="34" charset="0"/>
              </a:rPr>
              <a:t>2013-2022</a:t>
            </a:r>
          </a:p>
        </p:txBody>
      </p:sp>
      <p:sp>
        <p:nvSpPr>
          <p:cNvPr id="29" name="Textfeld 28">
            <a:extLst>
              <a:ext uri="{FF2B5EF4-FFF2-40B4-BE49-F238E27FC236}">
                <a16:creationId xmlns:a16="http://schemas.microsoft.com/office/drawing/2014/main" id="{A57DCAAB-6309-4183-ADAA-352FB9F5DBB5}"/>
              </a:ext>
            </a:extLst>
          </p:cNvPr>
          <p:cNvSpPr txBox="1"/>
          <p:nvPr/>
        </p:nvSpPr>
        <p:spPr>
          <a:xfrm>
            <a:off x="854784" y="1038757"/>
            <a:ext cx="3600666" cy="1323439"/>
          </a:xfrm>
          <a:prstGeom prst="rect">
            <a:avLst/>
          </a:prstGeom>
          <a:noFill/>
        </p:spPr>
        <p:txBody>
          <a:bodyPr wrap="none" rtlCol="0">
            <a:spAutoFit/>
          </a:bodyPr>
          <a:lstStyle/>
          <a:p>
            <a:r>
              <a:rPr lang="de-DE" sz="2800" dirty="0">
                <a:solidFill>
                  <a:srgbClr val="700407"/>
                </a:solidFill>
                <a:latin typeface="Arial" panose="020B0604020202020204" pitchFamily="34" charset="0"/>
                <a:cs typeface="Arial" panose="020B0604020202020204" pitchFamily="34" charset="0"/>
              </a:rPr>
              <a:t>3,3% p.a. – 39% total</a:t>
            </a:r>
          </a:p>
          <a:p>
            <a:r>
              <a:rPr lang="de-DE" sz="2400" b="1" u="sng" dirty="0">
                <a:solidFill>
                  <a:srgbClr val="700407"/>
                </a:solidFill>
                <a:latin typeface="Arial" panose="020B0604020202020204" pitchFamily="34" charset="0"/>
                <a:cs typeface="Arial" panose="020B0604020202020204" pitchFamily="34" charset="0"/>
              </a:rPr>
              <a:t>nach</a:t>
            </a:r>
            <a:r>
              <a:rPr lang="de-DE" sz="2400" dirty="0">
                <a:solidFill>
                  <a:srgbClr val="700407"/>
                </a:solidFill>
                <a:latin typeface="Arial" panose="020B0604020202020204" pitchFamily="34" charset="0"/>
                <a:cs typeface="Arial" panose="020B0604020202020204" pitchFamily="34" charset="0"/>
              </a:rPr>
              <a:t> Kosten 2,8% p.a.</a:t>
            </a:r>
          </a:p>
          <a:p>
            <a:r>
              <a:rPr lang="de-DE" sz="2800" dirty="0">
                <a:solidFill>
                  <a:srgbClr val="00B050"/>
                </a:solidFill>
                <a:latin typeface="Arial" panose="020B0604020202020204" pitchFamily="34" charset="0"/>
                <a:cs typeface="Arial" panose="020B0604020202020204" pitchFamily="34" charset="0"/>
              </a:rPr>
              <a:t>Tagesgeld 1,0% p.a.</a:t>
            </a:r>
          </a:p>
        </p:txBody>
      </p:sp>
      <p:pic>
        <p:nvPicPr>
          <p:cNvPr id="5" name="Grafik 4">
            <a:extLst>
              <a:ext uri="{FF2B5EF4-FFF2-40B4-BE49-F238E27FC236}">
                <a16:creationId xmlns:a16="http://schemas.microsoft.com/office/drawing/2014/main" id="{94CBEC35-6DAD-DFBE-D1EE-19D3D7530876}"/>
              </a:ext>
            </a:extLst>
          </p:cNvPr>
          <p:cNvPicPr>
            <a:picLocks noChangeAspect="1"/>
          </p:cNvPicPr>
          <p:nvPr/>
        </p:nvPicPr>
        <p:blipFill rotWithShape="1">
          <a:blip r:embed="rId2"/>
          <a:srcRect l="19635" t="31492" r="21875" b="46053"/>
          <a:stretch/>
        </p:blipFill>
        <p:spPr>
          <a:xfrm>
            <a:off x="698447" y="2799929"/>
            <a:ext cx="5356006" cy="2498752"/>
          </a:xfrm>
          <a:prstGeom prst="rect">
            <a:avLst/>
          </a:prstGeom>
        </p:spPr>
      </p:pic>
      <p:pic>
        <p:nvPicPr>
          <p:cNvPr id="6" name="Grafik 5">
            <a:extLst>
              <a:ext uri="{FF2B5EF4-FFF2-40B4-BE49-F238E27FC236}">
                <a16:creationId xmlns:a16="http://schemas.microsoft.com/office/drawing/2014/main" id="{FDC71862-1EC0-0BA0-CC1F-26695FCD0959}"/>
              </a:ext>
            </a:extLst>
          </p:cNvPr>
          <p:cNvPicPr>
            <a:picLocks noChangeAspect="1"/>
          </p:cNvPicPr>
          <p:nvPr/>
        </p:nvPicPr>
        <p:blipFill rotWithShape="1">
          <a:blip r:embed="rId2"/>
          <a:srcRect l="24625" t="32182" r="62045" b="57974"/>
          <a:stretch/>
        </p:blipFill>
        <p:spPr>
          <a:xfrm>
            <a:off x="5997387" y="4221118"/>
            <a:ext cx="1220608" cy="1095382"/>
          </a:xfrm>
          <a:prstGeom prst="rect">
            <a:avLst/>
          </a:prstGeom>
        </p:spPr>
      </p:pic>
      <p:pic>
        <p:nvPicPr>
          <p:cNvPr id="12" name="Grafik 11">
            <a:extLst>
              <a:ext uri="{FF2B5EF4-FFF2-40B4-BE49-F238E27FC236}">
                <a16:creationId xmlns:a16="http://schemas.microsoft.com/office/drawing/2014/main" id="{98081C4B-09ED-4511-1F59-96B5FD3358C1}"/>
              </a:ext>
            </a:extLst>
          </p:cNvPr>
          <p:cNvPicPr>
            <a:picLocks noChangeAspect="1"/>
          </p:cNvPicPr>
          <p:nvPr/>
        </p:nvPicPr>
        <p:blipFill rotWithShape="1">
          <a:blip r:embed="rId2"/>
          <a:srcRect l="24625" t="32182" r="62045" b="57974"/>
          <a:stretch/>
        </p:blipFill>
        <p:spPr>
          <a:xfrm>
            <a:off x="7113806" y="4221118"/>
            <a:ext cx="1220608" cy="1095382"/>
          </a:xfrm>
          <a:prstGeom prst="rect">
            <a:avLst/>
          </a:prstGeom>
        </p:spPr>
      </p:pic>
      <p:pic>
        <p:nvPicPr>
          <p:cNvPr id="30" name="Grafik 29">
            <a:extLst>
              <a:ext uri="{FF2B5EF4-FFF2-40B4-BE49-F238E27FC236}">
                <a16:creationId xmlns:a16="http://schemas.microsoft.com/office/drawing/2014/main" id="{90CE5C91-0057-B8DC-6A92-F25FD9D2A65A}"/>
              </a:ext>
            </a:extLst>
          </p:cNvPr>
          <p:cNvPicPr>
            <a:picLocks noChangeAspect="1"/>
          </p:cNvPicPr>
          <p:nvPr/>
        </p:nvPicPr>
        <p:blipFill rotWithShape="1">
          <a:blip r:embed="rId2"/>
          <a:srcRect l="24625" t="32182" r="62045" b="57974"/>
          <a:stretch/>
        </p:blipFill>
        <p:spPr>
          <a:xfrm>
            <a:off x="8230225" y="4221118"/>
            <a:ext cx="1220608" cy="1095382"/>
          </a:xfrm>
          <a:prstGeom prst="rect">
            <a:avLst/>
          </a:prstGeom>
        </p:spPr>
      </p:pic>
      <p:pic>
        <p:nvPicPr>
          <p:cNvPr id="31" name="Grafik 30">
            <a:extLst>
              <a:ext uri="{FF2B5EF4-FFF2-40B4-BE49-F238E27FC236}">
                <a16:creationId xmlns:a16="http://schemas.microsoft.com/office/drawing/2014/main" id="{3CD46E06-B3EB-FC51-0C18-A4B114750675}"/>
              </a:ext>
            </a:extLst>
          </p:cNvPr>
          <p:cNvPicPr>
            <a:picLocks noChangeAspect="1"/>
          </p:cNvPicPr>
          <p:nvPr/>
        </p:nvPicPr>
        <p:blipFill rotWithShape="1">
          <a:blip r:embed="rId2"/>
          <a:srcRect l="24625" t="32182" r="62045" b="57974"/>
          <a:stretch/>
        </p:blipFill>
        <p:spPr>
          <a:xfrm>
            <a:off x="10447689" y="2853235"/>
            <a:ext cx="1220608" cy="1095382"/>
          </a:xfrm>
          <a:prstGeom prst="rect">
            <a:avLst/>
          </a:prstGeom>
        </p:spPr>
      </p:pic>
      <p:pic>
        <p:nvPicPr>
          <p:cNvPr id="32" name="Grafik 31">
            <a:extLst>
              <a:ext uri="{FF2B5EF4-FFF2-40B4-BE49-F238E27FC236}">
                <a16:creationId xmlns:a16="http://schemas.microsoft.com/office/drawing/2014/main" id="{45A4D7D2-B7C6-E497-B75C-33077E0DF53D}"/>
              </a:ext>
            </a:extLst>
          </p:cNvPr>
          <p:cNvPicPr>
            <a:picLocks noChangeAspect="1"/>
          </p:cNvPicPr>
          <p:nvPr/>
        </p:nvPicPr>
        <p:blipFill rotWithShape="1">
          <a:blip r:embed="rId2"/>
          <a:srcRect l="24625" t="32182" r="62045" b="57974"/>
          <a:stretch/>
        </p:blipFill>
        <p:spPr>
          <a:xfrm>
            <a:off x="9347559" y="2860810"/>
            <a:ext cx="1220608" cy="1095382"/>
          </a:xfrm>
          <a:prstGeom prst="rect">
            <a:avLst/>
          </a:prstGeom>
        </p:spPr>
      </p:pic>
      <p:pic>
        <p:nvPicPr>
          <p:cNvPr id="33" name="Grafik 32">
            <a:extLst>
              <a:ext uri="{FF2B5EF4-FFF2-40B4-BE49-F238E27FC236}">
                <a16:creationId xmlns:a16="http://schemas.microsoft.com/office/drawing/2014/main" id="{34D5A6D2-2078-6D82-46FB-DD619AAE61F3}"/>
              </a:ext>
            </a:extLst>
          </p:cNvPr>
          <p:cNvPicPr>
            <a:picLocks noChangeAspect="1"/>
          </p:cNvPicPr>
          <p:nvPr/>
        </p:nvPicPr>
        <p:blipFill rotWithShape="1">
          <a:blip r:embed="rId2"/>
          <a:srcRect l="24625" t="32182" r="62045" b="57974"/>
          <a:stretch/>
        </p:blipFill>
        <p:spPr>
          <a:xfrm>
            <a:off x="8257005" y="2853235"/>
            <a:ext cx="1220608" cy="1095382"/>
          </a:xfrm>
          <a:prstGeom prst="rect">
            <a:avLst/>
          </a:prstGeom>
        </p:spPr>
      </p:pic>
      <p:pic>
        <p:nvPicPr>
          <p:cNvPr id="36" name="Grafik 35">
            <a:extLst>
              <a:ext uri="{FF2B5EF4-FFF2-40B4-BE49-F238E27FC236}">
                <a16:creationId xmlns:a16="http://schemas.microsoft.com/office/drawing/2014/main" id="{0A5F27D5-EF5E-3895-4CD8-1F8200596862}"/>
              </a:ext>
            </a:extLst>
          </p:cNvPr>
          <p:cNvPicPr>
            <a:picLocks noChangeAspect="1"/>
          </p:cNvPicPr>
          <p:nvPr/>
        </p:nvPicPr>
        <p:blipFill rotWithShape="1">
          <a:blip r:embed="rId2"/>
          <a:srcRect l="24625" t="32182" r="62045" b="57974"/>
          <a:stretch/>
        </p:blipFill>
        <p:spPr>
          <a:xfrm>
            <a:off x="7145007" y="2866114"/>
            <a:ext cx="1220608" cy="1095382"/>
          </a:xfrm>
          <a:prstGeom prst="rect">
            <a:avLst/>
          </a:prstGeom>
        </p:spPr>
      </p:pic>
      <p:pic>
        <p:nvPicPr>
          <p:cNvPr id="37" name="Grafik 36">
            <a:extLst>
              <a:ext uri="{FF2B5EF4-FFF2-40B4-BE49-F238E27FC236}">
                <a16:creationId xmlns:a16="http://schemas.microsoft.com/office/drawing/2014/main" id="{9E811776-34C7-9DA7-BCD7-A0CB16C39273}"/>
              </a:ext>
            </a:extLst>
          </p:cNvPr>
          <p:cNvPicPr>
            <a:picLocks noChangeAspect="1"/>
          </p:cNvPicPr>
          <p:nvPr/>
        </p:nvPicPr>
        <p:blipFill rotWithShape="1">
          <a:blip r:embed="rId2"/>
          <a:srcRect l="24625" t="32182" r="62045" b="57974"/>
          <a:stretch/>
        </p:blipFill>
        <p:spPr>
          <a:xfrm>
            <a:off x="6043060" y="2866114"/>
            <a:ext cx="1220608" cy="1095382"/>
          </a:xfrm>
          <a:prstGeom prst="rect">
            <a:avLst/>
          </a:prstGeom>
        </p:spPr>
      </p:pic>
      <p:pic>
        <p:nvPicPr>
          <p:cNvPr id="38" name="Grafik 37">
            <a:extLst>
              <a:ext uri="{FF2B5EF4-FFF2-40B4-BE49-F238E27FC236}">
                <a16:creationId xmlns:a16="http://schemas.microsoft.com/office/drawing/2014/main" id="{3366FB22-9528-E802-BED1-1ECB0D38E9C3}"/>
              </a:ext>
            </a:extLst>
          </p:cNvPr>
          <p:cNvPicPr>
            <a:picLocks noChangeAspect="1"/>
          </p:cNvPicPr>
          <p:nvPr/>
        </p:nvPicPr>
        <p:blipFill rotWithShape="1">
          <a:blip r:embed="rId2"/>
          <a:srcRect l="24625" t="32182" r="62045" b="57974"/>
          <a:stretch/>
        </p:blipFill>
        <p:spPr>
          <a:xfrm>
            <a:off x="9336701" y="4223770"/>
            <a:ext cx="1220608" cy="1095382"/>
          </a:xfrm>
          <a:prstGeom prst="rect">
            <a:avLst/>
          </a:prstGeom>
        </p:spPr>
      </p:pic>
      <p:pic>
        <p:nvPicPr>
          <p:cNvPr id="39" name="Grafik 38">
            <a:extLst>
              <a:ext uri="{FF2B5EF4-FFF2-40B4-BE49-F238E27FC236}">
                <a16:creationId xmlns:a16="http://schemas.microsoft.com/office/drawing/2014/main" id="{09E8FD83-75BC-6932-5AD4-65277FC2A6DD}"/>
              </a:ext>
            </a:extLst>
          </p:cNvPr>
          <p:cNvPicPr>
            <a:picLocks noChangeAspect="1"/>
          </p:cNvPicPr>
          <p:nvPr/>
        </p:nvPicPr>
        <p:blipFill rotWithShape="1">
          <a:blip r:embed="rId2"/>
          <a:srcRect l="24625" t="32182" r="62045" b="57974"/>
          <a:stretch/>
        </p:blipFill>
        <p:spPr>
          <a:xfrm>
            <a:off x="10454577" y="4221118"/>
            <a:ext cx="1220608" cy="1095382"/>
          </a:xfrm>
          <a:prstGeom prst="rect">
            <a:avLst/>
          </a:prstGeom>
        </p:spPr>
      </p:pic>
      <p:cxnSp>
        <p:nvCxnSpPr>
          <p:cNvPr id="3" name="Gerader Verbinder 2">
            <a:extLst>
              <a:ext uri="{FF2B5EF4-FFF2-40B4-BE49-F238E27FC236}">
                <a16:creationId xmlns:a16="http://schemas.microsoft.com/office/drawing/2014/main" id="{DE3675B3-68B8-BAFB-8659-7FE4A3314A00}"/>
              </a:ext>
            </a:extLst>
          </p:cNvPr>
          <p:cNvCxnSpPr>
            <a:cxnSpLocks/>
          </p:cNvCxnSpPr>
          <p:nvPr/>
        </p:nvCxnSpPr>
        <p:spPr>
          <a:xfrm flipV="1">
            <a:off x="707235" y="4604065"/>
            <a:ext cx="5388765" cy="61238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976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Ingo Theismann</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42</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B43092E4-C480-4F0E-9A39-6E9A4B8FF8D2}"/>
              </a:ext>
            </a:extLst>
          </p:cNvPr>
          <p:cNvSpPr txBox="1"/>
          <p:nvPr/>
        </p:nvSpPr>
        <p:spPr>
          <a:xfrm>
            <a:off x="854784" y="5349693"/>
            <a:ext cx="4326826" cy="523220"/>
          </a:xfrm>
          <a:prstGeom prst="rect">
            <a:avLst/>
          </a:prstGeom>
          <a:noFill/>
        </p:spPr>
        <p:txBody>
          <a:bodyPr wrap="none" rtlCol="0">
            <a:spAutoFit/>
          </a:bodyPr>
          <a:lstStyle/>
          <a:p>
            <a:r>
              <a:rPr lang="de-DE" sz="2800" dirty="0">
                <a:solidFill>
                  <a:srgbClr val="700407"/>
                </a:solidFill>
                <a:latin typeface="Arial" panose="020B0604020202020204" pitchFamily="34" charset="0"/>
                <a:cs typeface="Arial" panose="020B0604020202020204" pitchFamily="34" charset="0"/>
              </a:rPr>
              <a:t>50/50 Portfolio </a:t>
            </a:r>
            <a:r>
              <a:rPr lang="de-DE" sz="2800" b="1" dirty="0">
                <a:solidFill>
                  <a:srgbClr val="700407"/>
                </a:solidFill>
                <a:latin typeface="Arial" panose="020B0604020202020204" pitchFamily="34" charset="0"/>
                <a:cs typeface="Arial" panose="020B0604020202020204" pitchFamily="34" charset="0"/>
              </a:rPr>
              <a:t>2013-2022</a:t>
            </a:r>
          </a:p>
        </p:txBody>
      </p:sp>
      <p:sp>
        <p:nvSpPr>
          <p:cNvPr id="27" name="Textfeld 26">
            <a:extLst>
              <a:ext uri="{FF2B5EF4-FFF2-40B4-BE49-F238E27FC236}">
                <a16:creationId xmlns:a16="http://schemas.microsoft.com/office/drawing/2014/main" id="{27884E24-EB73-4C2F-97C0-F241CD3BB90E}"/>
              </a:ext>
            </a:extLst>
          </p:cNvPr>
          <p:cNvSpPr txBox="1"/>
          <p:nvPr/>
        </p:nvSpPr>
        <p:spPr>
          <a:xfrm>
            <a:off x="6958991" y="5345776"/>
            <a:ext cx="4326826" cy="523220"/>
          </a:xfrm>
          <a:prstGeom prst="rect">
            <a:avLst/>
          </a:prstGeom>
          <a:noFill/>
        </p:spPr>
        <p:txBody>
          <a:bodyPr wrap="none" rtlCol="0">
            <a:spAutoFit/>
          </a:bodyPr>
          <a:lstStyle/>
          <a:p>
            <a:r>
              <a:rPr lang="de-DE" sz="2800" dirty="0">
                <a:solidFill>
                  <a:srgbClr val="700407"/>
                </a:solidFill>
                <a:latin typeface="Arial" panose="020B0604020202020204" pitchFamily="34" charset="0"/>
                <a:cs typeface="Arial" panose="020B0604020202020204" pitchFamily="34" charset="0"/>
              </a:rPr>
              <a:t>50/50 Portfolio </a:t>
            </a:r>
            <a:r>
              <a:rPr lang="de-DE" sz="2800" b="1" dirty="0">
                <a:solidFill>
                  <a:srgbClr val="700407"/>
                </a:solidFill>
                <a:latin typeface="Arial" panose="020B0604020202020204" pitchFamily="34" charset="0"/>
                <a:cs typeface="Arial" panose="020B0604020202020204" pitchFamily="34" charset="0"/>
              </a:rPr>
              <a:t>2023-2032</a:t>
            </a:r>
          </a:p>
        </p:txBody>
      </p:sp>
      <p:sp>
        <p:nvSpPr>
          <p:cNvPr id="28" name="Textfeld 27">
            <a:extLst>
              <a:ext uri="{FF2B5EF4-FFF2-40B4-BE49-F238E27FC236}">
                <a16:creationId xmlns:a16="http://schemas.microsoft.com/office/drawing/2014/main" id="{1E489025-704C-4E91-A2E8-0C8AE9B7CE4A}"/>
              </a:ext>
            </a:extLst>
          </p:cNvPr>
          <p:cNvSpPr txBox="1"/>
          <p:nvPr/>
        </p:nvSpPr>
        <p:spPr>
          <a:xfrm>
            <a:off x="6798501" y="1038756"/>
            <a:ext cx="3600666" cy="892552"/>
          </a:xfrm>
          <a:prstGeom prst="rect">
            <a:avLst/>
          </a:prstGeom>
          <a:noFill/>
        </p:spPr>
        <p:txBody>
          <a:bodyPr wrap="none" rtlCol="0">
            <a:spAutoFit/>
          </a:bodyPr>
          <a:lstStyle/>
          <a:p>
            <a:r>
              <a:rPr lang="de-DE" sz="2800" dirty="0">
                <a:solidFill>
                  <a:srgbClr val="700407"/>
                </a:solidFill>
                <a:latin typeface="Arial" panose="020B0604020202020204" pitchFamily="34" charset="0"/>
                <a:cs typeface="Arial" panose="020B0604020202020204" pitchFamily="34" charset="0"/>
              </a:rPr>
              <a:t>2,0% p.a. – 22% total</a:t>
            </a:r>
          </a:p>
          <a:p>
            <a:r>
              <a:rPr lang="de-DE" sz="2400" b="1" u="sng" dirty="0">
                <a:solidFill>
                  <a:srgbClr val="700407"/>
                </a:solidFill>
                <a:latin typeface="Arial" panose="020B0604020202020204" pitchFamily="34" charset="0"/>
                <a:cs typeface="Arial" panose="020B0604020202020204" pitchFamily="34" charset="0"/>
              </a:rPr>
              <a:t>nach</a:t>
            </a:r>
            <a:r>
              <a:rPr lang="de-DE" sz="2400" dirty="0">
                <a:solidFill>
                  <a:srgbClr val="700407"/>
                </a:solidFill>
                <a:latin typeface="Arial" panose="020B0604020202020204" pitchFamily="34" charset="0"/>
                <a:cs typeface="Arial" panose="020B0604020202020204" pitchFamily="34" charset="0"/>
              </a:rPr>
              <a:t> Kosten 2,8% p.a.</a:t>
            </a:r>
          </a:p>
        </p:txBody>
      </p:sp>
      <p:sp>
        <p:nvSpPr>
          <p:cNvPr id="29" name="Textfeld 28">
            <a:extLst>
              <a:ext uri="{FF2B5EF4-FFF2-40B4-BE49-F238E27FC236}">
                <a16:creationId xmlns:a16="http://schemas.microsoft.com/office/drawing/2014/main" id="{A57DCAAB-6309-4183-ADAA-352FB9F5DBB5}"/>
              </a:ext>
            </a:extLst>
          </p:cNvPr>
          <p:cNvSpPr txBox="1"/>
          <p:nvPr/>
        </p:nvSpPr>
        <p:spPr>
          <a:xfrm>
            <a:off x="854784" y="1038757"/>
            <a:ext cx="3600666" cy="892552"/>
          </a:xfrm>
          <a:prstGeom prst="rect">
            <a:avLst/>
          </a:prstGeom>
          <a:noFill/>
        </p:spPr>
        <p:txBody>
          <a:bodyPr wrap="none" rtlCol="0">
            <a:spAutoFit/>
          </a:bodyPr>
          <a:lstStyle/>
          <a:p>
            <a:r>
              <a:rPr lang="de-DE" sz="2800" dirty="0">
                <a:solidFill>
                  <a:srgbClr val="700407"/>
                </a:solidFill>
                <a:latin typeface="Arial" panose="020B0604020202020204" pitchFamily="34" charset="0"/>
                <a:cs typeface="Arial" panose="020B0604020202020204" pitchFamily="34" charset="0"/>
              </a:rPr>
              <a:t>3,3% p.a. – 39% total</a:t>
            </a:r>
          </a:p>
          <a:p>
            <a:r>
              <a:rPr lang="de-DE" sz="2400" b="1" u="sng" dirty="0">
                <a:solidFill>
                  <a:srgbClr val="700407"/>
                </a:solidFill>
                <a:latin typeface="Arial" panose="020B0604020202020204" pitchFamily="34" charset="0"/>
                <a:cs typeface="Arial" panose="020B0604020202020204" pitchFamily="34" charset="0"/>
              </a:rPr>
              <a:t>nach</a:t>
            </a:r>
            <a:r>
              <a:rPr lang="de-DE" sz="2400" dirty="0">
                <a:solidFill>
                  <a:srgbClr val="700407"/>
                </a:solidFill>
                <a:latin typeface="Arial" panose="020B0604020202020204" pitchFamily="34" charset="0"/>
                <a:cs typeface="Arial" panose="020B0604020202020204" pitchFamily="34" charset="0"/>
              </a:rPr>
              <a:t> Kosten 2,8% p.a.</a:t>
            </a:r>
          </a:p>
        </p:txBody>
      </p:sp>
      <p:pic>
        <p:nvPicPr>
          <p:cNvPr id="5" name="Grafik 4">
            <a:extLst>
              <a:ext uri="{FF2B5EF4-FFF2-40B4-BE49-F238E27FC236}">
                <a16:creationId xmlns:a16="http://schemas.microsoft.com/office/drawing/2014/main" id="{94CBEC35-6DAD-DFBE-D1EE-19D3D7530876}"/>
              </a:ext>
            </a:extLst>
          </p:cNvPr>
          <p:cNvPicPr>
            <a:picLocks noChangeAspect="1"/>
          </p:cNvPicPr>
          <p:nvPr/>
        </p:nvPicPr>
        <p:blipFill rotWithShape="1">
          <a:blip r:embed="rId2"/>
          <a:srcRect l="19635" t="31492" r="21875" b="46053"/>
          <a:stretch/>
        </p:blipFill>
        <p:spPr>
          <a:xfrm>
            <a:off x="698447" y="2799929"/>
            <a:ext cx="5356006" cy="2498752"/>
          </a:xfrm>
          <a:prstGeom prst="rect">
            <a:avLst/>
          </a:prstGeom>
        </p:spPr>
      </p:pic>
      <p:pic>
        <p:nvPicPr>
          <p:cNvPr id="6" name="Grafik 5">
            <a:extLst>
              <a:ext uri="{FF2B5EF4-FFF2-40B4-BE49-F238E27FC236}">
                <a16:creationId xmlns:a16="http://schemas.microsoft.com/office/drawing/2014/main" id="{FDC71862-1EC0-0BA0-CC1F-26695FCD0959}"/>
              </a:ext>
            </a:extLst>
          </p:cNvPr>
          <p:cNvPicPr>
            <a:picLocks noChangeAspect="1"/>
          </p:cNvPicPr>
          <p:nvPr/>
        </p:nvPicPr>
        <p:blipFill rotWithShape="1">
          <a:blip r:embed="rId2"/>
          <a:srcRect l="24625" t="32182" r="62045" b="57974"/>
          <a:stretch/>
        </p:blipFill>
        <p:spPr>
          <a:xfrm>
            <a:off x="5997387" y="4221118"/>
            <a:ext cx="1220608" cy="1095382"/>
          </a:xfrm>
          <a:prstGeom prst="rect">
            <a:avLst/>
          </a:prstGeom>
        </p:spPr>
      </p:pic>
      <p:pic>
        <p:nvPicPr>
          <p:cNvPr id="12" name="Grafik 11">
            <a:extLst>
              <a:ext uri="{FF2B5EF4-FFF2-40B4-BE49-F238E27FC236}">
                <a16:creationId xmlns:a16="http://schemas.microsoft.com/office/drawing/2014/main" id="{98081C4B-09ED-4511-1F59-96B5FD3358C1}"/>
              </a:ext>
            </a:extLst>
          </p:cNvPr>
          <p:cNvPicPr>
            <a:picLocks noChangeAspect="1"/>
          </p:cNvPicPr>
          <p:nvPr/>
        </p:nvPicPr>
        <p:blipFill rotWithShape="1">
          <a:blip r:embed="rId2"/>
          <a:srcRect l="24625" t="32182" r="62045" b="57974"/>
          <a:stretch/>
        </p:blipFill>
        <p:spPr>
          <a:xfrm>
            <a:off x="7113806" y="4221118"/>
            <a:ext cx="1220608" cy="1095382"/>
          </a:xfrm>
          <a:prstGeom prst="rect">
            <a:avLst/>
          </a:prstGeom>
        </p:spPr>
      </p:pic>
      <p:pic>
        <p:nvPicPr>
          <p:cNvPr id="30" name="Grafik 29">
            <a:extLst>
              <a:ext uri="{FF2B5EF4-FFF2-40B4-BE49-F238E27FC236}">
                <a16:creationId xmlns:a16="http://schemas.microsoft.com/office/drawing/2014/main" id="{90CE5C91-0057-B8DC-6A92-F25FD9D2A65A}"/>
              </a:ext>
            </a:extLst>
          </p:cNvPr>
          <p:cNvPicPr>
            <a:picLocks noChangeAspect="1"/>
          </p:cNvPicPr>
          <p:nvPr/>
        </p:nvPicPr>
        <p:blipFill rotWithShape="1">
          <a:blip r:embed="rId2"/>
          <a:srcRect l="24625" t="32182" r="62045" b="57974"/>
          <a:stretch/>
        </p:blipFill>
        <p:spPr>
          <a:xfrm>
            <a:off x="8230225" y="4221118"/>
            <a:ext cx="1220608" cy="1095382"/>
          </a:xfrm>
          <a:prstGeom prst="rect">
            <a:avLst/>
          </a:prstGeom>
        </p:spPr>
      </p:pic>
      <p:pic>
        <p:nvPicPr>
          <p:cNvPr id="31" name="Grafik 30">
            <a:extLst>
              <a:ext uri="{FF2B5EF4-FFF2-40B4-BE49-F238E27FC236}">
                <a16:creationId xmlns:a16="http://schemas.microsoft.com/office/drawing/2014/main" id="{3CD46E06-B3EB-FC51-0C18-A4B114750675}"/>
              </a:ext>
            </a:extLst>
          </p:cNvPr>
          <p:cNvPicPr>
            <a:picLocks noChangeAspect="1"/>
          </p:cNvPicPr>
          <p:nvPr/>
        </p:nvPicPr>
        <p:blipFill rotWithShape="1">
          <a:blip r:embed="rId2"/>
          <a:srcRect l="24625" t="32182" r="62045" b="57974"/>
          <a:stretch/>
        </p:blipFill>
        <p:spPr>
          <a:xfrm>
            <a:off x="10447689" y="2853235"/>
            <a:ext cx="1220608" cy="1095382"/>
          </a:xfrm>
          <a:prstGeom prst="rect">
            <a:avLst/>
          </a:prstGeom>
        </p:spPr>
      </p:pic>
      <p:pic>
        <p:nvPicPr>
          <p:cNvPr id="32" name="Grafik 31">
            <a:extLst>
              <a:ext uri="{FF2B5EF4-FFF2-40B4-BE49-F238E27FC236}">
                <a16:creationId xmlns:a16="http://schemas.microsoft.com/office/drawing/2014/main" id="{45A4D7D2-B7C6-E497-B75C-33077E0DF53D}"/>
              </a:ext>
            </a:extLst>
          </p:cNvPr>
          <p:cNvPicPr>
            <a:picLocks noChangeAspect="1"/>
          </p:cNvPicPr>
          <p:nvPr/>
        </p:nvPicPr>
        <p:blipFill rotWithShape="1">
          <a:blip r:embed="rId2"/>
          <a:srcRect l="24625" t="32182" r="62045" b="57974"/>
          <a:stretch/>
        </p:blipFill>
        <p:spPr>
          <a:xfrm>
            <a:off x="9347559" y="2860810"/>
            <a:ext cx="1220608" cy="1095382"/>
          </a:xfrm>
          <a:prstGeom prst="rect">
            <a:avLst/>
          </a:prstGeom>
        </p:spPr>
      </p:pic>
      <p:pic>
        <p:nvPicPr>
          <p:cNvPr id="33" name="Grafik 32">
            <a:extLst>
              <a:ext uri="{FF2B5EF4-FFF2-40B4-BE49-F238E27FC236}">
                <a16:creationId xmlns:a16="http://schemas.microsoft.com/office/drawing/2014/main" id="{34D5A6D2-2078-6D82-46FB-DD619AAE61F3}"/>
              </a:ext>
            </a:extLst>
          </p:cNvPr>
          <p:cNvPicPr>
            <a:picLocks noChangeAspect="1"/>
          </p:cNvPicPr>
          <p:nvPr/>
        </p:nvPicPr>
        <p:blipFill rotWithShape="1">
          <a:blip r:embed="rId2"/>
          <a:srcRect l="24625" t="32182" r="62045" b="57974"/>
          <a:stretch/>
        </p:blipFill>
        <p:spPr>
          <a:xfrm>
            <a:off x="8257005" y="2853235"/>
            <a:ext cx="1220608" cy="1095382"/>
          </a:xfrm>
          <a:prstGeom prst="rect">
            <a:avLst/>
          </a:prstGeom>
        </p:spPr>
      </p:pic>
      <p:pic>
        <p:nvPicPr>
          <p:cNvPr id="36" name="Grafik 35">
            <a:extLst>
              <a:ext uri="{FF2B5EF4-FFF2-40B4-BE49-F238E27FC236}">
                <a16:creationId xmlns:a16="http://schemas.microsoft.com/office/drawing/2014/main" id="{0A5F27D5-EF5E-3895-4CD8-1F8200596862}"/>
              </a:ext>
            </a:extLst>
          </p:cNvPr>
          <p:cNvPicPr>
            <a:picLocks noChangeAspect="1"/>
          </p:cNvPicPr>
          <p:nvPr/>
        </p:nvPicPr>
        <p:blipFill rotWithShape="1">
          <a:blip r:embed="rId2"/>
          <a:srcRect l="24625" t="32182" r="62045" b="57974"/>
          <a:stretch/>
        </p:blipFill>
        <p:spPr>
          <a:xfrm>
            <a:off x="7145007" y="2866114"/>
            <a:ext cx="1220608" cy="1095382"/>
          </a:xfrm>
          <a:prstGeom prst="rect">
            <a:avLst/>
          </a:prstGeom>
        </p:spPr>
      </p:pic>
      <p:pic>
        <p:nvPicPr>
          <p:cNvPr id="37" name="Grafik 36">
            <a:extLst>
              <a:ext uri="{FF2B5EF4-FFF2-40B4-BE49-F238E27FC236}">
                <a16:creationId xmlns:a16="http://schemas.microsoft.com/office/drawing/2014/main" id="{9E811776-34C7-9DA7-BCD7-A0CB16C39273}"/>
              </a:ext>
            </a:extLst>
          </p:cNvPr>
          <p:cNvPicPr>
            <a:picLocks noChangeAspect="1"/>
          </p:cNvPicPr>
          <p:nvPr/>
        </p:nvPicPr>
        <p:blipFill rotWithShape="1">
          <a:blip r:embed="rId2"/>
          <a:srcRect l="24625" t="32182" r="62045" b="57974"/>
          <a:stretch/>
        </p:blipFill>
        <p:spPr>
          <a:xfrm>
            <a:off x="6043060" y="2866114"/>
            <a:ext cx="1220608" cy="1095382"/>
          </a:xfrm>
          <a:prstGeom prst="rect">
            <a:avLst/>
          </a:prstGeom>
        </p:spPr>
      </p:pic>
      <p:pic>
        <p:nvPicPr>
          <p:cNvPr id="38" name="Grafik 37">
            <a:extLst>
              <a:ext uri="{FF2B5EF4-FFF2-40B4-BE49-F238E27FC236}">
                <a16:creationId xmlns:a16="http://schemas.microsoft.com/office/drawing/2014/main" id="{3366FB22-9528-E802-BED1-1ECB0D38E9C3}"/>
              </a:ext>
            </a:extLst>
          </p:cNvPr>
          <p:cNvPicPr>
            <a:picLocks noChangeAspect="1"/>
          </p:cNvPicPr>
          <p:nvPr/>
        </p:nvPicPr>
        <p:blipFill rotWithShape="1">
          <a:blip r:embed="rId2"/>
          <a:srcRect l="24625" t="32182" r="62045" b="57974"/>
          <a:stretch/>
        </p:blipFill>
        <p:spPr>
          <a:xfrm>
            <a:off x="9336701" y="4223770"/>
            <a:ext cx="1220608" cy="1095382"/>
          </a:xfrm>
          <a:prstGeom prst="rect">
            <a:avLst/>
          </a:prstGeom>
        </p:spPr>
      </p:pic>
      <p:pic>
        <p:nvPicPr>
          <p:cNvPr id="39" name="Grafik 38">
            <a:extLst>
              <a:ext uri="{FF2B5EF4-FFF2-40B4-BE49-F238E27FC236}">
                <a16:creationId xmlns:a16="http://schemas.microsoft.com/office/drawing/2014/main" id="{09E8FD83-75BC-6932-5AD4-65277FC2A6DD}"/>
              </a:ext>
            </a:extLst>
          </p:cNvPr>
          <p:cNvPicPr>
            <a:picLocks noChangeAspect="1"/>
          </p:cNvPicPr>
          <p:nvPr/>
        </p:nvPicPr>
        <p:blipFill rotWithShape="1">
          <a:blip r:embed="rId2"/>
          <a:srcRect l="24625" t="32182" r="62045" b="57974"/>
          <a:stretch/>
        </p:blipFill>
        <p:spPr>
          <a:xfrm>
            <a:off x="10454577" y="4221118"/>
            <a:ext cx="1220608" cy="1095382"/>
          </a:xfrm>
          <a:prstGeom prst="rect">
            <a:avLst/>
          </a:prstGeom>
        </p:spPr>
      </p:pic>
      <p:cxnSp>
        <p:nvCxnSpPr>
          <p:cNvPr id="25" name="Gerader Verbinder 24">
            <a:extLst>
              <a:ext uri="{FF2B5EF4-FFF2-40B4-BE49-F238E27FC236}">
                <a16:creationId xmlns:a16="http://schemas.microsoft.com/office/drawing/2014/main" id="{32566775-9BD9-47D4-B64B-4A4FF80B9BA1}"/>
              </a:ext>
            </a:extLst>
          </p:cNvPr>
          <p:cNvCxnSpPr>
            <a:cxnSpLocks/>
          </p:cNvCxnSpPr>
          <p:nvPr/>
        </p:nvCxnSpPr>
        <p:spPr>
          <a:xfrm flipV="1">
            <a:off x="8857558" y="2686896"/>
            <a:ext cx="860552" cy="579477"/>
          </a:xfrm>
          <a:prstGeom prst="line">
            <a:avLst/>
          </a:prstGeom>
          <a:ln w="38100" cap="flat" cmpd="sng" algn="ctr">
            <a:solidFill>
              <a:schemeClr val="accent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Gerader Verbinder 39">
            <a:extLst>
              <a:ext uri="{FF2B5EF4-FFF2-40B4-BE49-F238E27FC236}">
                <a16:creationId xmlns:a16="http://schemas.microsoft.com/office/drawing/2014/main" id="{A771CF56-D3AE-4495-A1AA-73CB4E9C7E61}"/>
              </a:ext>
            </a:extLst>
          </p:cNvPr>
          <p:cNvCxnSpPr>
            <a:cxnSpLocks/>
          </p:cNvCxnSpPr>
          <p:nvPr/>
        </p:nvCxnSpPr>
        <p:spPr>
          <a:xfrm>
            <a:off x="6069950" y="3510589"/>
            <a:ext cx="576696" cy="144851"/>
          </a:xfrm>
          <a:prstGeom prst="line">
            <a:avLst/>
          </a:prstGeom>
          <a:ln w="38100" cap="flat" cmpd="sng" algn="ctr">
            <a:solidFill>
              <a:schemeClr val="accent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Gerader Verbinder 40">
            <a:extLst>
              <a:ext uri="{FF2B5EF4-FFF2-40B4-BE49-F238E27FC236}">
                <a16:creationId xmlns:a16="http://schemas.microsoft.com/office/drawing/2014/main" id="{230A1AC1-EA52-4A10-9135-73543C1ACDE6}"/>
              </a:ext>
            </a:extLst>
          </p:cNvPr>
          <p:cNvCxnSpPr>
            <a:cxnSpLocks/>
          </p:cNvCxnSpPr>
          <p:nvPr/>
        </p:nvCxnSpPr>
        <p:spPr>
          <a:xfrm flipV="1">
            <a:off x="10737318" y="2485315"/>
            <a:ext cx="829853" cy="491320"/>
          </a:xfrm>
          <a:prstGeom prst="line">
            <a:avLst/>
          </a:prstGeom>
          <a:ln w="38100" cap="flat" cmpd="sng" algn="ctr">
            <a:solidFill>
              <a:schemeClr val="accent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Gerader Verbinder 41">
            <a:extLst>
              <a:ext uri="{FF2B5EF4-FFF2-40B4-BE49-F238E27FC236}">
                <a16:creationId xmlns:a16="http://schemas.microsoft.com/office/drawing/2014/main" id="{0B9CBB7F-8A19-4859-B273-FD424CD42EBA}"/>
              </a:ext>
            </a:extLst>
          </p:cNvPr>
          <p:cNvCxnSpPr>
            <a:cxnSpLocks/>
          </p:cNvCxnSpPr>
          <p:nvPr/>
        </p:nvCxnSpPr>
        <p:spPr>
          <a:xfrm flipH="1" flipV="1">
            <a:off x="8225370" y="3018485"/>
            <a:ext cx="581625" cy="382441"/>
          </a:xfrm>
          <a:prstGeom prst="line">
            <a:avLst/>
          </a:prstGeom>
          <a:ln w="38100" cap="flat" cmpd="sng" algn="ctr">
            <a:solidFill>
              <a:schemeClr val="accent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Gerader Verbinder 42">
            <a:extLst>
              <a:ext uri="{FF2B5EF4-FFF2-40B4-BE49-F238E27FC236}">
                <a16:creationId xmlns:a16="http://schemas.microsoft.com/office/drawing/2014/main" id="{079E104B-788F-4DC6-A503-1E37C5213983}"/>
              </a:ext>
            </a:extLst>
          </p:cNvPr>
          <p:cNvCxnSpPr>
            <a:cxnSpLocks/>
          </p:cNvCxnSpPr>
          <p:nvPr/>
        </p:nvCxnSpPr>
        <p:spPr>
          <a:xfrm>
            <a:off x="7216885" y="3516595"/>
            <a:ext cx="355988" cy="291697"/>
          </a:xfrm>
          <a:prstGeom prst="line">
            <a:avLst/>
          </a:prstGeom>
          <a:ln w="38100" cap="flat" cmpd="sng" algn="ctr">
            <a:solidFill>
              <a:schemeClr val="accent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Gerader Verbinder 43">
            <a:extLst>
              <a:ext uri="{FF2B5EF4-FFF2-40B4-BE49-F238E27FC236}">
                <a16:creationId xmlns:a16="http://schemas.microsoft.com/office/drawing/2014/main" id="{8083C8AD-76F3-4CCD-83E2-9F3F1F26193D}"/>
              </a:ext>
            </a:extLst>
          </p:cNvPr>
          <p:cNvCxnSpPr>
            <a:cxnSpLocks/>
          </p:cNvCxnSpPr>
          <p:nvPr/>
        </p:nvCxnSpPr>
        <p:spPr>
          <a:xfrm flipV="1">
            <a:off x="6739588" y="3499920"/>
            <a:ext cx="419842" cy="151964"/>
          </a:xfrm>
          <a:prstGeom prst="line">
            <a:avLst/>
          </a:prstGeom>
          <a:ln w="38100" cap="flat" cmpd="sng" algn="ctr">
            <a:solidFill>
              <a:schemeClr val="accent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Gerader Verbinder 33">
            <a:extLst>
              <a:ext uri="{FF2B5EF4-FFF2-40B4-BE49-F238E27FC236}">
                <a16:creationId xmlns:a16="http://schemas.microsoft.com/office/drawing/2014/main" id="{68E2FB29-4C6E-4A2F-86F1-1CB12E2BD31A}"/>
              </a:ext>
            </a:extLst>
          </p:cNvPr>
          <p:cNvCxnSpPr>
            <a:cxnSpLocks/>
          </p:cNvCxnSpPr>
          <p:nvPr/>
        </p:nvCxnSpPr>
        <p:spPr>
          <a:xfrm flipV="1">
            <a:off x="7678357" y="3018485"/>
            <a:ext cx="473163" cy="780032"/>
          </a:xfrm>
          <a:prstGeom prst="line">
            <a:avLst/>
          </a:prstGeom>
          <a:ln w="38100" cap="flat" cmpd="sng" algn="ctr">
            <a:solidFill>
              <a:schemeClr val="accent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Gerader Verbinder 34">
            <a:extLst>
              <a:ext uri="{FF2B5EF4-FFF2-40B4-BE49-F238E27FC236}">
                <a16:creationId xmlns:a16="http://schemas.microsoft.com/office/drawing/2014/main" id="{4D356023-64CD-4A1F-842A-CB64104D583F}"/>
              </a:ext>
            </a:extLst>
          </p:cNvPr>
          <p:cNvCxnSpPr>
            <a:cxnSpLocks/>
          </p:cNvCxnSpPr>
          <p:nvPr/>
        </p:nvCxnSpPr>
        <p:spPr>
          <a:xfrm>
            <a:off x="9695003" y="2701516"/>
            <a:ext cx="923727" cy="267171"/>
          </a:xfrm>
          <a:prstGeom prst="line">
            <a:avLst/>
          </a:prstGeom>
          <a:ln w="38100" cap="flat" cmpd="sng" algn="ctr">
            <a:solidFill>
              <a:schemeClr val="accent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extfeld 1">
            <a:extLst>
              <a:ext uri="{FF2B5EF4-FFF2-40B4-BE49-F238E27FC236}">
                <a16:creationId xmlns:a16="http://schemas.microsoft.com/office/drawing/2014/main" id="{ADF75881-035B-4416-DAA0-53E9ADEF0C85}"/>
              </a:ext>
            </a:extLst>
          </p:cNvPr>
          <p:cNvSpPr txBox="1"/>
          <p:nvPr/>
        </p:nvSpPr>
        <p:spPr>
          <a:xfrm>
            <a:off x="10506875" y="6037983"/>
            <a:ext cx="1401346" cy="215444"/>
          </a:xfrm>
          <a:prstGeom prst="rect">
            <a:avLst/>
          </a:prstGeom>
          <a:noFill/>
        </p:spPr>
        <p:txBody>
          <a:bodyPr wrap="none" rtlCol="0">
            <a:spAutoFit/>
          </a:bodyPr>
          <a:lstStyle/>
          <a:p>
            <a:r>
              <a:rPr lang="de-DE" sz="800" dirty="0">
                <a:solidFill>
                  <a:schemeClr val="tx1">
                    <a:lumMod val="65000"/>
                    <a:lumOff val="35000"/>
                  </a:schemeClr>
                </a:solidFill>
                <a:latin typeface="Arial" panose="020B0604020202020204" pitchFamily="34" charset="0"/>
                <a:cs typeface="Arial" panose="020B0604020202020204" pitchFamily="34" charset="0"/>
              </a:rPr>
              <a:t>Quelle: eigene Darstellung</a:t>
            </a:r>
          </a:p>
        </p:txBody>
      </p:sp>
    </p:spTree>
    <p:extLst>
      <p:ext uri="{BB962C8B-B14F-4D97-AF65-F5344CB8AC3E}">
        <p14:creationId xmlns:p14="http://schemas.microsoft.com/office/powerpoint/2010/main" val="84427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Ingo Theismann</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43</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B43092E4-C480-4F0E-9A39-6E9A4B8FF8D2}"/>
              </a:ext>
            </a:extLst>
          </p:cNvPr>
          <p:cNvSpPr txBox="1"/>
          <p:nvPr/>
        </p:nvSpPr>
        <p:spPr>
          <a:xfrm>
            <a:off x="854784" y="5349693"/>
            <a:ext cx="4326826" cy="523220"/>
          </a:xfrm>
          <a:prstGeom prst="rect">
            <a:avLst/>
          </a:prstGeom>
          <a:noFill/>
        </p:spPr>
        <p:txBody>
          <a:bodyPr wrap="none" rtlCol="0">
            <a:spAutoFit/>
          </a:bodyPr>
          <a:lstStyle/>
          <a:p>
            <a:r>
              <a:rPr lang="de-DE" sz="2800" dirty="0">
                <a:solidFill>
                  <a:srgbClr val="700407"/>
                </a:solidFill>
                <a:latin typeface="Arial" panose="020B0604020202020204" pitchFamily="34" charset="0"/>
                <a:cs typeface="Arial" panose="020B0604020202020204" pitchFamily="34" charset="0"/>
              </a:rPr>
              <a:t>50/50 Portfolio </a:t>
            </a:r>
            <a:r>
              <a:rPr lang="de-DE" sz="2800" b="1" dirty="0">
                <a:solidFill>
                  <a:srgbClr val="700407"/>
                </a:solidFill>
                <a:latin typeface="Arial" panose="020B0604020202020204" pitchFamily="34" charset="0"/>
                <a:cs typeface="Arial" panose="020B0604020202020204" pitchFamily="34" charset="0"/>
              </a:rPr>
              <a:t>2013-2022</a:t>
            </a:r>
          </a:p>
        </p:txBody>
      </p:sp>
      <p:sp>
        <p:nvSpPr>
          <p:cNvPr id="27" name="Textfeld 26">
            <a:extLst>
              <a:ext uri="{FF2B5EF4-FFF2-40B4-BE49-F238E27FC236}">
                <a16:creationId xmlns:a16="http://schemas.microsoft.com/office/drawing/2014/main" id="{27884E24-EB73-4C2F-97C0-F241CD3BB90E}"/>
              </a:ext>
            </a:extLst>
          </p:cNvPr>
          <p:cNvSpPr txBox="1"/>
          <p:nvPr/>
        </p:nvSpPr>
        <p:spPr>
          <a:xfrm>
            <a:off x="6958991" y="5345776"/>
            <a:ext cx="4326826" cy="523220"/>
          </a:xfrm>
          <a:prstGeom prst="rect">
            <a:avLst/>
          </a:prstGeom>
          <a:noFill/>
        </p:spPr>
        <p:txBody>
          <a:bodyPr wrap="none" rtlCol="0">
            <a:spAutoFit/>
          </a:bodyPr>
          <a:lstStyle/>
          <a:p>
            <a:r>
              <a:rPr lang="de-DE" sz="2800" dirty="0">
                <a:solidFill>
                  <a:srgbClr val="700407"/>
                </a:solidFill>
                <a:latin typeface="Arial" panose="020B0604020202020204" pitchFamily="34" charset="0"/>
                <a:cs typeface="Arial" panose="020B0604020202020204" pitchFamily="34" charset="0"/>
              </a:rPr>
              <a:t>50/50 Portfolio </a:t>
            </a:r>
            <a:r>
              <a:rPr lang="de-DE" sz="2800" b="1" dirty="0">
                <a:solidFill>
                  <a:srgbClr val="700407"/>
                </a:solidFill>
                <a:latin typeface="Arial" panose="020B0604020202020204" pitchFamily="34" charset="0"/>
                <a:cs typeface="Arial" panose="020B0604020202020204" pitchFamily="34" charset="0"/>
              </a:rPr>
              <a:t>2023-2032</a:t>
            </a:r>
          </a:p>
        </p:txBody>
      </p:sp>
      <p:sp>
        <p:nvSpPr>
          <p:cNvPr id="28" name="Textfeld 27">
            <a:extLst>
              <a:ext uri="{FF2B5EF4-FFF2-40B4-BE49-F238E27FC236}">
                <a16:creationId xmlns:a16="http://schemas.microsoft.com/office/drawing/2014/main" id="{1E489025-704C-4E91-A2E8-0C8AE9B7CE4A}"/>
              </a:ext>
            </a:extLst>
          </p:cNvPr>
          <p:cNvSpPr txBox="1"/>
          <p:nvPr/>
        </p:nvSpPr>
        <p:spPr>
          <a:xfrm>
            <a:off x="6798501" y="1038756"/>
            <a:ext cx="3600666" cy="1323439"/>
          </a:xfrm>
          <a:prstGeom prst="rect">
            <a:avLst/>
          </a:prstGeom>
          <a:noFill/>
        </p:spPr>
        <p:txBody>
          <a:bodyPr wrap="none" rtlCol="0">
            <a:spAutoFit/>
          </a:bodyPr>
          <a:lstStyle/>
          <a:p>
            <a:r>
              <a:rPr lang="de-DE" sz="2800" dirty="0">
                <a:solidFill>
                  <a:srgbClr val="700407"/>
                </a:solidFill>
                <a:latin typeface="Arial" panose="020B0604020202020204" pitchFamily="34" charset="0"/>
                <a:cs typeface="Arial" panose="020B0604020202020204" pitchFamily="34" charset="0"/>
              </a:rPr>
              <a:t>2,0% p.a. – 22% total</a:t>
            </a:r>
          </a:p>
          <a:p>
            <a:r>
              <a:rPr lang="de-DE" sz="2400" b="1" u="sng" dirty="0">
                <a:solidFill>
                  <a:srgbClr val="700407"/>
                </a:solidFill>
                <a:latin typeface="Arial" panose="020B0604020202020204" pitchFamily="34" charset="0"/>
                <a:cs typeface="Arial" panose="020B0604020202020204" pitchFamily="34" charset="0"/>
              </a:rPr>
              <a:t>nach</a:t>
            </a:r>
            <a:r>
              <a:rPr lang="de-DE" sz="2400" dirty="0">
                <a:solidFill>
                  <a:srgbClr val="700407"/>
                </a:solidFill>
                <a:latin typeface="Arial" panose="020B0604020202020204" pitchFamily="34" charset="0"/>
                <a:cs typeface="Arial" panose="020B0604020202020204" pitchFamily="34" charset="0"/>
              </a:rPr>
              <a:t> Kosten 2,8% p.a.</a:t>
            </a:r>
          </a:p>
          <a:p>
            <a:r>
              <a:rPr lang="de-DE" sz="2800" dirty="0">
                <a:solidFill>
                  <a:srgbClr val="00B050"/>
                </a:solidFill>
                <a:latin typeface="Arial" panose="020B0604020202020204" pitchFamily="34" charset="0"/>
                <a:cs typeface="Arial" panose="020B0604020202020204" pitchFamily="34" charset="0"/>
              </a:rPr>
              <a:t>Tagesgeld 2,0% p.a.</a:t>
            </a:r>
          </a:p>
        </p:txBody>
      </p:sp>
      <p:sp>
        <p:nvSpPr>
          <p:cNvPr id="29" name="Textfeld 28">
            <a:extLst>
              <a:ext uri="{FF2B5EF4-FFF2-40B4-BE49-F238E27FC236}">
                <a16:creationId xmlns:a16="http://schemas.microsoft.com/office/drawing/2014/main" id="{A57DCAAB-6309-4183-ADAA-352FB9F5DBB5}"/>
              </a:ext>
            </a:extLst>
          </p:cNvPr>
          <p:cNvSpPr txBox="1"/>
          <p:nvPr/>
        </p:nvSpPr>
        <p:spPr>
          <a:xfrm>
            <a:off x="854784" y="1038757"/>
            <a:ext cx="3600666" cy="892552"/>
          </a:xfrm>
          <a:prstGeom prst="rect">
            <a:avLst/>
          </a:prstGeom>
          <a:noFill/>
        </p:spPr>
        <p:txBody>
          <a:bodyPr wrap="none" rtlCol="0">
            <a:spAutoFit/>
          </a:bodyPr>
          <a:lstStyle/>
          <a:p>
            <a:r>
              <a:rPr lang="de-DE" sz="2800" dirty="0">
                <a:solidFill>
                  <a:srgbClr val="700407"/>
                </a:solidFill>
                <a:latin typeface="Arial" panose="020B0604020202020204" pitchFamily="34" charset="0"/>
                <a:cs typeface="Arial" panose="020B0604020202020204" pitchFamily="34" charset="0"/>
              </a:rPr>
              <a:t>3,3% p.a. – 39% total</a:t>
            </a:r>
          </a:p>
          <a:p>
            <a:r>
              <a:rPr lang="de-DE" sz="2400" b="1" u="sng" dirty="0">
                <a:solidFill>
                  <a:srgbClr val="700407"/>
                </a:solidFill>
                <a:latin typeface="Arial" panose="020B0604020202020204" pitchFamily="34" charset="0"/>
                <a:cs typeface="Arial" panose="020B0604020202020204" pitchFamily="34" charset="0"/>
              </a:rPr>
              <a:t>nach</a:t>
            </a:r>
            <a:r>
              <a:rPr lang="de-DE" sz="2400" dirty="0">
                <a:solidFill>
                  <a:srgbClr val="700407"/>
                </a:solidFill>
                <a:latin typeface="Arial" panose="020B0604020202020204" pitchFamily="34" charset="0"/>
                <a:cs typeface="Arial" panose="020B0604020202020204" pitchFamily="34" charset="0"/>
              </a:rPr>
              <a:t> Kosten 2,8% p.a.</a:t>
            </a:r>
          </a:p>
        </p:txBody>
      </p:sp>
      <p:pic>
        <p:nvPicPr>
          <p:cNvPr id="5" name="Grafik 4">
            <a:extLst>
              <a:ext uri="{FF2B5EF4-FFF2-40B4-BE49-F238E27FC236}">
                <a16:creationId xmlns:a16="http://schemas.microsoft.com/office/drawing/2014/main" id="{94CBEC35-6DAD-DFBE-D1EE-19D3D7530876}"/>
              </a:ext>
            </a:extLst>
          </p:cNvPr>
          <p:cNvPicPr>
            <a:picLocks noChangeAspect="1"/>
          </p:cNvPicPr>
          <p:nvPr/>
        </p:nvPicPr>
        <p:blipFill rotWithShape="1">
          <a:blip r:embed="rId2"/>
          <a:srcRect l="19635" t="31492" r="21875" b="46053"/>
          <a:stretch/>
        </p:blipFill>
        <p:spPr>
          <a:xfrm>
            <a:off x="698447" y="2799929"/>
            <a:ext cx="5356006" cy="2498752"/>
          </a:xfrm>
          <a:prstGeom prst="rect">
            <a:avLst/>
          </a:prstGeom>
        </p:spPr>
      </p:pic>
      <p:pic>
        <p:nvPicPr>
          <p:cNvPr id="6" name="Grafik 5">
            <a:extLst>
              <a:ext uri="{FF2B5EF4-FFF2-40B4-BE49-F238E27FC236}">
                <a16:creationId xmlns:a16="http://schemas.microsoft.com/office/drawing/2014/main" id="{FDC71862-1EC0-0BA0-CC1F-26695FCD0959}"/>
              </a:ext>
            </a:extLst>
          </p:cNvPr>
          <p:cNvPicPr>
            <a:picLocks noChangeAspect="1"/>
          </p:cNvPicPr>
          <p:nvPr/>
        </p:nvPicPr>
        <p:blipFill rotWithShape="1">
          <a:blip r:embed="rId2"/>
          <a:srcRect l="24625" t="32182" r="62045" b="57974"/>
          <a:stretch/>
        </p:blipFill>
        <p:spPr>
          <a:xfrm>
            <a:off x="5997387" y="4221118"/>
            <a:ext cx="1220608" cy="1095382"/>
          </a:xfrm>
          <a:prstGeom prst="rect">
            <a:avLst/>
          </a:prstGeom>
        </p:spPr>
      </p:pic>
      <p:pic>
        <p:nvPicPr>
          <p:cNvPr id="12" name="Grafik 11">
            <a:extLst>
              <a:ext uri="{FF2B5EF4-FFF2-40B4-BE49-F238E27FC236}">
                <a16:creationId xmlns:a16="http://schemas.microsoft.com/office/drawing/2014/main" id="{98081C4B-09ED-4511-1F59-96B5FD3358C1}"/>
              </a:ext>
            </a:extLst>
          </p:cNvPr>
          <p:cNvPicPr>
            <a:picLocks noChangeAspect="1"/>
          </p:cNvPicPr>
          <p:nvPr/>
        </p:nvPicPr>
        <p:blipFill rotWithShape="1">
          <a:blip r:embed="rId2"/>
          <a:srcRect l="24625" t="32182" r="62045" b="57974"/>
          <a:stretch/>
        </p:blipFill>
        <p:spPr>
          <a:xfrm>
            <a:off x="7113806" y="4221118"/>
            <a:ext cx="1220608" cy="1095382"/>
          </a:xfrm>
          <a:prstGeom prst="rect">
            <a:avLst/>
          </a:prstGeom>
        </p:spPr>
      </p:pic>
      <p:pic>
        <p:nvPicPr>
          <p:cNvPr id="30" name="Grafik 29">
            <a:extLst>
              <a:ext uri="{FF2B5EF4-FFF2-40B4-BE49-F238E27FC236}">
                <a16:creationId xmlns:a16="http://schemas.microsoft.com/office/drawing/2014/main" id="{90CE5C91-0057-B8DC-6A92-F25FD9D2A65A}"/>
              </a:ext>
            </a:extLst>
          </p:cNvPr>
          <p:cNvPicPr>
            <a:picLocks noChangeAspect="1"/>
          </p:cNvPicPr>
          <p:nvPr/>
        </p:nvPicPr>
        <p:blipFill rotWithShape="1">
          <a:blip r:embed="rId2"/>
          <a:srcRect l="24625" t="32182" r="62045" b="57974"/>
          <a:stretch/>
        </p:blipFill>
        <p:spPr>
          <a:xfrm>
            <a:off x="8230225" y="4221118"/>
            <a:ext cx="1220608" cy="1095382"/>
          </a:xfrm>
          <a:prstGeom prst="rect">
            <a:avLst/>
          </a:prstGeom>
        </p:spPr>
      </p:pic>
      <p:pic>
        <p:nvPicPr>
          <p:cNvPr id="31" name="Grafik 30">
            <a:extLst>
              <a:ext uri="{FF2B5EF4-FFF2-40B4-BE49-F238E27FC236}">
                <a16:creationId xmlns:a16="http://schemas.microsoft.com/office/drawing/2014/main" id="{3CD46E06-B3EB-FC51-0C18-A4B114750675}"/>
              </a:ext>
            </a:extLst>
          </p:cNvPr>
          <p:cNvPicPr>
            <a:picLocks noChangeAspect="1"/>
          </p:cNvPicPr>
          <p:nvPr/>
        </p:nvPicPr>
        <p:blipFill rotWithShape="1">
          <a:blip r:embed="rId2"/>
          <a:srcRect l="24625" t="32182" r="62045" b="57974"/>
          <a:stretch/>
        </p:blipFill>
        <p:spPr>
          <a:xfrm>
            <a:off x="10447689" y="2853235"/>
            <a:ext cx="1220608" cy="1095382"/>
          </a:xfrm>
          <a:prstGeom prst="rect">
            <a:avLst/>
          </a:prstGeom>
        </p:spPr>
      </p:pic>
      <p:pic>
        <p:nvPicPr>
          <p:cNvPr id="32" name="Grafik 31">
            <a:extLst>
              <a:ext uri="{FF2B5EF4-FFF2-40B4-BE49-F238E27FC236}">
                <a16:creationId xmlns:a16="http://schemas.microsoft.com/office/drawing/2014/main" id="{45A4D7D2-B7C6-E497-B75C-33077E0DF53D}"/>
              </a:ext>
            </a:extLst>
          </p:cNvPr>
          <p:cNvPicPr>
            <a:picLocks noChangeAspect="1"/>
          </p:cNvPicPr>
          <p:nvPr/>
        </p:nvPicPr>
        <p:blipFill rotWithShape="1">
          <a:blip r:embed="rId2"/>
          <a:srcRect l="24625" t="32182" r="62045" b="57974"/>
          <a:stretch/>
        </p:blipFill>
        <p:spPr>
          <a:xfrm>
            <a:off x="9347559" y="2860810"/>
            <a:ext cx="1220608" cy="1095382"/>
          </a:xfrm>
          <a:prstGeom prst="rect">
            <a:avLst/>
          </a:prstGeom>
        </p:spPr>
      </p:pic>
      <p:pic>
        <p:nvPicPr>
          <p:cNvPr id="33" name="Grafik 32">
            <a:extLst>
              <a:ext uri="{FF2B5EF4-FFF2-40B4-BE49-F238E27FC236}">
                <a16:creationId xmlns:a16="http://schemas.microsoft.com/office/drawing/2014/main" id="{34D5A6D2-2078-6D82-46FB-DD619AAE61F3}"/>
              </a:ext>
            </a:extLst>
          </p:cNvPr>
          <p:cNvPicPr>
            <a:picLocks noChangeAspect="1"/>
          </p:cNvPicPr>
          <p:nvPr/>
        </p:nvPicPr>
        <p:blipFill rotWithShape="1">
          <a:blip r:embed="rId2"/>
          <a:srcRect l="24625" t="32182" r="62045" b="57974"/>
          <a:stretch/>
        </p:blipFill>
        <p:spPr>
          <a:xfrm>
            <a:off x="8257005" y="2853235"/>
            <a:ext cx="1220608" cy="1095382"/>
          </a:xfrm>
          <a:prstGeom prst="rect">
            <a:avLst/>
          </a:prstGeom>
        </p:spPr>
      </p:pic>
      <p:pic>
        <p:nvPicPr>
          <p:cNvPr id="36" name="Grafik 35">
            <a:extLst>
              <a:ext uri="{FF2B5EF4-FFF2-40B4-BE49-F238E27FC236}">
                <a16:creationId xmlns:a16="http://schemas.microsoft.com/office/drawing/2014/main" id="{0A5F27D5-EF5E-3895-4CD8-1F8200596862}"/>
              </a:ext>
            </a:extLst>
          </p:cNvPr>
          <p:cNvPicPr>
            <a:picLocks noChangeAspect="1"/>
          </p:cNvPicPr>
          <p:nvPr/>
        </p:nvPicPr>
        <p:blipFill rotWithShape="1">
          <a:blip r:embed="rId2"/>
          <a:srcRect l="24625" t="32182" r="62045" b="57974"/>
          <a:stretch/>
        </p:blipFill>
        <p:spPr>
          <a:xfrm>
            <a:off x="7145007" y="2866114"/>
            <a:ext cx="1220608" cy="1095382"/>
          </a:xfrm>
          <a:prstGeom prst="rect">
            <a:avLst/>
          </a:prstGeom>
        </p:spPr>
      </p:pic>
      <p:pic>
        <p:nvPicPr>
          <p:cNvPr id="37" name="Grafik 36">
            <a:extLst>
              <a:ext uri="{FF2B5EF4-FFF2-40B4-BE49-F238E27FC236}">
                <a16:creationId xmlns:a16="http://schemas.microsoft.com/office/drawing/2014/main" id="{9E811776-34C7-9DA7-BCD7-A0CB16C39273}"/>
              </a:ext>
            </a:extLst>
          </p:cNvPr>
          <p:cNvPicPr>
            <a:picLocks noChangeAspect="1"/>
          </p:cNvPicPr>
          <p:nvPr/>
        </p:nvPicPr>
        <p:blipFill rotWithShape="1">
          <a:blip r:embed="rId2"/>
          <a:srcRect l="24625" t="32182" r="62045" b="57974"/>
          <a:stretch/>
        </p:blipFill>
        <p:spPr>
          <a:xfrm>
            <a:off x="6043060" y="2866114"/>
            <a:ext cx="1220608" cy="1095382"/>
          </a:xfrm>
          <a:prstGeom prst="rect">
            <a:avLst/>
          </a:prstGeom>
        </p:spPr>
      </p:pic>
      <p:pic>
        <p:nvPicPr>
          <p:cNvPr id="38" name="Grafik 37">
            <a:extLst>
              <a:ext uri="{FF2B5EF4-FFF2-40B4-BE49-F238E27FC236}">
                <a16:creationId xmlns:a16="http://schemas.microsoft.com/office/drawing/2014/main" id="{3366FB22-9528-E802-BED1-1ECB0D38E9C3}"/>
              </a:ext>
            </a:extLst>
          </p:cNvPr>
          <p:cNvPicPr>
            <a:picLocks noChangeAspect="1"/>
          </p:cNvPicPr>
          <p:nvPr/>
        </p:nvPicPr>
        <p:blipFill rotWithShape="1">
          <a:blip r:embed="rId2"/>
          <a:srcRect l="24625" t="32182" r="62045" b="57974"/>
          <a:stretch/>
        </p:blipFill>
        <p:spPr>
          <a:xfrm>
            <a:off x="9336701" y="4223770"/>
            <a:ext cx="1220608" cy="1095382"/>
          </a:xfrm>
          <a:prstGeom prst="rect">
            <a:avLst/>
          </a:prstGeom>
        </p:spPr>
      </p:pic>
      <p:pic>
        <p:nvPicPr>
          <p:cNvPr id="39" name="Grafik 38">
            <a:extLst>
              <a:ext uri="{FF2B5EF4-FFF2-40B4-BE49-F238E27FC236}">
                <a16:creationId xmlns:a16="http://schemas.microsoft.com/office/drawing/2014/main" id="{09E8FD83-75BC-6932-5AD4-65277FC2A6DD}"/>
              </a:ext>
            </a:extLst>
          </p:cNvPr>
          <p:cNvPicPr>
            <a:picLocks noChangeAspect="1"/>
          </p:cNvPicPr>
          <p:nvPr/>
        </p:nvPicPr>
        <p:blipFill rotWithShape="1">
          <a:blip r:embed="rId2"/>
          <a:srcRect l="24625" t="32182" r="62045" b="57974"/>
          <a:stretch/>
        </p:blipFill>
        <p:spPr>
          <a:xfrm>
            <a:off x="10454577" y="4221118"/>
            <a:ext cx="1220608" cy="1095382"/>
          </a:xfrm>
          <a:prstGeom prst="rect">
            <a:avLst/>
          </a:prstGeom>
        </p:spPr>
      </p:pic>
      <p:cxnSp>
        <p:nvCxnSpPr>
          <p:cNvPr id="25" name="Gerader Verbinder 24">
            <a:extLst>
              <a:ext uri="{FF2B5EF4-FFF2-40B4-BE49-F238E27FC236}">
                <a16:creationId xmlns:a16="http://schemas.microsoft.com/office/drawing/2014/main" id="{32566775-9BD9-47D4-B64B-4A4FF80B9BA1}"/>
              </a:ext>
            </a:extLst>
          </p:cNvPr>
          <p:cNvCxnSpPr>
            <a:cxnSpLocks/>
          </p:cNvCxnSpPr>
          <p:nvPr/>
        </p:nvCxnSpPr>
        <p:spPr>
          <a:xfrm flipV="1">
            <a:off x="8857558" y="2686896"/>
            <a:ext cx="860552" cy="579477"/>
          </a:xfrm>
          <a:prstGeom prst="line">
            <a:avLst/>
          </a:prstGeom>
          <a:ln w="38100" cap="flat" cmpd="sng" algn="ctr">
            <a:solidFill>
              <a:schemeClr val="accent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Gerader Verbinder 39">
            <a:extLst>
              <a:ext uri="{FF2B5EF4-FFF2-40B4-BE49-F238E27FC236}">
                <a16:creationId xmlns:a16="http://schemas.microsoft.com/office/drawing/2014/main" id="{A771CF56-D3AE-4495-A1AA-73CB4E9C7E61}"/>
              </a:ext>
            </a:extLst>
          </p:cNvPr>
          <p:cNvCxnSpPr>
            <a:cxnSpLocks/>
          </p:cNvCxnSpPr>
          <p:nvPr/>
        </p:nvCxnSpPr>
        <p:spPr>
          <a:xfrm>
            <a:off x="6069950" y="3510589"/>
            <a:ext cx="576696" cy="144851"/>
          </a:xfrm>
          <a:prstGeom prst="line">
            <a:avLst/>
          </a:prstGeom>
          <a:ln w="38100" cap="flat" cmpd="sng" algn="ctr">
            <a:solidFill>
              <a:schemeClr val="accent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Gerader Verbinder 40">
            <a:extLst>
              <a:ext uri="{FF2B5EF4-FFF2-40B4-BE49-F238E27FC236}">
                <a16:creationId xmlns:a16="http://schemas.microsoft.com/office/drawing/2014/main" id="{230A1AC1-EA52-4A10-9135-73543C1ACDE6}"/>
              </a:ext>
            </a:extLst>
          </p:cNvPr>
          <p:cNvCxnSpPr>
            <a:cxnSpLocks/>
          </p:cNvCxnSpPr>
          <p:nvPr/>
        </p:nvCxnSpPr>
        <p:spPr>
          <a:xfrm flipV="1">
            <a:off x="10737318" y="2485315"/>
            <a:ext cx="829853" cy="491320"/>
          </a:xfrm>
          <a:prstGeom prst="line">
            <a:avLst/>
          </a:prstGeom>
          <a:ln w="38100" cap="flat" cmpd="sng" algn="ctr">
            <a:solidFill>
              <a:schemeClr val="accent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Gerader Verbinder 41">
            <a:extLst>
              <a:ext uri="{FF2B5EF4-FFF2-40B4-BE49-F238E27FC236}">
                <a16:creationId xmlns:a16="http://schemas.microsoft.com/office/drawing/2014/main" id="{0B9CBB7F-8A19-4859-B273-FD424CD42EBA}"/>
              </a:ext>
            </a:extLst>
          </p:cNvPr>
          <p:cNvCxnSpPr>
            <a:cxnSpLocks/>
          </p:cNvCxnSpPr>
          <p:nvPr/>
        </p:nvCxnSpPr>
        <p:spPr>
          <a:xfrm flipH="1" flipV="1">
            <a:off x="8225370" y="3018485"/>
            <a:ext cx="581625" cy="382441"/>
          </a:xfrm>
          <a:prstGeom prst="line">
            <a:avLst/>
          </a:prstGeom>
          <a:ln w="38100" cap="flat" cmpd="sng" algn="ctr">
            <a:solidFill>
              <a:schemeClr val="accent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Gerader Verbinder 42">
            <a:extLst>
              <a:ext uri="{FF2B5EF4-FFF2-40B4-BE49-F238E27FC236}">
                <a16:creationId xmlns:a16="http://schemas.microsoft.com/office/drawing/2014/main" id="{079E104B-788F-4DC6-A503-1E37C5213983}"/>
              </a:ext>
            </a:extLst>
          </p:cNvPr>
          <p:cNvCxnSpPr>
            <a:cxnSpLocks/>
          </p:cNvCxnSpPr>
          <p:nvPr/>
        </p:nvCxnSpPr>
        <p:spPr>
          <a:xfrm>
            <a:off x="7216885" y="3516595"/>
            <a:ext cx="355988" cy="291697"/>
          </a:xfrm>
          <a:prstGeom prst="line">
            <a:avLst/>
          </a:prstGeom>
          <a:ln w="38100" cap="flat" cmpd="sng" algn="ctr">
            <a:solidFill>
              <a:schemeClr val="accent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Gerader Verbinder 43">
            <a:extLst>
              <a:ext uri="{FF2B5EF4-FFF2-40B4-BE49-F238E27FC236}">
                <a16:creationId xmlns:a16="http://schemas.microsoft.com/office/drawing/2014/main" id="{8083C8AD-76F3-4CCD-83E2-9F3F1F26193D}"/>
              </a:ext>
            </a:extLst>
          </p:cNvPr>
          <p:cNvCxnSpPr>
            <a:cxnSpLocks/>
          </p:cNvCxnSpPr>
          <p:nvPr/>
        </p:nvCxnSpPr>
        <p:spPr>
          <a:xfrm flipV="1">
            <a:off x="6739588" y="3499920"/>
            <a:ext cx="419842" cy="151964"/>
          </a:xfrm>
          <a:prstGeom prst="line">
            <a:avLst/>
          </a:prstGeom>
          <a:ln w="38100" cap="flat" cmpd="sng" algn="ctr">
            <a:solidFill>
              <a:schemeClr val="accent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Gerader Verbinder 33">
            <a:extLst>
              <a:ext uri="{FF2B5EF4-FFF2-40B4-BE49-F238E27FC236}">
                <a16:creationId xmlns:a16="http://schemas.microsoft.com/office/drawing/2014/main" id="{68E2FB29-4C6E-4A2F-86F1-1CB12E2BD31A}"/>
              </a:ext>
            </a:extLst>
          </p:cNvPr>
          <p:cNvCxnSpPr>
            <a:cxnSpLocks/>
          </p:cNvCxnSpPr>
          <p:nvPr/>
        </p:nvCxnSpPr>
        <p:spPr>
          <a:xfrm flipV="1">
            <a:off x="7678357" y="3018485"/>
            <a:ext cx="473163" cy="780032"/>
          </a:xfrm>
          <a:prstGeom prst="line">
            <a:avLst/>
          </a:prstGeom>
          <a:ln w="38100" cap="flat" cmpd="sng" algn="ctr">
            <a:solidFill>
              <a:schemeClr val="accent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Gerader Verbinder 34">
            <a:extLst>
              <a:ext uri="{FF2B5EF4-FFF2-40B4-BE49-F238E27FC236}">
                <a16:creationId xmlns:a16="http://schemas.microsoft.com/office/drawing/2014/main" id="{4D356023-64CD-4A1F-842A-CB64104D583F}"/>
              </a:ext>
            </a:extLst>
          </p:cNvPr>
          <p:cNvCxnSpPr>
            <a:cxnSpLocks/>
          </p:cNvCxnSpPr>
          <p:nvPr/>
        </p:nvCxnSpPr>
        <p:spPr>
          <a:xfrm>
            <a:off x="9695003" y="2701516"/>
            <a:ext cx="923727" cy="267171"/>
          </a:xfrm>
          <a:prstGeom prst="line">
            <a:avLst/>
          </a:prstGeom>
          <a:ln w="38100" cap="flat" cmpd="sng" algn="ctr">
            <a:solidFill>
              <a:schemeClr val="accent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 name="Gerader Verbinder 1">
            <a:extLst>
              <a:ext uri="{FF2B5EF4-FFF2-40B4-BE49-F238E27FC236}">
                <a16:creationId xmlns:a16="http://schemas.microsoft.com/office/drawing/2014/main" id="{209E7905-9A9B-8509-5023-70F1E266C188}"/>
              </a:ext>
            </a:extLst>
          </p:cNvPr>
          <p:cNvCxnSpPr>
            <a:cxnSpLocks/>
          </p:cNvCxnSpPr>
          <p:nvPr/>
        </p:nvCxnSpPr>
        <p:spPr>
          <a:xfrm flipV="1">
            <a:off x="6096000" y="2521527"/>
            <a:ext cx="5471171" cy="98218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F9AC695F-762D-FEE4-1D03-98275CEBD856}"/>
              </a:ext>
            </a:extLst>
          </p:cNvPr>
          <p:cNvSpPr txBox="1"/>
          <p:nvPr/>
        </p:nvSpPr>
        <p:spPr>
          <a:xfrm>
            <a:off x="10506875" y="6037983"/>
            <a:ext cx="1401346" cy="215444"/>
          </a:xfrm>
          <a:prstGeom prst="rect">
            <a:avLst/>
          </a:prstGeom>
          <a:noFill/>
        </p:spPr>
        <p:txBody>
          <a:bodyPr wrap="none" rtlCol="0">
            <a:spAutoFit/>
          </a:bodyPr>
          <a:lstStyle/>
          <a:p>
            <a:r>
              <a:rPr lang="de-DE" sz="800" dirty="0">
                <a:solidFill>
                  <a:schemeClr val="tx1">
                    <a:lumMod val="65000"/>
                    <a:lumOff val="35000"/>
                  </a:schemeClr>
                </a:solidFill>
                <a:latin typeface="Arial" panose="020B0604020202020204" pitchFamily="34" charset="0"/>
                <a:cs typeface="Arial" panose="020B0604020202020204" pitchFamily="34" charset="0"/>
              </a:rPr>
              <a:t>Quelle: eigene Darstellung</a:t>
            </a:r>
          </a:p>
        </p:txBody>
      </p:sp>
    </p:spTree>
    <p:extLst>
      <p:ext uri="{BB962C8B-B14F-4D97-AF65-F5344CB8AC3E}">
        <p14:creationId xmlns:p14="http://schemas.microsoft.com/office/powerpoint/2010/main" val="35681872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Ingo Theismann</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44</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3CD4496A-C511-4E18-BB2B-2B7C22BCFB4C}"/>
              </a:ext>
            </a:extLst>
          </p:cNvPr>
          <p:cNvSpPr txBox="1"/>
          <p:nvPr/>
        </p:nvSpPr>
        <p:spPr>
          <a:xfrm>
            <a:off x="866662" y="2274838"/>
            <a:ext cx="10674107" cy="2369880"/>
          </a:xfrm>
          <a:prstGeom prst="rect">
            <a:avLst/>
          </a:prstGeom>
          <a:noFill/>
        </p:spPr>
        <p:txBody>
          <a:bodyPr wrap="square" rtlCol="0">
            <a:spAutoFit/>
          </a:bodyPr>
          <a:lstStyle/>
          <a:p>
            <a:r>
              <a:rPr lang="de-DE" sz="2800" b="1" dirty="0">
                <a:solidFill>
                  <a:schemeClr val="tx1">
                    <a:lumMod val="75000"/>
                    <a:lumOff val="25000"/>
                  </a:schemeClr>
                </a:solidFill>
                <a:latin typeface="Arial" panose="020B0604020202020204" pitchFamily="34" charset="0"/>
                <a:cs typeface="Arial" panose="020B0604020202020204" pitchFamily="34" charset="0"/>
              </a:rPr>
              <a:t>Fazit 1:</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Die </a:t>
            </a:r>
            <a:r>
              <a:rPr lang="de-DE" sz="2400" b="1" dirty="0">
                <a:solidFill>
                  <a:srgbClr val="C00000"/>
                </a:solidFill>
                <a:latin typeface="Arial" panose="020B0604020202020204" pitchFamily="34" charset="0"/>
                <a:cs typeface="Arial" panose="020B0604020202020204" pitchFamily="34" charset="0"/>
              </a:rPr>
              <a:t>Gesamtkosten</a:t>
            </a:r>
            <a:r>
              <a:rPr lang="de-DE" sz="2400" dirty="0">
                <a:latin typeface="Arial" panose="020B0604020202020204" pitchFamily="34" charset="0"/>
                <a:cs typeface="Arial" panose="020B0604020202020204" pitchFamily="34" charset="0"/>
              </a:rPr>
              <a:t> sollten auf max. 2,00 % p.a. sinken.</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Alle am Prozess beteiligten </a:t>
            </a:r>
            <a:r>
              <a:rPr lang="de-DE" sz="2400" b="1" dirty="0">
                <a:solidFill>
                  <a:srgbClr val="C00000"/>
                </a:solidFill>
                <a:latin typeface="Arial" panose="020B0604020202020204" pitchFamily="34" charset="0"/>
                <a:cs typeface="Arial" panose="020B0604020202020204" pitchFamily="34" charset="0"/>
              </a:rPr>
              <a:t>Dienstleister</a:t>
            </a:r>
            <a:r>
              <a:rPr lang="de-DE" sz="2400" dirty="0">
                <a:latin typeface="Arial" panose="020B0604020202020204" pitchFamily="34" charset="0"/>
                <a:cs typeface="Arial" panose="020B0604020202020204" pitchFamily="34" charset="0"/>
              </a:rPr>
              <a:t> müssten dazu ihren Beitrag leisten.</a:t>
            </a:r>
          </a:p>
          <a:p>
            <a:endParaRPr lang="de-DE" sz="2400" dirty="0">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B6182534-BBBA-CD6B-C6E3-73B5001451E5}"/>
              </a:ext>
            </a:extLst>
          </p:cNvPr>
          <p:cNvSpPr txBox="1"/>
          <p:nvPr/>
        </p:nvSpPr>
        <p:spPr>
          <a:xfrm>
            <a:off x="10506875" y="6037983"/>
            <a:ext cx="1401346" cy="215444"/>
          </a:xfrm>
          <a:prstGeom prst="rect">
            <a:avLst/>
          </a:prstGeom>
          <a:noFill/>
        </p:spPr>
        <p:txBody>
          <a:bodyPr wrap="none" rtlCol="0">
            <a:spAutoFit/>
          </a:bodyPr>
          <a:lstStyle/>
          <a:p>
            <a:r>
              <a:rPr lang="de-DE" sz="800" dirty="0">
                <a:solidFill>
                  <a:schemeClr val="tx1">
                    <a:lumMod val="65000"/>
                    <a:lumOff val="35000"/>
                  </a:schemeClr>
                </a:solidFill>
                <a:latin typeface="Arial" panose="020B0604020202020204" pitchFamily="34" charset="0"/>
                <a:cs typeface="Arial" panose="020B0604020202020204" pitchFamily="34" charset="0"/>
              </a:rPr>
              <a:t>Quelle: eigene Darstellung</a:t>
            </a:r>
          </a:p>
        </p:txBody>
      </p:sp>
    </p:spTree>
    <p:extLst>
      <p:ext uri="{BB962C8B-B14F-4D97-AF65-F5344CB8AC3E}">
        <p14:creationId xmlns:p14="http://schemas.microsoft.com/office/powerpoint/2010/main" val="63130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Ingo Theismann</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45</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3CD4496A-C511-4E18-BB2B-2B7C22BCFB4C}"/>
              </a:ext>
            </a:extLst>
          </p:cNvPr>
          <p:cNvSpPr txBox="1"/>
          <p:nvPr/>
        </p:nvSpPr>
        <p:spPr>
          <a:xfrm>
            <a:off x="858304" y="2200448"/>
            <a:ext cx="10475391" cy="2369880"/>
          </a:xfrm>
          <a:prstGeom prst="rect">
            <a:avLst/>
          </a:prstGeom>
          <a:noFill/>
        </p:spPr>
        <p:txBody>
          <a:bodyPr wrap="square" rtlCol="0">
            <a:spAutoFit/>
          </a:bodyPr>
          <a:lstStyle/>
          <a:p>
            <a:r>
              <a:rPr lang="de-DE" sz="2800" b="1" dirty="0">
                <a:solidFill>
                  <a:schemeClr val="tx1">
                    <a:lumMod val="75000"/>
                    <a:lumOff val="25000"/>
                  </a:schemeClr>
                </a:solidFill>
                <a:latin typeface="Arial" panose="020B0604020202020204" pitchFamily="34" charset="0"/>
                <a:cs typeface="Arial" panose="020B0604020202020204" pitchFamily="34" charset="0"/>
              </a:rPr>
              <a:t>Fazit 2:</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Die Kunden und ihre Berater sollten die </a:t>
            </a:r>
            <a:r>
              <a:rPr lang="de-DE" sz="2400" b="1" dirty="0">
                <a:solidFill>
                  <a:srgbClr val="C00000"/>
                </a:solidFill>
                <a:latin typeface="Arial" panose="020B0604020202020204" pitchFamily="34" charset="0"/>
                <a:cs typeface="Arial" panose="020B0604020202020204" pitchFamily="34" charset="0"/>
              </a:rPr>
              <a:t>Anlageziele </a:t>
            </a:r>
            <a:r>
              <a:rPr lang="de-DE" sz="2400" dirty="0">
                <a:latin typeface="Arial" panose="020B0604020202020204" pitchFamily="34" charset="0"/>
                <a:cs typeface="Arial" panose="020B0604020202020204" pitchFamily="34" charset="0"/>
              </a:rPr>
              <a:t>der Realität anpassen.</a:t>
            </a: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Die Kunden und ihre Berater sollten die dazu notwendige </a:t>
            </a:r>
            <a:r>
              <a:rPr lang="de-DE" sz="2400" b="1" dirty="0">
                <a:solidFill>
                  <a:srgbClr val="C00000"/>
                </a:solidFill>
                <a:latin typeface="Arial" panose="020B0604020202020204" pitchFamily="34" charset="0"/>
                <a:cs typeface="Arial" panose="020B0604020202020204" pitchFamily="34" charset="0"/>
              </a:rPr>
              <a:t>Risikobereitschaft</a:t>
            </a:r>
            <a:r>
              <a:rPr lang="de-DE" sz="2400" dirty="0">
                <a:latin typeface="Arial" panose="020B0604020202020204" pitchFamily="34" charset="0"/>
                <a:cs typeface="Arial" panose="020B0604020202020204" pitchFamily="34" charset="0"/>
              </a:rPr>
              <a:t> neu definieren.</a:t>
            </a:r>
          </a:p>
        </p:txBody>
      </p:sp>
      <p:sp>
        <p:nvSpPr>
          <p:cNvPr id="3" name="Textfeld 2">
            <a:extLst>
              <a:ext uri="{FF2B5EF4-FFF2-40B4-BE49-F238E27FC236}">
                <a16:creationId xmlns:a16="http://schemas.microsoft.com/office/drawing/2014/main" id="{D43C498B-07BD-50B9-4C42-3B527509EC1B}"/>
              </a:ext>
            </a:extLst>
          </p:cNvPr>
          <p:cNvSpPr txBox="1"/>
          <p:nvPr/>
        </p:nvSpPr>
        <p:spPr>
          <a:xfrm>
            <a:off x="10506875" y="6037983"/>
            <a:ext cx="1401346" cy="215444"/>
          </a:xfrm>
          <a:prstGeom prst="rect">
            <a:avLst/>
          </a:prstGeom>
          <a:noFill/>
        </p:spPr>
        <p:txBody>
          <a:bodyPr wrap="none" rtlCol="0">
            <a:spAutoFit/>
          </a:bodyPr>
          <a:lstStyle/>
          <a:p>
            <a:r>
              <a:rPr lang="de-DE" sz="800" dirty="0">
                <a:solidFill>
                  <a:schemeClr val="tx1">
                    <a:lumMod val="65000"/>
                    <a:lumOff val="35000"/>
                  </a:schemeClr>
                </a:solidFill>
                <a:latin typeface="Arial" panose="020B0604020202020204" pitchFamily="34" charset="0"/>
                <a:cs typeface="Arial" panose="020B0604020202020204" pitchFamily="34" charset="0"/>
              </a:rPr>
              <a:t>Quelle: eigene Darstellung</a:t>
            </a:r>
          </a:p>
        </p:txBody>
      </p:sp>
    </p:spTree>
    <p:extLst>
      <p:ext uri="{BB962C8B-B14F-4D97-AF65-F5344CB8AC3E}">
        <p14:creationId xmlns:p14="http://schemas.microsoft.com/office/powerpoint/2010/main" val="39026721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Björn Drescher</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46</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1" name="Grafik 20">
            <a:extLst>
              <a:ext uri="{FF2B5EF4-FFF2-40B4-BE49-F238E27FC236}">
                <a16:creationId xmlns:a16="http://schemas.microsoft.com/office/drawing/2014/main" id="{0A1E8219-FB2D-134F-E025-289A718C11C7}"/>
              </a:ext>
            </a:extLst>
          </p:cNvPr>
          <p:cNvPicPr>
            <a:picLocks noChangeAspect="1"/>
          </p:cNvPicPr>
          <p:nvPr/>
        </p:nvPicPr>
        <p:blipFill>
          <a:blip r:embed="rId2"/>
          <a:stretch>
            <a:fillRect/>
          </a:stretch>
        </p:blipFill>
        <p:spPr>
          <a:xfrm>
            <a:off x="1266459" y="703940"/>
            <a:ext cx="9676658" cy="5459466"/>
          </a:xfrm>
          <a:prstGeom prst="rect">
            <a:avLst/>
          </a:prstGeom>
        </p:spPr>
      </p:pic>
    </p:spTree>
    <p:extLst>
      <p:ext uri="{BB962C8B-B14F-4D97-AF65-F5344CB8AC3E}">
        <p14:creationId xmlns:p14="http://schemas.microsoft.com/office/powerpoint/2010/main" val="10772639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a:solidFill>
                  <a:schemeClr val="bg1"/>
                </a:solidFill>
                <a:latin typeface="Arial" panose="020B0604020202020204" pitchFamily="34" charset="0"/>
                <a:cs typeface="Arial" panose="020B0604020202020204" pitchFamily="34" charset="0"/>
              </a:rPr>
              <a:t>Björn Drescher</a:t>
            </a: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47</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EDB50599-34CC-7413-6497-083DCAA6E407}"/>
              </a:ext>
            </a:extLst>
          </p:cNvPr>
          <p:cNvPicPr>
            <a:picLocks noChangeAspect="1"/>
          </p:cNvPicPr>
          <p:nvPr/>
        </p:nvPicPr>
        <p:blipFill>
          <a:blip r:embed="rId2"/>
          <a:stretch>
            <a:fillRect/>
          </a:stretch>
        </p:blipFill>
        <p:spPr>
          <a:xfrm>
            <a:off x="2391993" y="783914"/>
            <a:ext cx="7368610" cy="5501272"/>
          </a:xfrm>
          <a:prstGeom prst="rect">
            <a:avLst/>
          </a:prstGeom>
        </p:spPr>
      </p:pic>
    </p:spTree>
    <p:extLst>
      <p:ext uri="{BB962C8B-B14F-4D97-AF65-F5344CB8AC3E}">
        <p14:creationId xmlns:p14="http://schemas.microsoft.com/office/powerpoint/2010/main" val="22560582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6E0474B2-F50F-BE45-940A-E6F4620F92B4}"/>
              </a:ext>
            </a:extLst>
          </p:cNvPr>
          <p:cNvSpPr txBox="1"/>
          <p:nvPr/>
        </p:nvSpPr>
        <p:spPr>
          <a:xfrm>
            <a:off x="0" y="2767280"/>
            <a:ext cx="12192000" cy="1323439"/>
          </a:xfrm>
          <a:prstGeom prst="rect">
            <a:avLst/>
          </a:prstGeom>
          <a:noFill/>
        </p:spPr>
        <p:txBody>
          <a:bodyPr wrap="square" rtlCol="0">
            <a:spAutoFit/>
          </a:bodyPr>
          <a:lstStyle/>
          <a:p>
            <a:pPr algn="ctr"/>
            <a:r>
              <a:rPr lang="de-DE" sz="4000" dirty="0">
                <a:solidFill>
                  <a:srgbClr val="1F3E80"/>
                </a:solidFill>
                <a:latin typeface="Arial" panose="020B0604020202020204" pitchFamily="34" charset="0"/>
                <a:ea typeface="Frutiger LT Std 57 Cn" charset="0"/>
                <a:cs typeface="Arial" panose="020B0604020202020204" pitchFamily="34" charset="0"/>
              </a:rPr>
              <a:t>V.  </a:t>
            </a:r>
            <a:br>
              <a:rPr lang="de-DE" sz="4000" dirty="0">
                <a:solidFill>
                  <a:srgbClr val="1F3E80"/>
                </a:solidFill>
                <a:latin typeface="Arial" panose="020B0604020202020204" pitchFamily="34" charset="0"/>
                <a:ea typeface="Frutiger LT Std 57 Cn" charset="0"/>
                <a:cs typeface="Arial" panose="020B0604020202020204" pitchFamily="34" charset="0"/>
              </a:rPr>
            </a:br>
            <a:r>
              <a:rPr lang="de-DE" sz="4000" dirty="0">
                <a:solidFill>
                  <a:srgbClr val="1F3E80"/>
                </a:solidFill>
                <a:latin typeface="Arial" panose="020B0604020202020204" pitchFamily="34" charset="0"/>
                <a:ea typeface="Frutiger LT Std 57 Cn" charset="0"/>
                <a:cs typeface="Arial" panose="020B0604020202020204" pitchFamily="34" charset="0"/>
              </a:rPr>
              <a:t>ZUSCHAUERFRAGEN</a:t>
            </a:r>
            <a:endParaRPr lang="de-DE" sz="2000" dirty="0">
              <a:solidFill>
                <a:srgbClr val="1F3E80"/>
              </a:solidFill>
              <a:latin typeface="Arial" panose="020B0604020202020204" pitchFamily="34" charset="0"/>
              <a:ea typeface="Frutiger LT Std 57 Cn" charset="0"/>
              <a:cs typeface="Arial" panose="020B0604020202020204" pitchFamily="34" charset="0"/>
            </a:endParaRPr>
          </a:p>
        </p:txBody>
      </p:sp>
    </p:spTree>
    <p:extLst>
      <p:ext uri="{BB962C8B-B14F-4D97-AF65-F5344CB8AC3E}">
        <p14:creationId xmlns:p14="http://schemas.microsoft.com/office/powerpoint/2010/main" val="42137056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6E0474B2-F50F-BE45-940A-E6F4620F92B4}"/>
              </a:ext>
            </a:extLst>
          </p:cNvPr>
          <p:cNvSpPr txBox="1"/>
          <p:nvPr/>
        </p:nvSpPr>
        <p:spPr>
          <a:xfrm>
            <a:off x="0" y="2767280"/>
            <a:ext cx="12192000" cy="1323439"/>
          </a:xfrm>
          <a:prstGeom prst="rect">
            <a:avLst/>
          </a:prstGeom>
          <a:noFill/>
        </p:spPr>
        <p:txBody>
          <a:bodyPr wrap="square" rtlCol="0">
            <a:spAutoFit/>
          </a:bodyPr>
          <a:lstStyle/>
          <a:p>
            <a:pPr algn="ctr"/>
            <a:r>
              <a:rPr lang="de-DE" sz="4000" dirty="0">
                <a:solidFill>
                  <a:srgbClr val="1F3E80"/>
                </a:solidFill>
                <a:latin typeface="Arial" panose="020B0604020202020204" pitchFamily="34" charset="0"/>
                <a:ea typeface="Frutiger LT Std 57 Cn" charset="0"/>
                <a:cs typeface="Arial" panose="020B0604020202020204" pitchFamily="34" charset="0"/>
              </a:rPr>
              <a:t>VI.  </a:t>
            </a:r>
            <a:br>
              <a:rPr lang="de-DE" sz="4000" dirty="0">
                <a:solidFill>
                  <a:srgbClr val="1F3E80"/>
                </a:solidFill>
                <a:latin typeface="Arial" panose="020B0604020202020204" pitchFamily="34" charset="0"/>
                <a:ea typeface="Frutiger LT Std 57 Cn" charset="0"/>
                <a:cs typeface="Arial" panose="020B0604020202020204" pitchFamily="34" charset="0"/>
              </a:rPr>
            </a:br>
            <a:r>
              <a:rPr lang="de-DE" sz="4000" dirty="0">
                <a:solidFill>
                  <a:srgbClr val="1F3E80"/>
                </a:solidFill>
                <a:latin typeface="Arial" panose="020B0604020202020204" pitchFamily="34" charset="0"/>
                <a:ea typeface="Frutiger LT Std 57 Cn" charset="0"/>
                <a:cs typeface="Arial" panose="020B0604020202020204" pitchFamily="34" charset="0"/>
              </a:rPr>
              <a:t>AUSBLICK</a:t>
            </a:r>
            <a:endParaRPr lang="de-DE" sz="2000" dirty="0">
              <a:solidFill>
                <a:srgbClr val="1F3E80"/>
              </a:solidFill>
              <a:latin typeface="Arial" panose="020B0604020202020204" pitchFamily="34" charset="0"/>
              <a:ea typeface="Frutiger LT Std 57 Cn" charset="0"/>
              <a:cs typeface="Arial" panose="020B0604020202020204" pitchFamily="34" charset="0"/>
            </a:endParaRPr>
          </a:p>
        </p:txBody>
      </p:sp>
    </p:spTree>
    <p:extLst>
      <p:ext uri="{BB962C8B-B14F-4D97-AF65-F5344CB8AC3E}">
        <p14:creationId xmlns:p14="http://schemas.microsoft.com/office/powerpoint/2010/main" val="38632983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Textfeld 7">
            <a:extLst>
              <a:ext uri="{FF2B5EF4-FFF2-40B4-BE49-F238E27FC236}">
                <a16:creationId xmlns:a16="http://schemas.microsoft.com/office/drawing/2014/main" id="{CA768152-FA3F-244B-B601-3956DAEFA49B}"/>
              </a:ext>
            </a:extLst>
          </p:cNvPr>
          <p:cNvSpPr txBox="1"/>
          <p:nvPr/>
        </p:nvSpPr>
        <p:spPr>
          <a:xfrm>
            <a:off x="3012470" y="1304087"/>
            <a:ext cx="6921316" cy="4493410"/>
          </a:xfrm>
          <a:prstGeom prst="rect">
            <a:avLst/>
          </a:prstGeom>
          <a:noFill/>
        </p:spPr>
        <p:txBody>
          <a:bodyPr wrap="square" rtlCol="0">
            <a:spAutoFit/>
          </a:bodyPr>
          <a:lstStyle/>
          <a:p>
            <a:pPr>
              <a:lnSpc>
                <a:spcPct val="150000"/>
              </a:lnSpc>
            </a:pPr>
            <a:r>
              <a:rPr lang="de-DE" sz="1200" b="1" dirty="0">
                <a:solidFill>
                  <a:schemeClr val="tx1">
                    <a:lumMod val="65000"/>
                    <a:lumOff val="35000"/>
                  </a:schemeClr>
                </a:solidFill>
                <a:latin typeface="Arial" panose="020B0604020202020204" pitchFamily="34" charset="0"/>
                <a:ea typeface="Frutiger LT Std 57 Cn" charset="0"/>
                <a:cs typeface="Arial" panose="020B0604020202020204" pitchFamily="34" charset="0"/>
              </a:rPr>
              <a:t>BERATER</a:t>
            </a:r>
          </a:p>
          <a:p>
            <a:pPr>
              <a:lnSpc>
                <a:spcPct val="150000"/>
              </a:lnSpc>
            </a:pPr>
            <a:r>
              <a:rPr lang="de-DE" sz="1200" dirty="0" err="1">
                <a:solidFill>
                  <a:schemeClr val="tx1">
                    <a:lumMod val="65000"/>
                    <a:lumOff val="35000"/>
                  </a:schemeClr>
                </a:solidFill>
                <a:latin typeface="Arial" panose="020B0604020202020204" pitchFamily="34" charset="0"/>
                <a:ea typeface="Frutiger LT Std 57 Cn" charset="0"/>
                <a:cs typeface="Arial" panose="020B0604020202020204" pitchFamily="34" charset="0"/>
              </a:rPr>
              <a:t>Sasko</a:t>
            </a:r>
            <a:r>
              <a:rPr lang="de-DE" sz="1200" dirty="0">
                <a:solidFill>
                  <a:schemeClr val="tx1">
                    <a:lumMod val="65000"/>
                    <a:lumOff val="35000"/>
                  </a:schemeClr>
                </a:solidFill>
                <a:latin typeface="Arial" panose="020B0604020202020204" pitchFamily="34" charset="0"/>
                <a:ea typeface="Frutiger LT Std 57 Cn" charset="0"/>
                <a:cs typeface="Arial" panose="020B0604020202020204" pitchFamily="34" charset="0"/>
              </a:rPr>
              <a:t> </a:t>
            </a:r>
            <a:r>
              <a:rPr lang="de-DE" sz="1200" dirty="0" err="1">
                <a:solidFill>
                  <a:schemeClr val="tx1">
                    <a:lumMod val="65000"/>
                    <a:lumOff val="35000"/>
                  </a:schemeClr>
                </a:solidFill>
                <a:latin typeface="Arial" panose="020B0604020202020204" pitchFamily="34" charset="0"/>
                <a:ea typeface="Frutiger LT Std 57 Cn" charset="0"/>
                <a:cs typeface="Arial" panose="020B0604020202020204" pitchFamily="34" charset="0"/>
              </a:rPr>
              <a:t>Blazevski</a:t>
            </a:r>
            <a:endParaRPr lang="de-DE" sz="1200" dirty="0">
              <a:solidFill>
                <a:schemeClr val="tx1">
                  <a:lumMod val="65000"/>
                  <a:lumOff val="35000"/>
                </a:schemeClr>
              </a:solidFill>
              <a:latin typeface="Arial" panose="020B0604020202020204" pitchFamily="34" charset="0"/>
              <a:ea typeface="Frutiger LT Std 57 Cn" charset="0"/>
              <a:cs typeface="Arial" panose="020B0604020202020204" pitchFamily="34" charset="0"/>
            </a:endParaRPr>
          </a:p>
          <a:p>
            <a:pPr>
              <a:lnSpc>
                <a:spcPct val="150000"/>
              </a:lnSpc>
            </a:pPr>
            <a:r>
              <a:rPr lang="de-DE" sz="1200" dirty="0">
                <a:solidFill>
                  <a:schemeClr val="tx1">
                    <a:lumMod val="65000"/>
                    <a:lumOff val="35000"/>
                  </a:schemeClr>
                </a:solidFill>
                <a:latin typeface="Arial" panose="020B0604020202020204" pitchFamily="34" charset="0"/>
                <a:ea typeface="Frutiger LT Std 57 Cn" charset="0"/>
                <a:cs typeface="Arial" panose="020B0604020202020204" pitchFamily="34" charset="0"/>
              </a:rPr>
              <a:t>Gesellschafter &amp; Geschäftsführer </a:t>
            </a:r>
            <a:r>
              <a:rPr lang="de-DE" sz="1200" dirty="0" err="1">
                <a:solidFill>
                  <a:schemeClr val="tx1">
                    <a:lumMod val="65000"/>
                    <a:lumOff val="35000"/>
                  </a:schemeClr>
                </a:solidFill>
                <a:latin typeface="Arial" panose="020B0604020202020204" pitchFamily="34" charset="0"/>
                <a:ea typeface="Frutiger LT Std 57 Cn" charset="0"/>
                <a:cs typeface="Arial" panose="020B0604020202020204" pitchFamily="34" charset="0"/>
              </a:rPr>
              <a:t>Geldwerk</a:t>
            </a:r>
            <a:endParaRPr lang="de-DE" sz="1200" dirty="0">
              <a:solidFill>
                <a:schemeClr val="tx1">
                  <a:lumMod val="65000"/>
                  <a:lumOff val="35000"/>
                </a:schemeClr>
              </a:solidFill>
              <a:latin typeface="Arial" panose="020B0604020202020204" pitchFamily="34" charset="0"/>
              <a:ea typeface="Frutiger LT Std 57 Cn" charset="0"/>
              <a:cs typeface="Arial" panose="020B0604020202020204" pitchFamily="34" charset="0"/>
            </a:endParaRP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Geboren 1976 in Hamburg</a:t>
            </a: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Von 1996 bis 2016 Deutsche Bank, davon 15 Jahre Mobiler Vertrieb,</a:t>
            </a: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zuletzt als Regionaldirektor</a:t>
            </a: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Familienvater mit zwei Töchtern</a:t>
            </a: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Hobbies: Radfahren, Laufen, Bier brauen, Land Rover Defender</a:t>
            </a:r>
          </a:p>
          <a:p>
            <a:pPr>
              <a:lnSpc>
                <a:spcPct val="150000"/>
              </a:lnSpc>
            </a:pPr>
            <a:endParaRPr lang="de-DE" sz="1200" dirty="0">
              <a:solidFill>
                <a:schemeClr val="tx1">
                  <a:lumMod val="65000"/>
                  <a:lumOff val="35000"/>
                </a:schemeClr>
              </a:solidFill>
              <a:latin typeface="Arial" panose="020B0604020202020204" pitchFamily="34" charset="0"/>
              <a:cs typeface="Arial" panose="020B0604020202020204" pitchFamily="34" charset="0"/>
            </a:endParaRPr>
          </a:p>
          <a:p>
            <a:pPr>
              <a:lnSpc>
                <a:spcPct val="150000"/>
              </a:lnSpc>
            </a:pPr>
            <a:r>
              <a:rPr lang="de-DE" sz="1200" b="1" dirty="0">
                <a:solidFill>
                  <a:schemeClr val="tx1">
                    <a:lumMod val="65000"/>
                    <a:lumOff val="35000"/>
                  </a:schemeClr>
                </a:solidFill>
                <a:latin typeface="Arial" panose="020B0604020202020204" pitchFamily="34" charset="0"/>
                <a:cs typeface="Arial" panose="020B0604020202020204" pitchFamily="34" charset="0"/>
              </a:rPr>
              <a:t>FIRMA</a:t>
            </a: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Seite Oktober 2016 </a:t>
            </a:r>
            <a:r>
              <a:rPr lang="de-DE" sz="1200" dirty="0" err="1">
                <a:solidFill>
                  <a:schemeClr val="tx1">
                    <a:lumMod val="65000"/>
                    <a:lumOff val="35000"/>
                  </a:schemeClr>
                </a:solidFill>
                <a:latin typeface="Arial" panose="020B0604020202020204" pitchFamily="34" charset="0"/>
                <a:cs typeface="Arial" panose="020B0604020202020204" pitchFamily="34" charset="0"/>
              </a:rPr>
              <a:t>Geldwerk</a:t>
            </a:r>
            <a:r>
              <a:rPr lang="de-DE" sz="1200" dirty="0">
                <a:solidFill>
                  <a:schemeClr val="tx1">
                    <a:lumMod val="65000"/>
                    <a:lumOff val="35000"/>
                  </a:schemeClr>
                </a:solidFill>
                <a:latin typeface="Arial" panose="020B0604020202020204" pitchFamily="34" charset="0"/>
                <a:cs typeface="Arial" panose="020B0604020202020204" pitchFamily="34" charset="0"/>
              </a:rPr>
              <a:t> | Manufaktur für Finanzangelegenheiten</a:t>
            </a:r>
          </a:p>
          <a:p>
            <a:pPr>
              <a:lnSpc>
                <a:spcPct val="150000"/>
              </a:lnSpc>
            </a:pPr>
            <a:endParaRPr lang="de-DE" sz="1200" dirty="0">
              <a:solidFill>
                <a:schemeClr val="tx1">
                  <a:lumMod val="65000"/>
                  <a:lumOff val="35000"/>
                </a:schemeClr>
              </a:solidFill>
              <a:latin typeface="Arial" panose="020B0604020202020204" pitchFamily="34" charset="0"/>
              <a:cs typeface="Arial" panose="020B0604020202020204" pitchFamily="34" charset="0"/>
            </a:endParaRPr>
          </a:p>
          <a:p>
            <a:pPr>
              <a:lnSpc>
                <a:spcPct val="150000"/>
              </a:lnSpc>
            </a:pPr>
            <a:r>
              <a:rPr lang="de-DE" sz="1200" b="1" dirty="0">
                <a:solidFill>
                  <a:schemeClr val="tx1">
                    <a:lumMod val="65000"/>
                    <a:lumOff val="35000"/>
                  </a:schemeClr>
                </a:solidFill>
                <a:latin typeface="Arial" panose="020B0604020202020204" pitchFamily="34" charset="0"/>
                <a:cs typeface="Arial" panose="020B0604020202020204" pitchFamily="34" charset="0"/>
              </a:rPr>
              <a:t>TÄTIGKEITSFELDER</a:t>
            </a: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§§34c, d, f, i und Vermittleranbindung/-betreuung sowie </a:t>
            </a:r>
            <a:r>
              <a:rPr lang="de-DE" sz="1200" dirty="0" err="1">
                <a:solidFill>
                  <a:schemeClr val="tx1">
                    <a:lumMod val="65000"/>
                    <a:lumOff val="35000"/>
                  </a:schemeClr>
                </a:solidFill>
                <a:latin typeface="Arial" panose="020B0604020202020204" pitchFamily="34" charset="0"/>
                <a:cs typeface="Arial" panose="020B0604020202020204" pitchFamily="34" charset="0"/>
              </a:rPr>
              <a:t>Advisor</a:t>
            </a:r>
            <a:r>
              <a:rPr lang="de-DE" sz="1200" dirty="0">
                <a:solidFill>
                  <a:schemeClr val="tx1">
                    <a:lumMod val="65000"/>
                    <a:lumOff val="35000"/>
                  </a:schemeClr>
                </a:solidFill>
                <a:latin typeface="Arial" panose="020B0604020202020204" pitchFamily="34" charset="0"/>
                <a:cs typeface="Arial" panose="020B0604020202020204" pitchFamily="34" charset="0"/>
              </a:rPr>
              <a:t> für individuelle Fonds-Vermögensverwaltungen (RP)</a:t>
            </a: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Zertifizierter IHK Prüfer §§34f und 34i GewO</a:t>
            </a:r>
            <a:endParaRPr lang="de-DE" sz="1200" dirty="0">
              <a:solidFill>
                <a:schemeClr val="tx1">
                  <a:lumMod val="65000"/>
                  <a:lumOff val="35000"/>
                </a:schemeClr>
              </a:solidFill>
              <a:latin typeface="Frutiger LT Std 57 Cn" charset="0"/>
              <a:ea typeface="Frutiger LT Std 57 Cn" charset="0"/>
              <a:cs typeface="Frutiger LT Std 57 Cn" charset="0"/>
            </a:endParaRPr>
          </a:p>
        </p:txBody>
      </p:sp>
      <p:pic>
        <p:nvPicPr>
          <p:cNvPr id="9" name="Grafik 8">
            <a:extLst>
              <a:ext uri="{FF2B5EF4-FFF2-40B4-BE49-F238E27FC236}">
                <a16:creationId xmlns:a16="http://schemas.microsoft.com/office/drawing/2014/main" id="{2DC042BF-2931-C244-8B98-CE13BF497643}"/>
              </a:ext>
            </a:extLst>
          </p:cNvPr>
          <p:cNvPicPr>
            <a:picLocks noChangeAspect="1"/>
          </p:cNvPicPr>
          <p:nvPr/>
        </p:nvPicPr>
        <p:blipFill>
          <a:blip r:embed="rId2"/>
          <a:stretch>
            <a:fillRect/>
          </a:stretch>
        </p:blipFill>
        <p:spPr>
          <a:xfrm>
            <a:off x="802797" y="1359560"/>
            <a:ext cx="1734060" cy="1607775"/>
          </a:xfrm>
          <a:prstGeom prst="rect">
            <a:avLst/>
          </a:prstGeom>
          <a:effectLst>
            <a:outerShdw blurRad="50800" dist="38100" dir="2700000" algn="tl" rotWithShape="0">
              <a:prstClr val="black">
                <a:alpha val="40000"/>
              </a:prstClr>
            </a:outerShdw>
          </a:effectLst>
        </p:spPr>
      </p:pic>
      <p:sp>
        <p:nvSpPr>
          <p:cNvPr id="2" name="Rechteck 1">
            <a:extLst>
              <a:ext uri="{FF2B5EF4-FFF2-40B4-BE49-F238E27FC236}">
                <a16:creationId xmlns:a16="http://schemas.microsoft.com/office/drawing/2014/main" id="{249F0FA2-4E58-6242-8357-1393E8BE869C}"/>
              </a:ext>
            </a:extLst>
          </p:cNvPr>
          <p:cNvSpPr/>
          <p:nvPr/>
        </p:nvSpPr>
        <p:spPr>
          <a:xfrm>
            <a:off x="802797" y="3331380"/>
            <a:ext cx="1734060" cy="1597981"/>
          </a:xfrm>
          <a:prstGeom prst="rect">
            <a:avLst/>
          </a:prstGeom>
          <a:solidFill>
            <a:schemeClr val="bg1"/>
          </a:solidFill>
          <a:ln>
            <a:noFill/>
          </a:ln>
          <a:effectLst>
            <a:outerShdw blurRad="50800" dist="38100" dir="27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1" descr="Logo-neu.pdf">
            <a:extLst>
              <a:ext uri="{FF2B5EF4-FFF2-40B4-BE49-F238E27FC236}">
                <a16:creationId xmlns:a16="http://schemas.microsoft.com/office/drawing/2014/main" id="{957FE805-5949-D743-B40D-EEE29706D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95" y="3531611"/>
            <a:ext cx="1734061" cy="1184585"/>
          </a:xfrm>
          <a:prstGeom prst="rect">
            <a:avLst/>
          </a:prstGeom>
        </p:spPr>
      </p:pic>
      <p:sp>
        <p:nvSpPr>
          <p:cNvPr id="11" name="Rechteck 10">
            <a:extLst>
              <a:ext uri="{FF2B5EF4-FFF2-40B4-BE49-F238E27FC236}">
                <a16:creationId xmlns:a16="http://schemas.microsoft.com/office/drawing/2014/main" id="{2DDCC9DC-9F98-9046-A5C8-6CF8B9D82253}"/>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170AB582-412E-D642-8C2E-55149DB6783E}"/>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 PARTNERPORTRAIT | </a:t>
            </a:r>
            <a:r>
              <a:rPr lang="de-DE" dirty="0" err="1">
                <a:solidFill>
                  <a:schemeClr val="bg1"/>
                </a:solidFill>
                <a:latin typeface="Arial" panose="020B0604020202020204" pitchFamily="34" charset="0"/>
                <a:cs typeface="Arial" panose="020B0604020202020204" pitchFamily="34" charset="0"/>
              </a:rPr>
              <a:t>Sasko</a:t>
            </a:r>
            <a:r>
              <a:rPr lang="de-DE" dirty="0">
                <a:solidFill>
                  <a:schemeClr val="bg1"/>
                </a:solidFill>
                <a:latin typeface="Arial" panose="020B0604020202020204" pitchFamily="34" charset="0"/>
                <a:cs typeface="Arial" panose="020B0604020202020204" pitchFamily="34" charset="0"/>
              </a:rPr>
              <a:t> </a:t>
            </a:r>
            <a:r>
              <a:rPr lang="de-DE" dirty="0" err="1">
                <a:solidFill>
                  <a:schemeClr val="bg1"/>
                </a:solidFill>
                <a:latin typeface="Arial" panose="020B0604020202020204" pitchFamily="34" charset="0"/>
                <a:cs typeface="Arial" panose="020B0604020202020204" pitchFamily="34" charset="0"/>
              </a:rPr>
              <a:t>Blazevski</a:t>
            </a:r>
            <a:endParaRPr lang="de-DE" dirty="0">
              <a:solidFill>
                <a:schemeClr val="bg1"/>
              </a:solidFill>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554A2232-AB0B-D044-838B-1EE13D7D52DB}"/>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26071F95-1CCA-5243-B6B1-1C8D79E872C8}" type="slidenum">
              <a:rPr lang="de-DE" sz="1000" smtClean="0">
                <a:solidFill>
                  <a:schemeClr val="tx1">
                    <a:lumMod val="65000"/>
                    <a:lumOff val="35000"/>
                  </a:schemeClr>
                </a:solidFill>
                <a:latin typeface="Arial" panose="020B0604020202020204" pitchFamily="34" charset="0"/>
                <a:cs typeface="Arial" panose="020B0604020202020204" pitchFamily="34" charset="0"/>
              </a:rPr>
              <a:t>5</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60594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D0CEA2F-0362-974C-81EC-75D016405F6A}"/>
              </a:ext>
            </a:extLst>
          </p:cNvPr>
          <p:cNvSpPr txBox="1"/>
          <p:nvPr/>
        </p:nvSpPr>
        <p:spPr>
          <a:xfrm>
            <a:off x="121908" y="1481823"/>
            <a:ext cx="11965759" cy="3939540"/>
          </a:xfrm>
          <a:prstGeom prst="rect">
            <a:avLst/>
          </a:prstGeom>
          <a:noFill/>
        </p:spPr>
        <p:txBody>
          <a:bodyPr wrap="square" rtlCol="0">
            <a:spAutoFit/>
          </a:bodyPr>
          <a:lstStyle/>
          <a:p>
            <a:pPr algn="ctr"/>
            <a:r>
              <a:rPr lang="de-DE" sz="25000" b="1" dirty="0">
                <a:solidFill>
                  <a:schemeClr val="bg1">
                    <a:lumMod val="95000"/>
                  </a:schemeClr>
                </a:solidFill>
                <a:latin typeface="Arial Black" panose="020B0604020202020204" pitchFamily="34" charset="0"/>
                <a:cs typeface="Arial Black" panose="020B0604020202020204" pitchFamily="34" charset="0"/>
              </a:rPr>
              <a:t>2023</a:t>
            </a:r>
          </a:p>
        </p:txBody>
      </p:sp>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9" name="Rechteck 8">
            <a:extLst>
              <a:ext uri="{FF2B5EF4-FFF2-40B4-BE49-F238E27FC236}">
                <a16:creationId xmlns:a16="http://schemas.microsoft.com/office/drawing/2014/main" id="{F62C602D-9BEE-2B4F-B6A9-ECAB2B8942BD}"/>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C4E1C375-622D-6C45-B8CB-92E885CAF302}"/>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VI. AUSBLICK</a:t>
            </a:r>
            <a:endParaRPr lang="de-DE" dirty="0">
              <a:solidFill>
                <a:schemeClr val="bg1"/>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19238871-BF59-834F-AA39-DDE98EA06738}"/>
              </a:ext>
            </a:extLst>
          </p:cNvPr>
          <p:cNvSpPr txBox="1"/>
          <p:nvPr/>
        </p:nvSpPr>
        <p:spPr>
          <a:xfrm>
            <a:off x="1965050" y="1661955"/>
            <a:ext cx="8279476" cy="2609176"/>
          </a:xfrm>
          <a:prstGeom prst="rect">
            <a:avLst/>
          </a:prstGeom>
          <a:noFill/>
        </p:spPr>
        <p:txBody>
          <a:bodyPr wrap="square" rtlCol="0">
            <a:spAutoFit/>
          </a:bodyPr>
          <a:lstStyle/>
          <a:p>
            <a:pPr algn="ctr">
              <a:lnSpc>
                <a:spcPct val="150000"/>
              </a:lnSpc>
            </a:pPr>
            <a:r>
              <a:rPr lang="de-DE" sz="2400" dirty="0">
                <a:solidFill>
                  <a:srgbClr val="13388B"/>
                </a:solidFill>
                <a:latin typeface="Arial" panose="020B0604020202020204" pitchFamily="34" charset="0"/>
                <a:cs typeface="Arial" panose="020B0604020202020204" pitchFamily="34" charset="0"/>
              </a:rPr>
              <a:t>Nächster</a:t>
            </a:r>
            <a:r>
              <a:rPr lang="de-DE" sz="4000" dirty="0">
                <a:solidFill>
                  <a:srgbClr val="13388B"/>
                </a:solidFill>
                <a:latin typeface="Arial" panose="020B0604020202020204" pitchFamily="34" charset="0"/>
                <a:cs typeface="Arial" panose="020B0604020202020204" pitchFamily="34" charset="0"/>
              </a:rPr>
              <a:t> </a:t>
            </a:r>
          </a:p>
          <a:p>
            <a:pPr algn="ctr">
              <a:lnSpc>
                <a:spcPct val="150000"/>
              </a:lnSpc>
            </a:pPr>
            <a:r>
              <a:rPr lang="de-DE" sz="4800" dirty="0" err="1">
                <a:solidFill>
                  <a:srgbClr val="13388B"/>
                </a:solidFill>
                <a:latin typeface="Arial" panose="020B0604020202020204" pitchFamily="34" charset="0"/>
                <a:cs typeface="Arial" panose="020B0604020202020204" pitchFamily="34" charset="0"/>
              </a:rPr>
              <a:t>PartnerDialog</a:t>
            </a:r>
            <a:r>
              <a:rPr lang="de-DE" sz="4800" dirty="0">
                <a:solidFill>
                  <a:srgbClr val="13388B"/>
                </a:solidFill>
                <a:latin typeface="Arial" panose="020B0604020202020204" pitchFamily="34" charset="0"/>
                <a:cs typeface="Arial" panose="020B0604020202020204" pitchFamily="34" charset="0"/>
              </a:rPr>
              <a:t> #14</a:t>
            </a:r>
          </a:p>
          <a:p>
            <a:pPr algn="ctr">
              <a:lnSpc>
                <a:spcPct val="150000"/>
              </a:lnSpc>
            </a:pPr>
            <a:r>
              <a:rPr lang="de-DE" sz="2400" dirty="0">
                <a:solidFill>
                  <a:srgbClr val="13388B"/>
                </a:solidFill>
                <a:latin typeface="Arial" panose="020B0604020202020204" pitchFamily="34" charset="0"/>
                <a:cs typeface="Arial" panose="020B0604020202020204" pitchFamily="34" charset="0"/>
              </a:rPr>
              <a:t>Donnerstag, 25. Mai 2023</a:t>
            </a:r>
          </a:p>
        </p:txBody>
      </p:sp>
      <p:sp>
        <p:nvSpPr>
          <p:cNvPr id="11" name="Textfeld 10">
            <a:extLst>
              <a:ext uri="{FF2B5EF4-FFF2-40B4-BE49-F238E27FC236}">
                <a16:creationId xmlns:a16="http://schemas.microsoft.com/office/drawing/2014/main" id="{AF6D2A6B-BB80-6942-87CB-68929633B744}"/>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26071F95-1CCA-5243-B6B1-1C8D79E872C8}" type="slidenum">
              <a:rPr lang="de-DE" sz="1000" smtClean="0">
                <a:solidFill>
                  <a:schemeClr val="tx1">
                    <a:lumMod val="65000"/>
                    <a:lumOff val="35000"/>
                  </a:schemeClr>
                </a:solidFill>
                <a:latin typeface="Arial" panose="020B0604020202020204" pitchFamily="34" charset="0"/>
                <a:cs typeface="Arial" panose="020B0604020202020204" pitchFamily="34" charset="0"/>
              </a:rPr>
              <a:t>50</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09552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7" name="Textfeld 6">
            <a:extLst>
              <a:ext uri="{FF2B5EF4-FFF2-40B4-BE49-F238E27FC236}">
                <a16:creationId xmlns:a16="http://schemas.microsoft.com/office/drawing/2014/main" id="{7E1C9DAF-12FA-DF40-8960-7F4BEC7A6ED3}"/>
              </a:ext>
            </a:extLst>
          </p:cNvPr>
          <p:cNvSpPr txBox="1"/>
          <p:nvPr/>
        </p:nvSpPr>
        <p:spPr>
          <a:xfrm>
            <a:off x="619029" y="4305437"/>
            <a:ext cx="10953942" cy="2246769"/>
          </a:xfrm>
          <a:prstGeom prst="rect">
            <a:avLst/>
          </a:prstGeom>
          <a:noFill/>
        </p:spPr>
        <p:txBody>
          <a:bodyPr wrap="square" rtlCol="0">
            <a:spAutoFit/>
          </a:bodyPr>
          <a:lstStyle/>
          <a:p>
            <a:r>
              <a:rPr lang="de-DE" sz="1000" dirty="0">
                <a:solidFill>
                  <a:schemeClr val="bg1">
                    <a:lumMod val="50000"/>
                  </a:schemeClr>
                </a:solidFill>
              </a:rPr>
              <a:t>Rechtliche Hinweise</a:t>
            </a:r>
          </a:p>
          <a:p>
            <a:r>
              <a:rPr lang="de-DE" sz="1000" dirty="0">
                <a:solidFill>
                  <a:schemeClr val="bg1">
                    <a:lumMod val="50000"/>
                  </a:schemeClr>
                </a:solidFill>
              </a:rPr>
              <a:t>Alle Rechte FONDSNET  | Stand 02/2023</a:t>
            </a:r>
            <a:br>
              <a:rPr lang="de-DE" sz="1000" dirty="0">
                <a:solidFill>
                  <a:schemeClr val="bg1">
                    <a:lumMod val="50000"/>
                  </a:schemeClr>
                </a:solidFill>
              </a:rPr>
            </a:br>
            <a:r>
              <a:rPr lang="de-DE" sz="1000" dirty="0">
                <a:solidFill>
                  <a:schemeClr val="bg1">
                    <a:lumMod val="50000"/>
                  </a:schemeClr>
                </a:solidFill>
              </a:rPr>
              <a:t>Nachdruck, Übernahme in elektronische Medien oder auf Internetseiten – auch auszugsweise – nur mit ausdrücklicher Genehmigung der</a:t>
            </a:r>
          </a:p>
          <a:p>
            <a:br>
              <a:rPr lang="de-DE" sz="1000" dirty="0">
                <a:solidFill>
                  <a:schemeClr val="bg1">
                    <a:lumMod val="50000"/>
                  </a:schemeClr>
                </a:solidFill>
              </a:rPr>
            </a:br>
            <a:endParaRPr lang="de-DE" sz="1000" dirty="0">
              <a:solidFill>
                <a:schemeClr val="bg1">
                  <a:lumMod val="50000"/>
                </a:schemeClr>
              </a:solidFill>
            </a:endParaRPr>
          </a:p>
          <a:p>
            <a:r>
              <a:rPr lang="de-DE" sz="1000" dirty="0">
                <a:solidFill>
                  <a:schemeClr val="bg1">
                    <a:lumMod val="50000"/>
                  </a:schemeClr>
                </a:solidFill>
              </a:rPr>
              <a:t>FONDSNET Vermögensberatung &amp; -</a:t>
            </a:r>
            <a:r>
              <a:rPr lang="de-DE" sz="1000" dirty="0" err="1">
                <a:solidFill>
                  <a:schemeClr val="bg1">
                    <a:lumMod val="50000"/>
                  </a:schemeClr>
                </a:solidFill>
              </a:rPr>
              <a:t>verwaltungs</a:t>
            </a:r>
            <a:r>
              <a:rPr lang="de-DE" sz="1000" dirty="0">
                <a:solidFill>
                  <a:schemeClr val="bg1">
                    <a:lumMod val="50000"/>
                  </a:schemeClr>
                </a:solidFill>
              </a:rPr>
              <a:t> GmbH</a:t>
            </a:r>
          </a:p>
          <a:p>
            <a:r>
              <a:rPr lang="de-DE" sz="1000" dirty="0">
                <a:solidFill>
                  <a:schemeClr val="bg1">
                    <a:lumMod val="50000"/>
                  </a:schemeClr>
                </a:solidFill>
              </a:rPr>
              <a:t>Steinstraße 33 | D-50374 Erftstadt</a:t>
            </a:r>
          </a:p>
          <a:p>
            <a:r>
              <a:rPr lang="de-DE" sz="1000" dirty="0">
                <a:solidFill>
                  <a:schemeClr val="bg1">
                    <a:lumMod val="50000"/>
                  </a:schemeClr>
                </a:solidFill>
              </a:rPr>
              <a:t>Telefon: 02235 / 95 66 10</a:t>
            </a:r>
          </a:p>
          <a:p>
            <a:r>
              <a:rPr lang="de-DE" sz="1000" dirty="0" err="1">
                <a:solidFill>
                  <a:schemeClr val="bg1">
                    <a:lumMod val="50000"/>
                  </a:schemeClr>
                </a:solidFill>
              </a:rPr>
              <a:t>info@fondsnet.de</a:t>
            </a:r>
            <a:r>
              <a:rPr lang="de-DE" sz="1000" dirty="0">
                <a:solidFill>
                  <a:schemeClr val="bg1">
                    <a:lumMod val="50000"/>
                  </a:schemeClr>
                </a:solidFill>
              </a:rPr>
              <a:t> | </a:t>
            </a:r>
            <a:r>
              <a:rPr lang="de-DE" sz="1000" dirty="0" err="1">
                <a:solidFill>
                  <a:schemeClr val="bg1">
                    <a:lumMod val="50000"/>
                  </a:schemeClr>
                </a:solidFill>
              </a:rPr>
              <a:t>www.fondsnet.de</a:t>
            </a:r>
            <a:endParaRPr lang="de-DE" sz="1000" dirty="0">
              <a:solidFill>
                <a:schemeClr val="bg1">
                  <a:lumMod val="50000"/>
                </a:schemeClr>
              </a:solidFill>
            </a:endParaRPr>
          </a:p>
          <a:p>
            <a:br>
              <a:rPr lang="de-DE" sz="1000" dirty="0">
                <a:solidFill>
                  <a:schemeClr val="bg1">
                    <a:lumMod val="50000"/>
                  </a:schemeClr>
                </a:solidFill>
              </a:rPr>
            </a:br>
            <a:endParaRPr lang="de-DE" sz="1000" dirty="0">
              <a:solidFill>
                <a:schemeClr val="bg1">
                  <a:lumMod val="50000"/>
                </a:schemeClr>
              </a:solidFill>
            </a:endParaRPr>
          </a:p>
          <a:p>
            <a:r>
              <a:rPr lang="de-DE" sz="1000" dirty="0">
                <a:solidFill>
                  <a:schemeClr val="bg1">
                    <a:lumMod val="50000"/>
                  </a:schemeClr>
                </a:solidFill>
              </a:rPr>
              <a:t>Die Inhalte der Präsentation wurden von FONDSNET und den Referenten mit größtmöglicher Sorgfalt zum Zeitpunkt der Veröffentlichung erstellt. Eine Haftung für die Richtigkeit der Daten und Informationen wird ausgeschlossen. Dies gilt insbesondere für den Fall, dass sich die enthaltenen Fakten, Annahmen und Empfehlungen im Laufe der Zeit ändern. Die Inhalte stellen weder eine individuelle Anlageempfehlung noch eine Einladung zur Zeichnung oder ein Angebot zum Kauf oder Verkauf von Wertpapieren oder sonstigen Finanzinstrumenten dar. </a:t>
            </a:r>
          </a:p>
        </p:txBody>
      </p:sp>
      <p:sp>
        <p:nvSpPr>
          <p:cNvPr id="8" name="Textfeld 7">
            <a:extLst>
              <a:ext uri="{FF2B5EF4-FFF2-40B4-BE49-F238E27FC236}">
                <a16:creationId xmlns:a16="http://schemas.microsoft.com/office/drawing/2014/main" id="{AA5AEA48-A437-DF48-92C3-E319CB7231B5}"/>
              </a:ext>
            </a:extLst>
          </p:cNvPr>
          <p:cNvSpPr txBox="1"/>
          <p:nvPr/>
        </p:nvSpPr>
        <p:spPr>
          <a:xfrm>
            <a:off x="-1" y="2539402"/>
            <a:ext cx="12118019" cy="461665"/>
          </a:xfrm>
          <a:prstGeom prst="rect">
            <a:avLst/>
          </a:prstGeom>
          <a:noFill/>
        </p:spPr>
        <p:txBody>
          <a:bodyPr wrap="square" rtlCol="0">
            <a:spAutoFit/>
          </a:bodyPr>
          <a:lstStyle/>
          <a:p>
            <a:pPr algn="ctr"/>
            <a:r>
              <a:rPr lang="de-DE" sz="2400" dirty="0">
                <a:solidFill>
                  <a:srgbClr val="1F3E80"/>
                </a:solidFill>
                <a:latin typeface="Arial" panose="020B0604020202020204" pitchFamily="34" charset="0"/>
                <a:ea typeface="Frutiger LT Std 57 Cn" charset="0"/>
                <a:cs typeface="Arial" panose="020B0604020202020204" pitchFamily="34" charset="0"/>
              </a:rPr>
              <a:t>Vielen Dank für Ihre Aufmerksamkeit und bis zum </a:t>
            </a:r>
            <a:r>
              <a:rPr lang="de-DE" sz="2400">
                <a:solidFill>
                  <a:srgbClr val="1F3E80"/>
                </a:solidFill>
                <a:latin typeface="Arial" panose="020B0604020202020204" pitchFamily="34" charset="0"/>
                <a:ea typeface="Frutiger LT Std 57 Cn" charset="0"/>
                <a:cs typeface="Arial" panose="020B0604020202020204" pitchFamily="34" charset="0"/>
              </a:rPr>
              <a:t>nächsten Mal</a:t>
            </a:r>
            <a:r>
              <a:rPr lang="de-DE" sz="2400" dirty="0">
                <a:solidFill>
                  <a:srgbClr val="1F3E80"/>
                </a:solidFill>
                <a:latin typeface="Arial" panose="020B0604020202020204" pitchFamily="34" charset="0"/>
                <a:ea typeface="Frutiger LT Std 57 Cn" charset="0"/>
                <a:cs typeface="Arial" panose="020B0604020202020204" pitchFamily="34" charset="0"/>
              </a:rPr>
              <a:t>!</a:t>
            </a:r>
          </a:p>
        </p:txBody>
      </p:sp>
      <p:sp>
        <p:nvSpPr>
          <p:cNvPr id="9" name="Textfeld 8">
            <a:extLst>
              <a:ext uri="{FF2B5EF4-FFF2-40B4-BE49-F238E27FC236}">
                <a16:creationId xmlns:a16="http://schemas.microsoft.com/office/drawing/2014/main" id="{E48B9436-1F73-214E-ABE5-D87040297B7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4AB1297F-73A7-0C48-B019-797EC55B64DB}" type="slidenum">
              <a:rPr lang="de-DE" sz="1000" smtClean="0">
                <a:solidFill>
                  <a:schemeClr val="tx1">
                    <a:lumMod val="65000"/>
                    <a:lumOff val="35000"/>
                  </a:schemeClr>
                </a:solidFill>
                <a:latin typeface="Arial" panose="020B0604020202020204" pitchFamily="34" charset="0"/>
                <a:cs typeface="Arial" panose="020B0604020202020204" pitchFamily="34" charset="0"/>
              </a:rPr>
              <a:t>51</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94450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Textfeld 7">
            <a:extLst>
              <a:ext uri="{FF2B5EF4-FFF2-40B4-BE49-F238E27FC236}">
                <a16:creationId xmlns:a16="http://schemas.microsoft.com/office/drawing/2014/main" id="{CA768152-FA3F-244B-B601-3956DAEFA49B}"/>
              </a:ext>
            </a:extLst>
          </p:cNvPr>
          <p:cNvSpPr txBox="1"/>
          <p:nvPr/>
        </p:nvSpPr>
        <p:spPr>
          <a:xfrm>
            <a:off x="3012470" y="1304087"/>
            <a:ext cx="6921316" cy="4258410"/>
          </a:xfrm>
          <a:prstGeom prst="rect">
            <a:avLst/>
          </a:prstGeom>
          <a:noFill/>
        </p:spPr>
        <p:txBody>
          <a:bodyPr wrap="square" rtlCol="0">
            <a:spAutoFit/>
          </a:bodyPr>
          <a:lstStyle/>
          <a:p>
            <a:pPr>
              <a:lnSpc>
                <a:spcPct val="150000"/>
              </a:lnSpc>
            </a:pPr>
            <a:r>
              <a:rPr lang="de-DE" sz="1200" b="1" dirty="0">
                <a:solidFill>
                  <a:schemeClr val="tx1">
                    <a:lumMod val="65000"/>
                    <a:lumOff val="35000"/>
                  </a:schemeClr>
                </a:solidFill>
                <a:latin typeface="Arial" panose="020B0604020202020204" pitchFamily="34" charset="0"/>
                <a:ea typeface="Frutiger LT Std 57 Cn" charset="0"/>
                <a:cs typeface="Arial" panose="020B0604020202020204" pitchFamily="34" charset="0"/>
              </a:rPr>
              <a:t>BERATER</a:t>
            </a:r>
          </a:p>
          <a:p>
            <a:pPr>
              <a:lnSpc>
                <a:spcPct val="150000"/>
              </a:lnSpc>
            </a:pPr>
            <a:r>
              <a:rPr lang="de-DE" sz="1200" dirty="0">
                <a:solidFill>
                  <a:schemeClr val="tx1">
                    <a:lumMod val="65000"/>
                    <a:lumOff val="35000"/>
                  </a:schemeClr>
                </a:solidFill>
                <a:latin typeface="Arial" panose="020B0604020202020204" pitchFamily="34" charset="0"/>
                <a:ea typeface="Frutiger LT Std 57 Cn" charset="0"/>
                <a:cs typeface="Arial" panose="020B0604020202020204" pitchFamily="34" charset="0"/>
              </a:rPr>
              <a:t>Davor Horvat</a:t>
            </a: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Gründer &amp; Vorstand Honorarfinanz AG</a:t>
            </a: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Seit 1995 in der Finanzberatung tätig</a:t>
            </a: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Studium Wirtschaft und Finanzen (FH)</a:t>
            </a: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Experte für passive Anlagestrategien mit ETFs</a:t>
            </a:r>
          </a:p>
          <a:p>
            <a:pPr>
              <a:lnSpc>
                <a:spcPct val="150000"/>
              </a:lnSpc>
            </a:pPr>
            <a:endParaRPr lang="de-DE" sz="1200" dirty="0">
              <a:solidFill>
                <a:schemeClr val="tx1">
                  <a:lumMod val="65000"/>
                  <a:lumOff val="35000"/>
                </a:schemeClr>
              </a:solidFill>
              <a:latin typeface="Arial" panose="020B0604020202020204" pitchFamily="34" charset="0"/>
              <a:cs typeface="Arial" panose="020B0604020202020204" pitchFamily="34" charset="0"/>
            </a:endParaRPr>
          </a:p>
          <a:p>
            <a:pPr>
              <a:lnSpc>
                <a:spcPct val="150000"/>
              </a:lnSpc>
            </a:pPr>
            <a:r>
              <a:rPr lang="de-DE" sz="1200" b="1" dirty="0">
                <a:solidFill>
                  <a:schemeClr val="tx1">
                    <a:lumMod val="65000"/>
                    <a:lumOff val="35000"/>
                  </a:schemeClr>
                </a:solidFill>
                <a:latin typeface="Arial" panose="020B0604020202020204" pitchFamily="34" charset="0"/>
                <a:cs typeface="Arial" panose="020B0604020202020204" pitchFamily="34" charset="0"/>
              </a:rPr>
              <a:t>FIRMA</a:t>
            </a: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seit 2009 auf Honorarberatung umgestellt</a:t>
            </a: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seit 2014 Honorarfinanz AG</a:t>
            </a: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seit 2016 eigene KWG Zulassung als Honorar-Anlageberater </a:t>
            </a:r>
          </a:p>
          <a:p>
            <a:pPr>
              <a:lnSpc>
                <a:spcPct val="150000"/>
              </a:lnSpc>
            </a:pPr>
            <a:endParaRPr lang="de-DE" sz="1200" dirty="0">
              <a:solidFill>
                <a:schemeClr val="tx1">
                  <a:lumMod val="65000"/>
                  <a:lumOff val="35000"/>
                </a:schemeClr>
              </a:solidFill>
              <a:latin typeface="Arial" panose="020B0604020202020204" pitchFamily="34" charset="0"/>
              <a:cs typeface="Arial" panose="020B0604020202020204" pitchFamily="34" charset="0"/>
            </a:endParaRPr>
          </a:p>
          <a:p>
            <a:pPr>
              <a:lnSpc>
                <a:spcPct val="150000"/>
              </a:lnSpc>
            </a:pPr>
            <a:r>
              <a:rPr lang="de-DE" sz="1200" b="1" dirty="0">
                <a:solidFill>
                  <a:schemeClr val="tx1">
                    <a:lumMod val="65000"/>
                    <a:lumOff val="35000"/>
                  </a:schemeClr>
                </a:solidFill>
                <a:latin typeface="Arial" panose="020B0604020202020204" pitchFamily="34" charset="0"/>
                <a:cs typeface="Arial" panose="020B0604020202020204" pitchFamily="34" charset="0"/>
              </a:rPr>
              <a:t>GESCHÄFTSMODELL</a:t>
            </a: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Unabhängiger Honorar-Anlageberatung nach KWG 32</a:t>
            </a:r>
            <a:endParaRPr lang="de-DE" sz="1200" dirty="0">
              <a:solidFill>
                <a:schemeClr val="tx1">
                  <a:lumMod val="65000"/>
                  <a:lumOff val="35000"/>
                </a:schemeClr>
              </a:solidFill>
              <a:latin typeface="Frutiger LT Std 57 Cn" charset="0"/>
              <a:ea typeface="Frutiger LT Std 57 Cn" charset="0"/>
              <a:cs typeface="Frutiger LT Std 57 Cn" charset="0"/>
            </a:endParaRPr>
          </a:p>
          <a:p>
            <a:pPr>
              <a:lnSpc>
                <a:spcPct val="150000"/>
              </a:lnSpc>
            </a:pPr>
            <a:endParaRPr lang="de-DE" sz="1400" dirty="0">
              <a:solidFill>
                <a:schemeClr val="tx1">
                  <a:lumMod val="65000"/>
                  <a:lumOff val="35000"/>
                </a:schemeClr>
              </a:solidFill>
              <a:latin typeface="Frutiger LT Std 57 Cn" charset="0"/>
              <a:ea typeface="Frutiger LT Std 57 Cn" charset="0"/>
              <a:cs typeface="Frutiger LT Std 57 Cn" charset="0"/>
            </a:endParaRPr>
          </a:p>
        </p:txBody>
      </p:sp>
      <p:sp>
        <p:nvSpPr>
          <p:cNvPr id="2" name="Rechteck 1">
            <a:extLst>
              <a:ext uri="{FF2B5EF4-FFF2-40B4-BE49-F238E27FC236}">
                <a16:creationId xmlns:a16="http://schemas.microsoft.com/office/drawing/2014/main" id="{249F0FA2-4E58-6242-8357-1393E8BE869C}"/>
              </a:ext>
            </a:extLst>
          </p:cNvPr>
          <p:cNvSpPr/>
          <p:nvPr/>
        </p:nvSpPr>
        <p:spPr>
          <a:xfrm>
            <a:off x="802797" y="3269235"/>
            <a:ext cx="1734060" cy="1597981"/>
          </a:xfrm>
          <a:prstGeom prst="rect">
            <a:avLst/>
          </a:prstGeom>
          <a:solidFill>
            <a:schemeClr val="bg1"/>
          </a:solidFill>
          <a:ln>
            <a:noFill/>
          </a:ln>
          <a:effectLst>
            <a:outerShdw blurRad="50800" dist="38100" dir="27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1">
            <a:extLst>
              <a:ext uri="{FF2B5EF4-FFF2-40B4-BE49-F238E27FC236}">
                <a16:creationId xmlns:a16="http://schemas.microsoft.com/office/drawing/2014/main" id="{957FE805-5949-D743-B40D-EEE29706D59C}"/>
              </a:ext>
            </a:extLst>
          </p:cNvPr>
          <p:cNvPicPr>
            <a:picLocks noChangeAspect="1"/>
          </p:cNvPicPr>
          <p:nvPr/>
        </p:nvPicPr>
        <p:blipFill>
          <a:blip r:embed="rId2"/>
          <a:srcRect/>
          <a:stretch/>
        </p:blipFill>
        <p:spPr>
          <a:xfrm>
            <a:off x="1012054" y="3362934"/>
            <a:ext cx="1321085" cy="1321085"/>
          </a:xfrm>
          <a:prstGeom prst="rect">
            <a:avLst/>
          </a:prstGeom>
        </p:spPr>
      </p:pic>
      <p:pic>
        <p:nvPicPr>
          <p:cNvPr id="11" name="Grafik 10">
            <a:extLst>
              <a:ext uri="{FF2B5EF4-FFF2-40B4-BE49-F238E27FC236}">
                <a16:creationId xmlns:a16="http://schemas.microsoft.com/office/drawing/2014/main" id="{CE373239-E74D-6149-B43D-ED9C83A80C38}"/>
              </a:ext>
            </a:extLst>
          </p:cNvPr>
          <p:cNvPicPr>
            <a:picLocks noChangeAspect="1"/>
          </p:cNvPicPr>
          <p:nvPr/>
        </p:nvPicPr>
        <p:blipFill>
          <a:blip r:embed="rId3"/>
          <a:stretch>
            <a:fillRect/>
          </a:stretch>
        </p:blipFill>
        <p:spPr>
          <a:xfrm>
            <a:off x="806448" y="1362946"/>
            <a:ext cx="1730408" cy="1604389"/>
          </a:xfrm>
          <a:prstGeom prst="rect">
            <a:avLst/>
          </a:prstGeom>
          <a:effectLst>
            <a:outerShdw blurRad="50800" dist="38100" dir="2700000" algn="tl" rotWithShape="0">
              <a:prstClr val="black">
                <a:alpha val="40000"/>
              </a:prstClr>
            </a:outerShdw>
          </a:effectLst>
        </p:spPr>
      </p:pic>
      <p:sp>
        <p:nvSpPr>
          <p:cNvPr id="13" name="Textfeld 12">
            <a:extLst>
              <a:ext uri="{FF2B5EF4-FFF2-40B4-BE49-F238E27FC236}">
                <a16:creationId xmlns:a16="http://schemas.microsoft.com/office/drawing/2014/main" id="{A1C76571-BD1D-9841-97EF-35C32C336E85}"/>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52</a:t>
            </a: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chteck 13">
            <a:extLst>
              <a:ext uri="{FF2B5EF4-FFF2-40B4-BE49-F238E27FC236}">
                <a16:creationId xmlns:a16="http://schemas.microsoft.com/office/drawing/2014/main" id="{AEAAB82B-2FCE-F74E-9EFD-826E87D13652}"/>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C04A8C00-727E-D945-A225-E3D69120F6BD}"/>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VII. PARTNERPORTRAIT | </a:t>
            </a:r>
            <a:r>
              <a:rPr lang="de-DE" dirty="0">
                <a:solidFill>
                  <a:schemeClr val="bg1"/>
                </a:solidFill>
                <a:latin typeface="Arial" panose="020B0604020202020204" pitchFamily="34" charset="0"/>
                <a:cs typeface="Arial" panose="020B0604020202020204" pitchFamily="34" charset="0"/>
              </a:rPr>
              <a:t>Davor Horvat</a:t>
            </a:r>
          </a:p>
        </p:txBody>
      </p:sp>
    </p:spTree>
    <p:extLst>
      <p:ext uri="{BB962C8B-B14F-4D97-AF65-F5344CB8AC3E}">
        <p14:creationId xmlns:p14="http://schemas.microsoft.com/office/powerpoint/2010/main" val="19605338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pic>
        <p:nvPicPr>
          <p:cNvPr id="7" name="Grafik 6">
            <a:extLst>
              <a:ext uri="{FF2B5EF4-FFF2-40B4-BE49-F238E27FC236}">
                <a16:creationId xmlns:a16="http://schemas.microsoft.com/office/drawing/2014/main" id="{36530FCA-4F4E-2040-B0FB-256926400F7B}"/>
              </a:ext>
            </a:extLst>
          </p:cNvPr>
          <p:cNvPicPr>
            <a:picLocks noChangeAspect="1"/>
          </p:cNvPicPr>
          <p:nvPr/>
        </p:nvPicPr>
        <p:blipFill>
          <a:blip r:embed="rId2"/>
          <a:stretch>
            <a:fillRect/>
          </a:stretch>
        </p:blipFill>
        <p:spPr>
          <a:xfrm>
            <a:off x="781236" y="1249649"/>
            <a:ext cx="1755621" cy="1627766"/>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CA768152-FA3F-244B-B601-3956DAEFA49B}"/>
              </a:ext>
            </a:extLst>
          </p:cNvPr>
          <p:cNvSpPr txBox="1"/>
          <p:nvPr/>
        </p:nvSpPr>
        <p:spPr>
          <a:xfrm>
            <a:off x="3012470" y="1304087"/>
            <a:ext cx="6921316" cy="4493538"/>
          </a:xfrm>
          <a:prstGeom prst="rect">
            <a:avLst/>
          </a:prstGeom>
          <a:noFill/>
        </p:spPr>
        <p:txBody>
          <a:bodyPr wrap="square" rtlCol="0">
            <a:spAutoFit/>
          </a:bodyPr>
          <a:lstStyle/>
          <a:p>
            <a:pPr>
              <a:lnSpc>
                <a:spcPct val="150000"/>
              </a:lnSpc>
            </a:pPr>
            <a:r>
              <a:rPr lang="de-DE" sz="1200" b="1" dirty="0">
                <a:solidFill>
                  <a:schemeClr val="tx1">
                    <a:lumMod val="65000"/>
                    <a:lumOff val="35000"/>
                  </a:schemeClr>
                </a:solidFill>
                <a:latin typeface="Arial" panose="020B0604020202020204" pitchFamily="34" charset="0"/>
                <a:ea typeface="Frutiger LT Std 57 Cn" charset="0"/>
                <a:cs typeface="Arial" panose="020B0604020202020204" pitchFamily="34" charset="0"/>
              </a:rPr>
              <a:t>BERATER</a:t>
            </a:r>
          </a:p>
          <a:p>
            <a:pPr>
              <a:lnSpc>
                <a:spcPct val="150000"/>
              </a:lnSpc>
            </a:pPr>
            <a:r>
              <a:rPr lang="de-DE" sz="1200" dirty="0">
                <a:solidFill>
                  <a:schemeClr val="tx1">
                    <a:lumMod val="65000"/>
                    <a:lumOff val="35000"/>
                  </a:schemeClr>
                </a:solidFill>
                <a:latin typeface="Arial" panose="020B0604020202020204" pitchFamily="34" charset="0"/>
                <a:ea typeface="Frutiger LT Std 57 Cn" charset="0"/>
                <a:cs typeface="Arial" panose="020B0604020202020204" pitchFamily="34" charset="0"/>
              </a:rPr>
              <a:t>Ingo </a:t>
            </a:r>
            <a:r>
              <a:rPr lang="de-DE" sz="1200" dirty="0" err="1">
                <a:solidFill>
                  <a:schemeClr val="tx1">
                    <a:lumMod val="65000"/>
                    <a:lumOff val="35000"/>
                  </a:schemeClr>
                </a:solidFill>
                <a:latin typeface="Arial" panose="020B0604020202020204" pitchFamily="34" charset="0"/>
                <a:ea typeface="Frutiger LT Std 57 Cn" charset="0"/>
                <a:cs typeface="Arial" panose="020B0604020202020204" pitchFamily="34" charset="0"/>
              </a:rPr>
              <a:t>Theismann</a:t>
            </a:r>
            <a:endParaRPr lang="de-DE" sz="1200" dirty="0">
              <a:solidFill>
                <a:schemeClr val="tx1">
                  <a:lumMod val="65000"/>
                  <a:lumOff val="35000"/>
                </a:schemeClr>
              </a:solidFill>
              <a:latin typeface="Arial" panose="020B0604020202020204" pitchFamily="34" charset="0"/>
              <a:ea typeface="Frutiger LT Std 57 Cn" charset="0"/>
              <a:cs typeface="Arial" panose="020B0604020202020204" pitchFamily="34" charset="0"/>
            </a:endParaRP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30 Jahre Berufserfahrung, davon 15 Jahre in der Vermögensverwaltung</a:t>
            </a:r>
          </a:p>
          <a:p>
            <a:pPr>
              <a:lnSpc>
                <a:spcPct val="150000"/>
              </a:lnSpc>
            </a:pPr>
            <a:endParaRPr lang="de-DE" sz="1200" dirty="0">
              <a:solidFill>
                <a:schemeClr val="tx1">
                  <a:lumMod val="65000"/>
                  <a:lumOff val="35000"/>
                </a:schemeClr>
              </a:solidFill>
              <a:latin typeface="Arial" panose="020B0604020202020204" pitchFamily="34" charset="0"/>
              <a:cs typeface="Arial" panose="020B0604020202020204" pitchFamily="34" charset="0"/>
            </a:endParaRPr>
          </a:p>
          <a:p>
            <a:pPr>
              <a:lnSpc>
                <a:spcPct val="150000"/>
              </a:lnSpc>
            </a:pPr>
            <a:r>
              <a:rPr lang="de-DE" sz="1200" b="1" dirty="0">
                <a:solidFill>
                  <a:schemeClr val="tx1">
                    <a:lumMod val="65000"/>
                    <a:lumOff val="35000"/>
                  </a:schemeClr>
                </a:solidFill>
                <a:latin typeface="Arial" panose="020B0604020202020204" pitchFamily="34" charset="0"/>
                <a:cs typeface="Arial" panose="020B0604020202020204" pitchFamily="34" charset="0"/>
              </a:rPr>
              <a:t>FIRMA</a:t>
            </a: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Ingo </a:t>
            </a:r>
            <a:r>
              <a:rPr lang="de-DE" sz="1200" dirty="0" err="1">
                <a:solidFill>
                  <a:schemeClr val="tx1">
                    <a:lumMod val="65000"/>
                    <a:lumOff val="35000"/>
                  </a:schemeClr>
                </a:solidFill>
                <a:latin typeface="Arial" panose="020B0604020202020204" pitchFamily="34" charset="0"/>
                <a:cs typeface="Arial" panose="020B0604020202020204" pitchFamily="34" charset="0"/>
              </a:rPr>
              <a:t>Theismann</a:t>
            </a:r>
            <a:r>
              <a:rPr lang="de-DE" sz="1200" dirty="0">
                <a:solidFill>
                  <a:schemeClr val="tx1">
                    <a:lumMod val="65000"/>
                    <a:lumOff val="35000"/>
                  </a:schemeClr>
                </a:solidFill>
                <a:latin typeface="Arial" panose="020B0604020202020204" pitchFamily="34" charset="0"/>
                <a:cs typeface="Arial" panose="020B0604020202020204" pitchFamily="34" charset="0"/>
              </a:rPr>
              <a:t> Vermögensmanagement e. Kfm.</a:t>
            </a: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Gegründet im Juli 2015</a:t>
            </a:r>
          </a:p>
          <a:p>
            <a:pPr>
              <a:lnSpc>
                <a:spcPct val="150000"/>
              </a:lnSpc>
            </a:pPr>
            <a:endParaRPr lang="de-DE" sz="1200" dirty="0">
              <a:solidFill>
                <a:schemeClr val="tx1">
                  <a:lumMod val="65000"/>
                  <a:lumOff val="35000"/>
                </a:schemeClr>
              </a:solidFill>
              <a:latin typeface="Arial" panose="020B0604020202020204" pitchFamily="34" charset="0"/>
              <a:cs typeface="Arial" panose="020B0604020202020204" pitchFamily="34" charset="0"/>
            </a:endParaRPr>
          </a:p>
          <a:p>
            <a:pPr>
              <a:lnSpc>
                <a:spcPct val="150000"/>
              </a:lnSpc>
            </a:pPr>
            <a:r>
              <a:rPr lang="de-DE" sz="1200" b="1" dirty="0">
                <a:solidFill>
                  <a:schemeClr val="tx1">
                    <a:lumMod val="65000"/>
                    <a:lumOff val="35000"/>
                  </a:schemeClr>
                </a:solidFill>
                <a:latin typeface="Arial" panose="020B0604020202020204" pitchFamily="34" charset="0"/>
                <a:cs typeface="Arial" panose="020B0604020202020204" pitchFamily="34" charset="0"/>
              </a:rPr>
              <a:t>GESCHÄFTSMODELL</a:t>
            </a: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Vertraglich gebundener Vermittler bei BN &amp; Partners</a:t>
            </a:r>
          </a:p>
          <a:p>
            <a:pPr>
              <a:lnSpc>
                <a:spcPct val="150000"/>
              </a:lnSpc>
            </a:pPr>
            <a:r>
              <a:rPr lang="de-DE" sz="1200" dirty="0">
                <a:solidFill>
                  <a:schemeClr val="tx1">
                    <a:lumMod val="65000"/>
                    <a:lumOff val="35000"/>
                  </a:schemeClr>
                </a:solidFill>
                <a:latin typeface="Arial" panose="020B0604020202020204" pitchFamily="34" charset="0"/>
                <a:cs typeface="Arial" panose="020B0604020202020204" pitchFamily="34" charset="0"/>
              </a:rPr>
              <a:t>Beratung &amp; Vermittlung von drei fondsgebundenen</a:t>
            </a:r>
            <a:br>
              <a:rPr lang="de-DE" sz="1200" dirty="0">
                <a:solidFill>
                  <a:schemeClr val="tx1">
                    <a:lumMod val="65000"/>
                    <a:lumOff val="35000"/>
                  </a:schemeClr>
                </a:solidFill>
                <a:latin typeface="Arial" panose="020B0604020202020204" pitchFamily="34" charset="0"/>
                <a:cs typeface="Arial" panose="020B0604020202020204" pitchFamily="34" charset="0"/>
              </a:rPr>
            </a:br>
            <a:r>
              <a:rPr lang="de-DE" sz="1200" dirty="0">
                <a:solidFill>
                  <a:schemeClr val="tx1">
                    <a:lumMod val="65000"/>
                    <a:lumOff val="35000"/>
                  </a:schemeClr>
                </a:solidFill>
                <a:latin typeface="Arial" panose="020B0604020202020204" pitchFamily="34" charset="0"/>
                <a:cs typeface="Arial" panose="020B0604020202020204" pitchFamily="34" charset="0"/>
              </a:rPr>
              <a:t>Vermögensverwaltungsmodellen</a:t>
            </a:r>
          </a:p>
          <a:p>
            <a:pPr>
              <a:lnSpc>
                <a:spcPct val="150000"/>
              </a:lnSpc>
            </a:pPr>
            <a:endParaRPr lang="de-DE" sz="1400" dirty="0">
              <a:solidFill>
                <a:srgbClr val="13388B"/>
              </a:solidFill>
              <a:latin typeface="Arial" panose="020B0604020202020204" pitchFamily="34" charset="0"/>
              <a:cs typeface="Arial" panose="020B0604020202020204" pitchFamily="34" charset="0"/>
            </a:endParaRPr>
          </a:p>
          <a:p>
            <a:pPr>
              <a:lnSpc>
                <a:spcPct val="150000"/>
              </a:lnSpc>
            </a:pPr>
            <a:endParaRPr lang="de-DE" sz="1400" dirty="0">
              <a:solidFill>
                <a:srgbClr val="13388B"/>
              </a:solidFill>
              <a:latin typeface="Arial" panose="020B0604020202020204" pitchFamily="34" charset="0"/>
              <a:cs typeface="Arial" panose="020B0604020202020204" pitchFamily="34" charset="0"/>
            </a:endParaRPr>
          </a:p>
          <a:p>
            <a:endParaRPr lang="de-DE" sz="1400" dirty="0">
              <a:solidFill>
                <a:srgbClr val="13388B"/>
              </a:solidFill>
              <a:latin typeface="Arial" panose="020B0604020202020204" pitchFamily="34" charset="0"/>
              <a:ea typeface="Frutiger LT Std 57 Cn" charset="0"/>
              <a:cs typeface="Arial" panose="020B0604020202020204" pitchFamily="34" charset="0"/>
            </a:endParaRPr>
          </a:p>
          <a:p>
            <a:endParaRPr lang="de-DE" sz="1400" dirty="0">
              <a:solidFill>
                <a:srgbClr val="1F3E80"/>
              </a:solidFill>
              <a:latin typeface="Frutiger LT Std 57 Cn" charset="0"/>
              <a:ea typeface="Frutiger LT Std 57 Cn" charset="0"/>
              <a:cs typeface="Frutiger LT Std 57 Cn" charset="0"/>
            </a:endParaRPr>
          </a:p>
        </p:txBody>
      </p:sp>
      <p:pic>
        <p:nvPicPr>
          <p:cNvPr id="11" name="Grafik 10">
            <a:extLst>
              <a:ext uri="{FF2B5EF4-FFF2-40B4-BE49-F238E27FC236}">
                <a16:creationId xmlns:a16="http://schemas.microsoft.com/office/drawing/2014/main" id="{7EA910C4-FD83-A843-8995-8BFEAA84FA0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7429" t="69444" r="32715" b="11667"/>
          <a:stretch/>
        </p:blipFill>
        <p:spPr>
          <a:xfrm>
            <a:off x="695296" y="3209998"/>
            <a:ext cx="1841561" cy="1647711"/>
          </a:xfrm>
          <a:prstGeom prst="rect">
            <a:avLst/>
          </a:prstGeom>
          <a:effectLst>
            <a:outerShdw blurRad="50800" dist="38100" dir="2700000" algn="tl" rotWithShape="0">
              <a:prstClr val="black">
                <a:alpha val="40000"/>
              </a:prstClr>
            </a:outerShdw>
          </a:effectLst>
        </p:spPr>
      </p:pic>
      <p:sp>
        <p:nvSpPr>
          <p:cNvPr id="9" name="Textfeld 8">
            <a:extLst>
              <a:ext uri="{FF2B5EF4-FFF2-40B4-BE49-F238E27FC236}">
                <a16:creationId xmlns:a16="http://schemas.microsoft.com/office/drawing/2014/main" id="{F82E2EB7-9E40-2845-A300-960BFD2BAD1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26071F95-1CCA-5243-B6B1-1C8D79E872C8}" type="slidenum">
              <a:rPr lang="de-DE" sz="1000" smtClean="0">
                <a:solidFill>
                  <a:schemeClr val="tx1">
                    <a:lumMod val="65000"/>
                    <a:lumOff val="35000"/>
                  </a:schemeClr>
                </a:solidFill>
                <a:latin typeface="Arial" panose="020B0604020202020204" pitchFamily="34" charset="0"/>
                <a:cs typeface="Arial" panose="020B0604020202020204" pitchFamily="34" charset="0"/>
              </a:rPr>
              <a:t>7</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chteck 9">
            <a:extLst>
              <a:ext uri="{FF2B5EF4-FFF2-40B4-BE49-F238E27FC236}">
                <a16:creationId xmlns:a16="http://schemas.microsoft.com/office/drawing/2014/main" id="{A87BDC60-D6DE-5349-BE67-93EE58209277}"/>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B1ECEB5D-C197-EE42-B46F-0FCE5E9534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 PARTNERPORTRAIT | </a:t>
            </a:r>
            <a:r>
              <a:rPr lang="de-DE" dirty="0">
                <a:solidFill>
                  <a:schemeClr val="bg1"/>
                </a:solidFill>
                <a:latin typeface="Arial" panose="020B0604020202020204" pitchFamily="34" charset="0"/>
                <a:cs typeface="Arial" panose="020B0604020202020204" pitchFamily="34" charset="0"/>
              </a:rPr>
              <a:t>Ingo </a:t>
            </a:r>
            <a:r>
              <a:rPr lang="de-DE" dirty="0" err="1">
                <a:solidFill>
                  <a:schemeClr val="bg1"/>
                </a:solidFill>
                <a:latin typeface="Arial" panose="020B0604020202020204" pitchFamily="34" charset="0"/>
                <a:cs typeface="Arial" panose="020B0604020202020204" pitchFamily="34" charset="0"/>
              </a:rPr>
              <a:t>Theismann</a:t>
            </a:r>
            <a:endParaRPr lang="de-DE"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4375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6E0474B2-F50F-BE45-940A-E6F4620F92B4}"/>
              </a:ext>
            </a:extLst>
          </p:cNvPr>
          <p:cNvSpPr txBox="1"/>
          <p:nvPr/>
        </p:nvSpPr>
        <p:spPr>
          <a:xfrm>
            <a:off x="0" y="2516538"/>
            <a:ext cx="12192000" cy="1824923"/>
          </a:xfrm>
          <a:prstGeom prst="rect">
            <a:avLst/>
          </a:prstGeom>
          <a:noFill/>
        </p:spPr>
        <p:txBody>
          <a:bodyPr wrap="square" rtlCol="0">
            <a:spAutoFit/>
          </a:bodyPr>
          <a:lstStyle/>
          <a:p>
            <a:pPr algn="ctr">
              <a:lnSpc>
                <a:spcPct val="150000"/>
              </a:lnSpc>
            </a:pPr>
            <a:r>
              <a:rPr lang="de-DE" sz="4000" dirty="0">
                <a:solidFill>
                  <a:srgbClr val="1F3E80"/>
                </a:solidFill>
                <a:latin typeface="Arial" panose="020B0604020202020204" pitchFamily="34" charset="0"/>
                <a:ea typeface="Frutiger LT Std 57 Cn" charset="0"/>
                <a:cs typeface="Arial" panose="020B0604020202020204" pitchFamily="34" charset="0"/>
              </a:rPr>
              <a:t>III.  </a:t>
            </a:r>
            <a:br>
              <a:rPr lang="de-DE" sz="4000" dirty="0">
                <a:solidFill>
                  <a:srgbClr val="1F3E80"/>
                </a:solidFill>
                <a:latin typeface="Arial" panose="020B0604020202020204" pitchFamily="34" charset="0"/>
                <a:ea typeface="Frutiger LT Std 57 Cn" charset="0"/>
                <a:cs typeface="Arial" panose="020B0604020202020204" pitchFamily="34" charset="0"/>
              </a:rPr>
            </a:br>
            <a:r>
              <a:rPr lang="de-DE" sz="4000" dirty="0">
                <a:solidFill>
                  <a:srgbClr val="1F3E80"/>
                </a:solidFill>
                <a:latin typeface="Arial" panose="020B0604020202020204" pitchFamily="34" charset="0"/>
                <a:ea typeface="Frutiger LT Std 57 Cn" charset="0"/>
                <a:cs typeface="Arial" panose="020B0604020202020204" pitchFamily="34" charset="0"/>
              </a:rPr>
              <a:t>ANLAGEBERATUNG UNTER PREISDRUCK</a:t>
            </a:r>
          </a:p>
        </p:txBody>
      </p:sp>
    </p:spTree>
    <p:extLst>
      <p:ext uri="{BB962C8B-B14F-4D97-AF65-F5344CB8AC3E}">
        <p14:creationId xmlns:p14="http://schemas.microsoft.com/office/powerpoint/2010/main" val="29409230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24AC540-0EA2-D242-98A7-ABA642E7DEF2}"/>
              </a:ext>
            </a:extLst>
          </p:cNvPr>
          <p:cNvSpPr txBox="1"/>
          <p:nvPr/>
        </p:nvSpPr>
        <p:spPr>
          <a:xfrm>
            <a:off x="301355" y="305794"/>
            <a:ext cx="4203395" cy="246221"/>
          </a:xfrm>
          <a:prstGeom prst="rect">
            <a:avLst/>
          </a:prstGeom>
          <a:noFill/>
        </p:spPr>
        <p:txBody>
          <a:bodyPr wrap="none" rtlCol="0">
            <a:spAutoFit/>
          </a:bodyPr>
          <a:lstStyle/>
          <a:p>
            <a:r>
              <a:rPr lang="de-DE" sz="1000" b="1" dirty="0">
                <a:solidFill>
                  <a:schemeClr val="bg2">
                    <a:lumMod val="50000"/>
                  </a:schemeClr>
                </a:solidFill>
                <a:latin typeface="Arial" panose="020B0604020202020204" pitchFamily="34" charset="0"/>
                <a:ea typeface="Frutiger LT Std 57 Cn" charset="0"/>
                <a:cs typeface="Arial" panose="020B0604020202020204" pitchFamily="34" charset="0"/>
              </a:rPr>
              <a:t>FONDSNET PARTNER#DIALOG </a:t>
            </a:r>
            <a:r>
              <a:rPr lang="de-DE" sz="1000" i="1" dirty="0">
                <a:solidFill>
                  <a:schemeClr val="bg2">
                    <a:lumMod val="50000"/>
                  </a:schemeClr>
                </a:solidFill>
                <a:latin typeface="Arial" panose="020B0604020202020204" pitchFamily="34" charset="0"/>
                <a:ea typeface="Frutiger LT Std 57 Cn" charset="0"/>
                <a:cs typeface="Arial" panose="020B0604020202020204" pitchFamily="34" charset="0"/>
              </a:rPr>
              <a:t>|</a:t>
            </a:r>
            <a:r>
              <a:rPr lang="de-DE" sz="1000" dirty="0">
                <a:solidFill>
                  <a:schemeClr val="bg2">
                    <a:lumMod val="50000"/>
                  </a:schemeClr>
                </a:solidFill>
                <a:latin typeface="Arial" panose="020B0604020202020204" pitchFamily="34" charset="0"/>
                <a:ea typeface="Frutiger LT Std 57 Cn" charset="0"/>
                <a:cs typeface="Arial" panose="020B0604020202020204" pitchFamily="34" charset="0"/>
              </a:rPr>
              <a:t> VON BERATERN, FÜR BERATER</a:t>
            </a:r>
          </a:p>
        </p:txBody>
      </p:sp>
      <p:sp>
        <p:nvSpPr>
          <p:cNvPr id="8" name="Rechteck 7">
            <a:extLst>
              <a:ext uri="{FF2B5EF4-FFF2-40B4-BE49-F238E27FC236}">
                <a16:creationId xmlns:a16="http://schemas.microsoft.com/office/drawing/2014/main" id="{C12D9576-ECB8-3F47-9542-9F9308CA6884}"/>
              </a:ext>
            </a:extLst>
          </p:cNvPr>
          <p:cNvSpPr/>
          <p:nvPr/>
        </p:nvSpPr>
        <p:spPr>
          <a:xfrm>
            <a:off x="-126525" y="6285186"/>
            <a:ext cx="12405646" cy="672976"/>
          </a:xfrm>
          <a:prstGeom prst="rect">
            <a:avLst/>
          </a:prstGeom>
          <a:solidFill>
            <a:srgbClr val="133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EEF4DDBD-4E7D-F945-9142-78FEC1CEAF25}"/>
              </a:ext>
            </a:extLst>
          </p:cNvPr>
          <p:cNvSpPr txBox="1"/>
          <p:nvPr/>
        </p:nvSpPr>
        <p:spPr>
          <a:xfrm>
            <a:off x="301355" y="6437111"/>
            <a:ext cx="11606866" cy="369332"/>
          </a:xfrm>
          <a:prstGeom prst="rect">
            <a:avLst/>
          </a:prstGeom>
          <a:noFill/>
        </p:spPr>
        <p:txBody>
          <a:bodyPr wrap="square" rtlCol="0">
            <a:spAutoFit/>
          </a:bodyPr>
          <a:lstStyle/>
          <a:p>
            <a:pPr algn="r"/>
            <a:r>
              <a:rPr lang="de-DE" b="1" dirty="0">
                <a:solidFill>
                  <a:schemeClr val="bg1"/>
                </a:solidFill>
                <a:latin typeface="Arial" panose="020B0604020202020204" pitchFamily="34" charset="0"/>
                <a:cs typeface="Arial" panose="020B0604020202020204" pitchFamily="34" charset="0"/>
              </a:rPr>
              <a:t>III. Anlageberatung unter Preisdruck? | </a:t>
            </a:r>
            <a:r>
              <a:rPr lang="de-DE" dirty="0" err="1">
                <a:solidFill>
                  <a:schemeClr val="bg1"/>
                </a:solidFill>
                <a:latin typeface="Arial" panose="020B0604020202020204" pitchFamily="34" charset="0"/>
                <a:cs typeface="Arial" panose="020B0604020202020204" pitchFamily="34" charset="0"/>
              </a:rPr>
              <a:t>Sasko</a:t>
            </a:r>
            <a:r>
              <a:rPr lang="de-DE" dirty="0">
                <a:solidFill>
                  <a:schemeClr val="bg1"/>
                </a:solidFill>
                <a:latin typeface="Arial" panose="020B0604020202020204" pitchFamily="34" charset="0"/>
                <a:cs typeface="Arial" panose="020B0604020202020204" pitchFamily="34" charset="0"/>
              </a:rPr>
              <a:t> </a:t>
            </a:r>
            <a:r>
              <a:rPr lang="de-DE" dirty="0" err="1">
                <a:solidFill>
                  <a:schemeClr val="bg1"/>
                </a:solidFill>
                <a:latin typeface="Arial" panose="020B0604020202020204" pitchFamily="34" charset="0"/>
                <a:cs typeface="Arial" panose="020B0604020202020204" pitchFamily="34" charset="0"/>
              </a:rPr>
              <a:t>Blazevski</a:t>
            </a:r>
            <a:endParaRPr lang="de-DE" dirty="0">
              <a:solidFill>
                <a:schemeClr val="bg1"/>
              </a:solidFill>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634218D9-78EC-EE4E-AAC8-89182F96EC03}"/>
              </a:ext>
            </a:extLst>
          </p:cNvPr>
          <p:cNvSpPr txBox="1"/>
          <p:nvPr/>
        </p:nvSpPr>
        <p:spPr>
          <a:xfrm>
            <a:off x="10899648" y="9517"/>
            <a:ext cx="1282242" cy="707886"/>
          </a:xfrm>
          <a:prstGeom prst="rect">
            <a:avLst/>
          </a:prstGeom>
          <a:noFill/>
        </p:spPr>
        <p:txBody>
          <a:bodyPr wrap="square" rtlCol="0">
            <a:spAutoFit/>
          </a:bodyPr>
          <a:lstStyle/>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r>
              <a:rPr lang="de-DE" sz="1000" dirty="0">
                <a:solidFill>
                  <a:schemeClr val="tx1">
                    <a:lumMod val="65000"/>
                    <a:lumOff val="35000"/>
                  </a:schemeClr>
                </a:solidFill>
                <a:latin typeface="Arial" panose="020B0604020202020204" pitchFamily="34" charset="0"/>
                <a:cs typeface="Arial" panose="020B0604020202020204" pitchFamily="34" charset="0"/>
              </a:rPr>
              <a:t>Seite </a:t>
            </a:r>
            <a:fld id="{C063F7A1-B73F-8744-BE74-8685A8A1C099}" type="slidenum">
              <a:rPr lang="de-DE" sz="1000" smtClean="0">
                <a:solidFill>
                  <a:schemeClr val="tx1">
                    <a:lumMod val="65000"/>
                    <a:lumOff val="35000"/>
                  </a:schemeClr>
                </a:solidFill>
                <a:latin typeface="Arial" panose="020B0604020202020204" pitchFamily="34" charset="0"/>
                <a:cs typeface="Arial" panose="020B0604020202020204" pitchFamily="34" charset="0"/>
              </a:rPr>
              <a:t>9</a:t>
            </a:fld>
            <a:endParaRPr lang="de-DE" sz="100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de-DE"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3C0E6D07-CA4B-DBBC-37BD-AACF7CBEB8E7}"/>
              </a:ext>
            </a:extLst>
          </p:cNvPr>
          <p:cNvPicPr>
            <a:picLocks noChangeAspect="1"/>
          </p:cNvPicPr>
          <p:nvPr/>
        </p:nvPicPr>
        <p:blipFill>
          <a:blip r:embed="rId2"/>
          <a:stretch>
            <a:fillRect/>
          </a:stretch>
        </p:blipFill>
        <p:spPr>
          <a:xfrm>
            <a:off x="1261778" y="977521"/>
            <a:ext cx="4625803" cy="4882159"/>
          </a:xfrm>
          <a:prstGeom prst="rect">
            <a:avLst/>
          </a:prstGeom>
        </p:spPr>
      </p:pic>
      <p:sp>
        <p:nvSpPr>
          <p:cNvPr id="3" name="Textfeld 2">
            <a:extLst>
              <a:ext uri="{FF2B5EF4-FFF2-40B4-BE49-F238E27FC236}">
                <a16:creationId xmlns:a16="http://schemas.microsoft.com/office/drawing/2014/main" id="{6BA9B7B5-EFD6-AD33-2961-58AA5DFFDAB2}"/>
              </a:ext>
            </a:extLst>
          </p:cNvPr>
          <p:cNvSpPr txBox="1"/>
          <p:nvPr/>
        </p:nvSpPr>
        <p:spPr>
          <a:xfrm>
            <a:off x="10495655" y="6037983"/>
            <a:ext cx="1412566" cy="215444"/>
          </a:xfrm>
          <a:prstGeom prst="rect">
            <a:avLst/>
          </a:prstGeom>
          <a:noFill/>
        </p:spPr>
        <p:txBody>
          <a:bodyPr wrap="none" rtlCol="0">
            <a:spAutoFit/>
          </a:bodyPr>
          <a:lstStyle/>
          <a:p>
            <a:r>
              <a:rPr lang="de-DE" sz="800" dirty="0">
                <a:latin typeface="Arial" panose="020B0604020202020204" pitchFamily="34" charset="0"/>
                <a:cs typeface="Arial" panose="020B0604020202020204" pitchFamily="34" charset="0"/>
              </a:rPr>
              <a:t>Quelle: </a:t>
            </a:r>
            <a:r>
              <a:rPr lang="de-DE" sz="800" dirty="0" err="1">
                <a:latin typeface="Arial" panose="020B0604020202020204" pitchFamily="34" charset="0"/>
                <a:cs typeface="Arial" panose="020B0604020202020204" pitchFamily="34" charset="0"/>
              </a:rPr>
              <a:t>quirinprivatbank.de</a:t>
            </a:r>
            <a:endParaRPr lang="de-DE" sz="800"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222FE051-E153-C19E-AA81-591F9221C224}"/>
              </a:ext>
            </a:extLst>
          </p:cNvPr>
          <p:cNvPicPr>
            <a:picLocks noChangeAspect="1"/>
          </p:cNvPicPr>
          <p:nvPr/>
        </p:nvPicPr>
        <p:blipFill>
          <a:blip r:embed="rId3"/>
          <a:stretch>
            <a:fillRect/>
          </a:stretch>
        </p:blipFill>
        <p:spPr>
          <a:xfrm>
            <a:off x="6445954" y="468297"/>
            <a:ext cx="3244154" cy="5797785"/>
          </a:xfrm>
          <a:prstGeom prst="rect">
            <a:avLst/>
          </a:prstGeom>
        </p:spPr>
      </p:pic>
      <p:sp>
        <p:nvSpPr>
          <p:cNvPr id="6" name="Ring 5">
            <a:extLst>
              <a:ext uri="{FF2B5EF4-FFF2-40B4-BE49-F238E27FC236}">
                <a16:creationId xmlns:a16="http://schemas.microsoft.com/office/drawing/2014/main" id="{F5E401E2-FE75-85FF-344B-9804B5C93E50}"/>
              </a:ext>
            </a:extLst>
          </p:cNvPr>
          <p:cNvSpPr/>
          <p:nvPr/>
        </p:nvSpPr>
        <p:spPr>
          <a:xfrm flipH="1">
            <a:off x="6136244" y="4312526"/>
            <a:ext cx="3863571" cy="1304504"/>
          </a:xfrm>
          <a:prstGeom prst="donut">
            <a:avLst>
              <a:gd name="adj" fmla="val 5921"/>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2660818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2247</Words>
  <Application>Microsoft Office PowerPoint</Application>
  <PresentationFormat>Breitbild</PresentationFormat>
  <Paragraphs>516</Paragraphs>
  <Slides>51</Slides>
  <Notes>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51</vt:i4>
      </vt:variant>
    </vt:vector>
  </HeadingPairs>
  <TitlesOfParts>
    <vt:vector size="58" baseType="lpstr">
      <vt:lpstr>Arial</vt:lpstr>
      <vt:lpstr>Arial Black</vt:lpstr>
      <vt:lpstr>Calibri</vt:lpstr>
      <vt:lpstr>Calibri Light</vt:lpstr>
      <vt:lpstr>Frutiger LT Std 57 Cn</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Michael Knust</dc:creator>
  <cp:lastModifiedBy>felix.baum1@gmx.de</cp:lastModifiedBy>
  <cp:revision>186</cp:revision>
  <dcterms:created xsi:type="dcterms:W3CDTF">2020-02-12T16:18:13Z</dcterms:created>
  <dcterms:modified xsi:type="dcterms:W3CDTF">2023-02-21T14:57:18Z</dcterms:modified>
</cp:coreProperties>
</file>