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89" r:id="rId2"/>
    <p:sldId id="465" r:id="rId3"/>
    <p:sldId id="579" r:id="rId4"/>
    <p:sldId id="785" r:id="rId5"/>
    <p:sldId id="786" r:id="rId6"/>
    <p:sldId id="495" r:id="rId7"/>
    <p:sldId id="590" r:id="rId8"/>
    <p:sldId id="415" r:id="rId9"/>
    <p:sldId id="592" r:id="rId10"/>
    <p:sldId id="482" r:id="rId11"/>
    <p:sldId id="450" r:id="rId12"/>
    <p:sldId id="437" r:id="rId13"/>
    <p:sldId id="440" r:id="rId14"/>
    <p:sldId id="766" r:id="rId15"/>
    <p:sldId id="430" r:id="rId16"/>
    <p:sldId id="806" r:id="rId17"/>
    <p:sldId id="805" r:id="rId18"/>
    <p:sldId id="431" r:id="rId19"/>
    <p:sldId id="591" r:id="rId20"/>
    <p:sldId id="588" r:id="rId21"/>
    <p:sldId id="496" r:id="rId22"/>
  </p:sldIdLst>
  <p:sldSz cx="9001125" cy="6661150"/>
  <p:notesSz cx="6797675" cy="9929813"/>
  <p:defaultTextStyle>
    <a:defPPr>
      <a:defRPr lang="en-US"/>
    </a:defPPr>
    <a:lvl1pPr marL="0" algn="l" defTabSz="871987" rtl="0" eaLnBrk="1" latinLnBrk="0" hangingPunct="1">
      <a:defRPr sz="1700" kern="1200">
        <a:solidFill>
          <a:schemeClr val="tx1"/>
        </a:solidFill>
        <a:latin typeface="+mn-lt"/>
        <a:ea typeface="+mn-ea"/>
        <a:cs typeface="+mn-cs"/>
      </a:defRPr>
    </a:lvl1pPr>
    <a:lvl2pPr marL="435993" algn="l" defTabSz="871987" rtl="0" eaLnBrk="1" latinLnBrk="0" hangingPunct="1">
      <a:defRPr sz="1700" kern="1200">
        <a:solidFill>
          <a:schemeClr val="tx1"/>
        </a:solidFill>
        <a:latin typeface="+mn-lt"/>
        <a:ea typeface="+mn-ea"/>
        <a:cs typeface="+mn-cs"/>
      </a:defRPr>
    </a:lvl2pPr>
    <a:lvl3pPr marL="871987" algn="l" defTabSz="871987" rtl="0" eaLnBrk="1" latinLnBrk="0" hangingPunct="1">
      <a:defRPr sz="1700" kern="1200">
        <a:solidFill>
          <a:schemeClr val="tx1"/>
        </a:solidFill>
        <a:latin typeface="+mn-lt"/>
        <a:ea typeface="+mn-ea"/>
        <a:cs typeface="+mn-cs"/>
      </a:defRPr>
    </a:lvl3pPr>
    <a:lvl4pPr marL="1307980" algn="l" defTabSz="871987" rtl="0" eaLnBrk="1" latinLnBrk="0" hangingPunct="1">
      <a:defRPr sz="1700" kern="1200">
        <a:solidFill>
          <a:schemeClr val="tx1"/>
        </a:solidFill>
        <a:latin typeface="+mn-lt"/>
        <a:ea typeface="+mn-ea"/>
        <a:cs typeface="+mn-cs"/>
      </a:defRPr>
    </a:lvl4pPr>
    <a:lvl5pPr marL="1743972" algn="l" defTabSz="871987" rtl="0" eaLnBrk="1" latinLnBrk="0" hangingPunct="1">
      <a:defRPr sz="1700" kern="1200">
        <a:solidFill>
          <a:schemeClr val="tx1"/>
        </a:solidFill>
        <a:latin typeface="+mn-lt"/>
        <a:ea typeface="+mn-ea"/>
        <a:cs typeface="+mn-cs"/>
      </a:defRPr>
    </a:lvl5pPr>
    <a:lvl6pPr marL="2179966" algn="l" defTabSz="871987" rtl="0" eaLnBrk="1" latinLnBrk="0" hangingPunct="1">
      <a:defRPr sz="1700" kern="1200">
        <a:solidFill>
          <a:schemeClr val="tx1"/>
        </a:solidFill>
        <a:latin typeface="+mn-lt"/>
        <a:ea typeface="+mn-ea"/>
        <a:cs typeface="+mn-cs"/>
      </a:defRPr>
    </a:lvl6pPr>
    <a:lvl7pPr marL="2615959" algn="l" defTabSz="871987" rtl="0" eaLnBrk="1" latinLnBrk="0" hangingPunct="1">
      <a:defRPr sz="1700" kern="1200">
        <a:solidFill>
          <a:schemeClr val="tx1"/>
        </a:solidFill>
        <a:latin typeface="+mn-lt"/>
        <a:ea typeface="+mn-ea"/>
        <a:cs typeface="+mn-cs"/>
      </a:defRPr>
    </a:lvl7pPr>
    <a:lvl8pPr marL="3051953" algn="l" defTabSz="871987" rtl="0" eaLnBrk="1" latinLnBrk="0" hangingPunct="1">
      <a:defRPr sz="1700" kern="1200">
        <a:solidFill>
          <a:schemeClr val="tx1"/>
        </a:solidFill>
        <a:latin typeface="+mn-lt"/>
        <a:ea typeface="+mn-ea"/>
        <a:cs typeface="+mn-cs"/>
      </a:defRPr>
    </a:lvl8pPr>
    <a:lvl9pPr marL="3487946" algn="l" defTabSz="87198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p15:clr>
            <a:srgbClr val="A4A3A4"/>
          </p15:clr>
        </p15:guide>
        <p15:guide id="2" pos="2835">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Kallasch | HY2GEN" initials="DK|H" lastIdx="1" clrIdx="0">
    <p:extLst>
      <p:ext uri="{19B8F6BF-5375-455C-9EA6-DF929625EA0E}">
        <p15:presenceInfo xmlns:p15="http://schemas.microsoft.com/office/powerpoint/2012/main" userId="S::d.kallasch@hy2gen.com::2f6dec23-4432-4a03-a266-f62700c9ea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367"/>
    <a:srgbClr val="595959"/>
    <a:srgbClr val="F2F2F2"/>
    <a:srgbClr val="CBCBCB"/>
    <a:srgbClr val="E46C0A"/>
    <a:srgbClr val="BFA84A"/>
    <a:srgbClr val="D2AC77"/>
    <a:srgbClr val="E9EDF4"/>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5" autoAdjust="0"/>
    <p:restoredTop sz="96140" autoAdjust="0"/>
  </p:normalViewPr>
  <p:slideViewPr>
    <p:cSldViewPr snapToObjects="1">
      <p:cViewPr varScale="1">
        <p:scale>
          <a:sx n="112" d="100"/>
          <a:sy n="112" d="100"/>
        </p:scale>
        <p:origin x="1254" y="108"/>
      </p:cViewPr>
      <p:guideLst>
        <p:guide orient="horz" pos="2099"/>
        <p:guide pos="2835"/>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2" d="100"/>
          <a:sy n="52" d="100"/>
        </p:scale>
        <p:origin x="-2832"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2"/>
          </a:xfrm>
          <a:prstGeom prst="rect">
            <a:avLst/>
          </a:prstGeom>
        </p:spPr>
        <p:txBody>
          <a:bodyPr vert="horz" lIns="93318" tIns="46659" rIns="93318" bIns="46659" rtlCol="0"/>
          <a:lstStyle>
            <a:lvl1pPr algn="l">
              <a:defRPr sz="1200"/>
            </a:lvl1pPr>
          </a:lstStyle>
          <a:p>
            <a:endParaRPr lang="en-CA" dirty="0"/>
          </a:p>
        </p:txBody>
      </p:sp>
      <p:sp>
        <p:nvSpPr>
          <p:cNvPr id="3" name="Date Placeholder 2"/>
          <p:cNvSpPr>
            <a:spLocks noGrp="1"/>
          </p:cNvSpPr>
          <p:nvPr>
            <p:ph type="dt" idx="1"/>
          </p:nvPr>
        </p:nvSpPr>
        <p:spPr>
          <a:xfrm>
            <a:off x="3850444" y="0"/>
            <a:ext cx="2945659" cy="496492"/>
          </a:xfrm>
          <a:prstGeom prst="rect">
            <a:avLst/>
          </a:prstGeom>
        </p:spPr>
        <p:txBody>
          <a:bodyPr vert="horz" lIns="93318" tIns="46659" rIns="93318" bIns="46659" rtlCol="0"/>
          <a:lstStyle>
            <a:lvl1pPr algn="r">
              <a:defRPr sz="1200"/>
            </a:lvl1pPr>
          </a:lstStyle>
          <a:p>
            <a:fld id="{DC709477-D53B-4FD8-A7C7-1ADA9D1BE159}" type="datetimeFigureOut">
              <a:rPr lang="en-CA" smtClean="0"/>
              <a:pPr/>
              <a:t>2023-06-07</a:t>
            </a:fld>
            <a:endParaRPr lang="en-CA" dirty="0"/>
          </a:p>
        </p:txBody>
      </p:sp>
      <p:sp>
        <p:nvSpPr>
          <p:cNvPr id="4" name="Slide Image Placeholder 3"/>
          <p:cNvSpPr>
            <a:spLocks noGrp="1" noRot="1" noChangeAspect="1"/>
          </p:cNvSpPr>
          <p:nvPr>
            <p:ph type="sldImg" idx="2"/>
          </p:nvPr>
        </p:nvSpPr>
        <p:spPr>
          <a:xfrm>
            <a:off x="884238" y="744538"/>
            <a:ext cx="5029200" cy="3722687"/>
          </a:xfrm>
          <a:prstGeom prst="rect">
            <a:avLst/>
          </a:prstGeom>
          <a:noFill/>
          <a:ln w="12700">
            <a:solidFill>
              <a:prstClr val="black"/>
            </a:solidFill>
          </a:ln>
        </p:spPr>
        <p:txBody>
          <a:bodyPr vert="horz" lIns="93318" tIns="46659" rIns="93318" bIns="46659" rtlCol="0" anchor="ctr"/>
          <a:lstStyle/>
          <a:p>
            <a:endParaRPr lang="en-CA" dirty="0"/>
          </a:p>
        </p:txBody>
      </p:sp>
      <p:sp>
        <p:nvSpPr>
          <p:cNvPr id="5" name="Notes Placeholder 4"/>
          <p:cNvSpPr>
            <a:spLocks noGrp="1"/>
          </p:cNvSpPr>
          <p:nvPr>
            <p:ph type="body" sz="quarter" idx="3"/>
          </p:nvPr>
        </p:nvSpPr>
        <p:spPr>
          <a:xfrm>
            <a:off x="679768" y="4716662"/>
            <a:ext cx="5438140" cy="4468417"/>
          </a:xfrm>
          <a:prstGeom prst="rect">
            <a:avLst/>
          </a:prstGeom>
        </p:spPr>
        <p:txBody>
          <a:bodyPr vert="horz" lIns="93318" tIns="46659" rIns="93318"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31598"/>
            <a:ext cx="2945659" cy="496492"/>
          </a:xfrm>
          <a:prstGeom prst="rect">
            <a:avLst/>
          </a:prstGeom>
        </p:spPr>
        <p:txBody>
          <a:bodyPr vert="horz" lIns="93318" tIns="46659" rIns="93318" bIns="4665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50444" y="9431598"/>
            <a:ext cx="2945659" cy="496492"/>
          </a:xfrm>
          <a:prstGeom prst="rect">
            <a:avLst/>
          </a:prstGeom>
        </p:spPr>
        <p:txBody>
          <a:bodyPr vert="horz" lIns="93318" tIns="46659" rIns="93318" bIns="46659" rtlCol="0" anchor="b"/>
          <a:lstStyle>
            <a:lvl1pPr algn="r">
              <a:defRPr sz="1200"/>
            </a:lvl1pPr>
          </a:lstStyle>
          <a:p>
            <a:fld id="{90002AC4-FA09-4A63-B61F-3C5E179CDF71}" type="slidenum">
              <a:rPr lang="en-CA" smtClean="0"/>
              <a:pPr/>
              <a:t>‹Nr.›</a:t>
            </a:fld>
            <a:endParaRPr lang="en-CA" dirty="0"/>
          </a:p>
        </p:txBody>
      </p:sp>
    </p:spTree>
    <p:extLst>
      <p:ext uri="{BB962C8B-B14F-4D97-AF65-F5344CB8AC3E}">
        <p14:creationId xmlns:p14="http://schemas.microsoft.com/office/powerpoint/2010/main" val="2014623245"/>
      </p:ext>
    </p:extLst>
  </p:cSld>
  <p:clrMap bg1="lt1" tx1="dk1" bg2="lt2" tx2="dk2" accent1="accent1" accent2="accent2" accent3="accent3" accent4="accent4" accent5="accent5" accent6="accent6" hlink="hlink" folHlink="folHlink"/>
  <p:notesStyle>
    <a:lvl1pPr marL="0" algn="l" defTabSz="871987" rtl="0" eaLnBrk="1" latinLnBrk="0" hangingPunct="1">
      <a:defRPr sz="1100" kern="1200">
        <a:solidFill>
          <a:schemeClr val="tx1"/>
        </a:solidFill>
        <a:latin typeface="+mn-lt"/>
        <a:ea typeface="+mn-ea"/>
        <a:cs typeface="+mn-cs"/>
      </a:defRPr>
    </a:lvl1pPr>
    <a:lvl2pPr marL="435993" algn="l" defTabSz="871987" rtl="0" eaLnBrk="1" latinLnBrk="0" hangingPunct="1">
      <a:defRPr sz="1100" kern="1200">
        <a:solidFill>
          <a:schemeClr val="tx1"/>
        </a:solidFill>
        <a:latin typeface="+mn-lt"/>
        <a:ea typeface="+mn-ea"/>
        <a:cs typeface="+mn-cs"/>
      </a:defRPr>
    </a:lvl2pPr>
    <a:lvl3pPr marL="871987" algn="l" defTabSz="871987" rtl="0" eaLnBrk="1" latinLnBrk="0" hangingPunct="1">
      <a:defRPr sz="1100" kern="1200">
        <a:solidFill>
          <a:schemeClr val="tx1"/>
        </a:solidFill>
        <a:latin typeface="+mn-lt"/>
        <a:ea typeface="+mn-ea"/>
        <a:cs typeface="+mn-cs"/>
      </a:defRPr>
    </a:lvl3pPr>
    <a:lvl4pPr marL="1307980" algn="l" defTabSz="871987" rtl="0" eaLnBrk="1" latinLnBrk="0" hangingPunct="1">
      <a:defRPr sz="1100" kern="1200">
        <a:solidFill>
          <a:schemeClr val="tx1"/>
        </a:solidFill>
        <a:latin typeface="+mn-lt"/>
        <a:ea typeface="+mn-ea"/>
        <a:cs typeface="+mn-cs"/>
      </a:defRPr>
    </a:lvl4pPr>
    <a:lvl5pPr marL="1743972" algn="l" defTabSz="871987" rtl="0" eaLnBrk="1" latinLnBrk="0" hangingPunct="1">
      <a:defRPr sz="1100" kern="1200">
        <a:solidFill>
          <a:schemeClr val="tx1"/>
        </a:solidFill>
        <a:latin typeface="+mn-lt"/>
        <a:ea typeface="+mn-ea"/>
        <a:cs typeface="+mn-cs"/>
      </a:defRPr>
    </a:lvl5pPr>
    <a:lvl6pPr marL="2179966" algn="l" defTabSz="871987" rtl="0" eaLnBrk="1" latinLnBrk="0" hangingPunct="1">
      <a:defRPr sz="1100" kern="1200">
        <a:solidFill>
          <a:schemeClr val="tx1"/>
        </a:solidFill>
        <a:latin typeface="+mn-lt"/>
        <a:ea typeface="+mn-ea"/>
        <a:cs typeface="+mn-cs"/>
      </a:defRPr>
    </a:lvl6pPr>
    <a:lvl7pPr marL="2615959" algn="l" defTabSz="871987" rtl="0" eaLnBrk="1" latinLnBrk="0" hangingPunct="1">
      <a:defRPr sz="1100" kern="1200">
        <a:solidFill>
          <a:schemeClr val="tx1"/>
        </a:solidFill>
        <a:latin typeface="+mn-lt"/>
        <a:ea typeface="+mn-ea"/>
        <a:cs typeface="+mn-cs"/>
      </a:defRPr>
    </a:lvl7pPr>
    <a:lvl8pPr marL="3051953" algn="l" defTabSz="871987" rtl="0" eaLnBrk="1" latinLnBrk="0" hangingPunct="1">
      <a:defRPr sz="1100" kern="1200">
        <a:solidFill>
          <a:schemeClr val="tx1"/>
        </a:solidFill>
        <a:latin typeface="+mn-lt"/>
        <a:ea typeface="+mn-ea"/>
        <a:cs typeface="+mn-cs"/>
      </a:defRPr>
    </a:lvl8pPr>
    <a:lvl9pPr marL="3487946" algn="l" defTabSz="87198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884238" y="744538"/>
            <a:ext cx="5029200" cy="3722687"/>
          </a:xfrm>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224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82650" y="744538"/>
            <a:ext cx="5032375" cy="3724275"/>
          </a:xfrm>
          <a:ln/>
        </p:spPr>
      </p:sp>
      <p:sp>
        <p:nvSpPr>
          <p:cNvPr id="399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960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08013" y="795338"/>
            <a:ext cx="5370512" cy="3976687"/>
          </a:xfrm>
          <a:ln/>
        </p:spPr>
      </p:sp>
      <p:sp>
        <p:nvSpPr>
          <p:cNvPr id="450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2650" y="744538"/>
            <a:ext cx="5032375" cy="3724275"/>
          </a:xfrm>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5434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2650" y="744538"/>
            <a:ext cx="5032375" cy="3724275"/>
          </a:xfrm>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359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2650" y="744538"/>
            <a:ext cx="5032375" cy="3724275"/>
          </a:xfrm>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56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2650" y="744538"/>
            <a:ext cx="5032375" cy="3724275"/>
          </a:xfrm>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434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882650" y="744538"/>
            <a:ext cx="5032375" cy="3724275"/>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341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608013" y="795338"/>
            <a:ext cx="5370512" cy="3975100"/>
          </a:xfrm>
          <a:ln/>
        </p:spPr>
      </p:sp>
      <p:sp>
        <p:nvSpPr>
          <p:cNvPr id="501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0251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84238" y="744538"/>
            <a:ext cx="5029200" cy="3722687"/>
          </a:xfrm>
          <a:ln/>
        </p:spPr>
      </p:sp>
      <p:sp>
        <p:nvSpPr>
          <p:cNvPr id="501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28229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882650" y="744538"/>
            <a:ext cx="5032375" cy="3724275"/>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2019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08013" y="795338"/>
            <a:ext cx="5370512" cy="3975100"/>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8492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4238" y="744538"/>
            <a:ext cx="5029200" cy="3722687"/>
          </a:xfrm>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598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0002AC4-FA09-4A63-B61F-3C5E179CDF71}" type="slidenum">
              <a:rPr lang="en-CA" smtClean="0"/>
              <a:pPr/>
              <a:t>4</a:t>
            </a:fld>
            <a:endParaRPr lang="en-CA" dirty="0"/>
          </a:p>
        </p:txBody>
      </p:sp>
    </p:spTree>
    <p:extLst>
      <p:ext uri="{BB962C8B-B14F-4D97-AF65-F5344CB8AC3E}">
        <p14:creationId xmlns:p14="http://schemas.microsoft.com/office/powerpoint/2010/main" val="97135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885825" y="746125"/>
            <a:ext cx="5033963" cy="3727450"/>
          </a:xfrm>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e-DE">
              <a:latin typeface="Calibri" charset="0"/>
              <a:ea typeface="ＭＳ Ｐゴシック" charset="0"/>
            </a:endParaRPr>
          </a:p>
        </p:txBody>
      </p:sp>
    </p:spTree>
    <p:extLst>
      <p:ext uri="{BB962C8B-B14F-4D97-AF65-F5344CB8AC3E}">
        <p14:creationId xmlns:p14="http://schemas.microsoft.com/office/powerpoint/2010/main" val="93582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84238" y="744538"/>
            <a:ext cx="5029200" cy="3722687"/>
          </a:xfrm>
          <a:ln/>
        </p:spPr>
      </p:sp>
      <p:sp>
        <p:nvSpPr>
          <p:cNvPr id="399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592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884238" y="744538"/>
            <a:ext cx="5029200" cy="3722687"/>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894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08013" y="795338"/>
            <a:ext cx="5370512" cy="3975100"/>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894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884238" y="744538"/>
            <a:ext cx="5029200" cy="3722687"/>
          </a:xfrm>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5380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6" y="2069277"/>
            <a:ext cx="7650956" cy="1427830"/>
          </a:xfrm>
        </p:spPr>
        <p:txBody>
          <a:bodyPr/>
          <a:lstStyle/>
          <a:p>
            <a:r>
              <a:rPr lang="en-US"/>
              <a:t>Click to edit Master title style</a:t>
            </a:r>
            <a:endParaRPr lang="en-CA"/>
          </a:p>
        </p:txBody>
      </p:sp>
      <p:sp>
        <p:nvSpPr>
          <p:cNvPr id="3" name="Subtitle 2"/>
          <p:cNvSpPr>
            <a:spLocks noGrp="1"/>
          </p:cNvSpPr>
          <p:nvPr>
            <p:ph type="subTitle" idx="1"/>
          </p:nvPr>
        </p:nvSpPr>
        <p:spPr>
          <a:xfrm>
            <a:off x="1350170" y="3774652"/>
            <a:ext cx="6300787" cy="1702294"/>
          </a:xfrm>
        </p:spPr>
        <p:txBody>
          <a:bodyPr/>
          <a:lstStyle>
            <a:lvl1pPr marL="0" indent="0" algn="ctr">
              <a:buNone/>
              <a:defRPr>
                <a:solidFill>
                  <a:schemeClr val="tx1">
                    <a:tint val="75000"/>
                  </a:schemeClr>
                </a:solidFill>
              </a:defRPr>
            </a:lvl1pPr>
            <a:lvl2pPr marL="435993" indent="0" algn="ctr">
              <a:buNone/>
              <a:defRPr>
                <a:solidFill>
                  <a:schemeClr val="tx1">
                    <a:tint val="75000"/>
                  </a:schemeClr>
                </a:solidFill>
              </a:defRPr>
            </a:lvl2pPr>
            <a:lvl3pPr marL="871987" indent="0" algn="ctr">
              <a:buNone/>
              <a:defRPr>
                <a:solidFill>
                  <a:schemeClr val="tx1">
                    <a:tint val="75000"/>
                  </a:schemeClr>
                </a:solidFill>
              </a:defRPr>
            </a:lvl3pPr>
            <a:lvl4pPr marL="1307980" indent="0" algn="ctr">
              <a:buNone/>
              <a:defRPr>
                <a:solidFill>
                  <a:schemeClr val="tx1">
                    <a:tint val="75000"/>
                  </a:schemeClr>
                </a:solidFill>
              </a:defRPr>
            </a:lvl4pPr>
            <a:lvl5pPr marL="1743972" indent="0" algn="ctr">
              <a:buNone/>
              <a:defRPr>
                <a:solidFill>
                  <a:schemeClr val="tx1">
                    <a:tint val="75000"/>
                  </a:schemeClr>
                </a:solidFill>
              </a:defRPr>
            </a:lvl5pPr>
            <a:lvl6pPr marL="2179966" indent="0" algn="ctr">
              <a:buNone/>
              <a:defRPr>
                <a:solidFill>
                  <a:schemeClr val="tx1">
                    <a:tint val="75000"/>
                  </a:schemeClr>
                </a:solidFill>
              </a:defRPr>
            </a:lvl6pPr>
            <a:lvl7pPr marL="2615959" indent="0" algn="ctr">
              <a:buNone/>
              <a:defRPr>
                <a:solidFill>
                  <a:schemeClr val="tx1">
                    <a:tint val="75000"/>
                  </a:schemeClr>
                </a:solidFill>
              </a:defRPr>
            </a:lvl7pPr>
            <a:lvl8pPr marL="3051953" indent="0" algn="ctr">
              <a:buNone/>
              <a:defRPr>
                <a:solidFill>
                  <a:schemeClr val="tx1">
                    <a:tint val="75000"/>
                  </a:schemeClr>
                </a:solidFill>
              </a:defRPr>
            </a:lvl8pPr>
            <a:lvl9pPr marL="3487946"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7F8E4E-D826-7942-8107-0E10E53DBC88}" type="datetime1">
              <a:rPr lang="de-DE" smtClean="0"/>
              <a:t>07.06.2023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62564F8-63D6-409E-90EB-905F349AF89D}" type="slidenum">
              <a:rPr lang="en-CA" smtClean="0"/>
              <a:pPr/>
              <a:t>‹Nr.›</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FC1D8C-F904-8E4B-8235-50A0AE12C991}" type="datetime1">
              <a:rPr lang="de-DE" smtClean="0"/>
              <a:t>07.06.2023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7" name="Group 16"/>
          <p:cNvGrpSpPr>
            <a:grpSpLocks noChangeAspect="1"/>
          </p:cNvGrpSpPr>
          <p:nvPr userDrawn="1"/>
        </p:nvGrpSpPr>
        <p:grpSpPr>
          <a:xfrm>
            <a:off x="7149632" y="73739"/>
            <a:ext cx="1776370" cy="736556"/>
            <a:chOff x="2340322" y="1336998"/>
            <a:chExt cx="4320480" cy="1791448"/>
          </a:xfrm>
        </p:grpSpPr>
        <p:pic>
          <p:nvPicPr>
            <p:cNvPr id="8"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5816" y="266761"/>
            <a:ext cx="2025252" cy="5683565"/>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450062" y="266761"/>
            <a:ext cx="5925741" cy="5683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C0664CE-B599-DD46-B305-8625C9B265C0}" type="datetime1">
              <a:rPr lang="de-DE" smtClean="0"/>
              <a:t>07.06.2023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7" name="Group 16"/>
          <p:cNvGrpSpPr>
            <a:grpSpLocks noChangeAspect="1"/>
          </p:cNvGrpSpPr>
          <p:nvPr userDrawn="1"/>
        </p:nvGrpSpPr>
        <p:grpSpPr>
          <a:xfrm>
            <a:off x="7149632" y="73739"/>
            <a:ext cx="1776370" cy="736556"/>
            <a:chOff x="2340322" y="1336998"/>
            <a:chExt cx="4320480" cy="1791448"/>
          </a:xfrm>
        </p:grpSpPr>
        <p:pic>
          <p:nvPicPr>
            <p:cNvPr id="8"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78E4D6-B19A-0148-85CE-7F404BCAED52}" type="datetime1">
              <a:rPr lang="de-DE" smtClean="0"/>
              <a:t>07.06.2023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7" name="Group 16"/>
          <p:cNvGrpSpPr>
            <a:grpSpLocks noChangeAspect="1"/>
          </p:cNvGrpSpPr>
          <p:nvPr userDrawn="1"/>
        </p:nvGrpSpPr>
        <p:grpSpPr>
          <a:xfrm>
            <a:off x="7149632" y="73739"/>
            <a:ext cx="1776370" cy="736556"/>
            <a:chOff x="2340322" y="1336998"/>
            <a:chExt cx="4320480" cy="1791448"/>
          </a:xfrm>
        </p:grpSpPr>
        <p:pic>
          <p:nvPicPr>
            <p:cNvPr id="8"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028" y="4280409"/>
            <a:ext cx="7650956" cy="1322978"/>
          </a:xfrm>
        </p:spPr>
        <p:txBody>
          <a:bodyPr anchor="t"/>
          <a:lstStyle>
            <a:lvl1pPr algn="l">
              <a:defRPr sz="3800" b="1" cap="all"/>
            </a:lvl1pPr>
          </a:lstStyle>
          <a:p>
            <a:r>
              <a:rPr lang="en-US"/>
              <a:t>Click to edit Master title style</a:t>
            </a:r>
            <a:endParaRPr lang="en-CA"/>
          </a:p>
        </p:txBody>
      </p:sp>
      <p:sp>
        <p:nvSpPr>
          <p:cNvPr id="3" name="Text Placeholder 2"/>
          <p:cNvSpPr>
            <a:spLocks noGrp="1"/>
          </p:cNvSpPr>
          <p:nvPr>
            <p:ph type="body" idx="1"/>
          </p:nvPr>
        </p:nvSpPr>
        <p:spPr>
          <a:xfrm>
            <a:off x="711028" y="2823283"/>
            <a:ext cx="7650956" cy="1457126"/>
          </a:xfrm>
        </p:spPr>
        <p:txBody>
          <a:bodyPr anchor="b"/>
          <a:lstStyle>
            <a:lvl1pPr marL="0" indent="0">
              <a:buNone/>
              <a:defRPr sz="1900">
                <a:solidFill>
                  <a:schemeClr val="tx1">
                    <a:tint val="75000"/>
                  </a:schemeClr>
                </a:solidFill>
              </a:defRPr>
            </a:lvl1pPr>
            <a:lvl2pPr marL="435993" indent="0">
              <a:buNone/>
              <a:defRPr sz="1700">
                <a:solidFill>
                  <a:schemeClr val="tx1">
                    <a:tint val="75000"/>
                  </a:schemeClr>
                </a:solidFill>
              </a:defRPr>
            </a:lvl2pPr>
            <a:lvl3pPr marL="871987" indent="0">
              <a:buNone/>
              <a:defRPr sz="1500">
                <a:solidFill>
                  <a:schemeClr val="tx1">
                    <a:tint val="75000"/>
                  </a:schemeClr>
                </a:solidFill>
              </a:defRPr>
            </a:lvl3pPr>
            <a:lvl4pPr marL="1307980" indent="0">
              <a:buNone/>
              <a:defRPr sz="1300">
                <a:solidFill>
                  <a:schemeClr val="tx1">
                    <a:tint val="75000"/>
                  </a:schemeClr>
                </a:solidFill>
              </a:defRPr>
            </a:lvl4pPr>
            <a:lvl5pPr marL="1743972" indent="0">
              <a:buNone/>
              <a:defRPr sz="1300">
                <a:solidFill>
                  <a:schemeClr val="tx1">
                    <a:tint val="75000"/>
                  </a:schemeClr>
                </a:solidFill>
              </a:defRPr>
            </a:lvl5pPr>
            <a:lvl6pPr marL="2179966" indent="0">
              <a:buNone/>
              <a:defRPr sz="1300">
                <a:solidFill>
                  <a:schemeClr val="tx1">
                    <a:tint val="75000"/>
                  </a:schemeClr>
                </a:solidFill>
              </a:defRPr>
            </a:lvl6pPr>
            <a:lvl7pPr marL="2615959" indent="0">
              <a:buNone/>
              <a:defRPr sz="1300">
                <a:solidFill>
                  <a:schemeClr val="tx1">
                    <a:tint val="75000"/>
                  </a:schemeClr>
                </a:solidFill>
              </a:defRPr>
            </a:lvl7pPr>
            <a:lvl8pPr marL="3051953" indent="0">
              <a:buNone/>
              <a:defRPr sz="1300">
                <a:solidFill>
                  <a:schemeClr val="tx1">
                    <a:tint val="75000"/>
                  </a:schemeClr>
                </a:solidFill>
              </a:defRPr>
            </a:lvl8pPr>
            <a:lvl9pPr marL="3487946"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D5B4B-B8DF-0746-890C-C127B43D5C62}" type="datetime1">
              <a:rPr lang="de-DE" smtClean="0"/>
              <a:t>07.06.2023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7" name="Group 16"/>
          <p:cNvGrpSpPr>
            <a:grpSpLocks noChangeAspect="1"/>
          </p:cNvGrpSpPr>
          <p:nvPr userDrawn="1"/>
        </p:nvGrpSpPr>
        <p:grpSpPr>
          <a:xfrm>
            <a:off x="7149632" y="73739"/>
            <a:ext cx="1776370" cy="736556"/>
            <a:chOff x="2340322" y="1336998"/>
            <a:chExt cx="4320480" cy="1791448"/>
          </a:xfrm>
        </p:grpSpPr>
        <p:pic>
          <p:nvPicPr>
            <p:cNvPr id="8"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0062" y="1554274"/>
            <a:ext cx="3975497" cy="439605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5579" y="1554274"/>
            <a:ext cx="3975497" cy="439605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E22A9D-14DA-7B42-B5A9-010F14AE535F}" type="datetime1">
              <a:rPr lang="de-DE" smtClean="0"/>
              <a:t>07.06.2023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8" name="Group 16"/>
          <p:cNvGrpSpPr>
            <a:grpSpLocks noChangeAspect="1"/>
          </p:cNvGrpSpPr>
          <p:nvPr userDrawn="1"/>
        </p:nvGrpSpPr>
        <p:grpSpPr>
          <a:xfrm>
            <a:off x="7149632" y="73739"/>
            <a:ext cx="1776370" cy="736556"/>
            <a:chOff x="2340322" y="1336998"/>
            <a:chExt cx="4320480" cy="1791448"/>
          </a:xfrm>
        </p:grpSpPr>
        <p:pic>
          <p:nvPicPr>
            <p:cNvPr id="9"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0058" y="1491051"/>
            <a:ext cx="3977060" cy="621399"/>
          </a:xfrm>
        </p:spPr>
        <p:txBody>
          <a:bodyPr anchor="b"/>
          <a:lstStyle>
            <a:lvl1pPr marL="0" indent="0">
              <a:buNone/>
              <a:defRPr sz="2300" b="1"/>
            </a:lvl1pPr>
            <a:lvl2pPr marL="435993" indent="0">
              <a:buNone/>
              <a:defRPr sz="1900" b="1"/>
            </a:lvl2pPr>
            <a:lvl3pPr marL="871987" indent="0">
              <a:buNone/>
              <a:defRPr sz="1700" b="1"/>
            </a:lvl3pPr>
            <a:lvl4pPr marL="1307980" indent="0">
              <a:buNone/>
              <a:defRPr sz="1500" b="1"/>
            </a:lvl4pPr>
            <a:lvl5pPr marL="1743972" indent="0">
              <a:buNone/>
              <a:defRPr sz="1500" b="1"/>
            </a:lvl5pPr>
            <a:lvl6pPr marL="2179966" indent="0">
              <a:buNone/>
              <a:defRPr sz="1500" b="1"/>
            </a:lvl6pPr>
            <a:lvl7pPr marL="2615959" indent="0">
              <a:buNone/>
              <a:defRPr sz="1500" b="1"/>
            </a:lvl7pPr>
            <a:lvl8pPr marL="3051953" indent="0">
              <a:buNone/>
              <a:defRPr sz="1500" b="1"/>
            </a:lvl8pPr>
            <a:lvl9pPr marL="3487946" indent="0">
              <a:buNone/>
              <a:defRPr sz="1500" b="1"/>
            </a:lvl9pPr>
          </a:lstStyle>
          <a:p>
            <a:pPr lvl="0"/>
            <a:r>
              <a:rPr lang="en-US"/>
              <a:t>Click to edit Master text styles</a:t>
            </a:r>
          </a:p>
        </p:txBody>
      </p:sp>
      <p:sp>
        <p:nvSpPr>
          <p:cNvPr id="4" name="Content Placeholder 3"/>
          <p:cNvSpPr>
            <a:spLocks noGrp="1"/>
          </p:cNvSpPr>
          <p:nvPr>
            <p:ph sz="half" idx="2"/>
          </p:nvPr>
        </p:nvSpPr>
        <p:spPr>
          <a:xfrm>
            <a:off x="450058" y="2112449"/>
            <a:ext cx="3977060" cy="383787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572453" y="1491051"/>
            <a:ext cx="3978623" cy="621399"/>
          </a:xfrm>
        </p:spPr>
        <p:txBody>
          <a:bodyPr anchor="b"/>
          <a:lstStyle>
            <a:lvl1pPr marL="0" indent="0">
              <a:buNone/>
              <a:defRPr sz="2300" b="1"/>
            </a:lvl1pPr>
            <a:lvl2pPr marL="435993" indent="0">
              <a:buNone/>
              <a:defRPr sz="1900" b="1"/>
            </a:lvl2pPr>
            <a:lvl3pPr marL="871987" indent="0">
              <a:buNone/>
              <a:defRPr sz="1700" b="1"/>
            </a:lvl3pPr>
            <a:lvl4pPr marL="1307980" indent="0">
              <a:buNone/>
              <a:defRPr sz="1500" b="1"/>
            </a:lvl4pPr>
            <a:lvl5pPr marL="1743972" indent="0">
              <a:buNone/>
              <a:defRPr sz="1500" b="1"/>
            </a:lvl5pPr>
            <a:lvl6pPr marL="2179966" indent="0">
              <a:buNone/>
              <a:defRPr sz="1500" b="1"/>
            </a:lvl6pPr>
            <a:lvl7pPr marL="2615959" indent="0">
              <a:buNone/>
              <a:defRPr sz="1500" b="1"/>
            </a:lvl7pPr>
            <a:lvl8pPr marL="3051953" indent="0">
              <a:buNone/>
              <a:defRPr sz="1500" b="1"/>
            </a:lvl8pPr>
            <a:lvl9pPr marL="348794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572453" y="2112449"/>
            <a:ext cx="3978623" cy="383787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9314B3E-8189-244E-8D97-C33EBBB57E98}" type="datetime1">
              <a:rPr lang="de-DE" smtClean="0"/>
              <a:t>07.06.2023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10" name="Group 16"/>
          <p:cNvGrpSpPr>
            <a:grpSpLocks noChangeAspect="1"/>
          </p:cNvGrpSpPr>
          <p:nvPr userDrawn="1"/>
        </p:nvGrpSpPr>
        <p:grpSpPr>
          <a:xfrm>
            <a:off x="7149632" y="73739"/>
            <a:ext cx="1776370" cy="736556"/>
            <a:chOff x="2340322" y="1336998"/>
            <a:chExt cx="4320480" cy="1791448"/>
          </a:xfrm>
        </p:grpSpPr>
        <p:pic>
          <p:nvPicPr>
            <p:cNvPr id="11"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D68CAED-A3D9-5D4D-8DD4-E48465F65774}" type="datetime1">
              <a:rPr lang="de-DE" smtClean="0"/>
              <a:t>07.06.2023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6" name="Group 16"/>
          <p:cNvGrpSpPr>
            <a:grpSpLocks noChangeAspect="1"/>
          </p:cNvGrpSpPr>
          <p:nvPr userDrawn="1"/>
        </p:nvGrpSpPr>
        <p:grpSpPr>
          <a:xfrm>
            <a:off x="7149632" y="73739"/>
            <a:ext cx="1776370" cy="736556"/>
            <a:chOff x="2340322" y="1336998"/>
            <a:chExt cx="4320480" cy="1791448"/>
          </a:xfrm>
        </p:grpSpPr>
        <p:pic>
          <p:nvPicPr>
            <p:cNvPr id="7"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8456B6-9827-AB45-8000-A8EA17A4FE88}" type="datetime1">
              <a:rPr lang="de-DE" smtClean="0"/>
              <a:t>07.06.2023</a:t>
            </a:fld>
            <a:endParaRPr lang="en-CA" dirty="0"/>
          </a:p>
        </p:txBody>
      </p:sp>
      <p:sp>
        <p:nvSpPr>
          <p:cNvPr id="6" name="Slide Number Placeholder 5"/>
          <p:cNvSpPr>
            <a:spLocks noGrp="1"/>
          </p:cNvSpPr>
          <p:nvPr>
            <p:ph type="sldNum" sz="quarter" idx="11"/>
          </p:nvPr>
        </p:nvSpPr>
        <p:spPr/>
        <p:txBody>
          <a:bodyPr/>
          <a:lstStyle/>
          <a:p>
            <a:fld id="{F62564F8-63D6-409E-90EB-905F349AF89D}" type="slidenum">
              <a:rPr lang="en-CA" smtClean="0"/>
              <a:pPr/>
              <a:t>‹Nr.›</a:t>
            </a:fld>
            <a:endParaRPr lang="en-CA" dirty="0"/>
          </a:p>
        </p:txBody>
      </p:sp>
      <p:sp>
        <p:nvSpPr>
          <p:cNvPr id="7" name="Footer Placeholder 6"/>
          <p:cNvSpPr>
            <a:spLocks noGrp="1"/>
          </p:cNvSpPr>
          <p:nvPr>
            <p:ph type="ftr" sz="quarter" idx="12"/>
          </p:nvPr>
        </p:nvSpPr>
        <p:spPr/>
        <p:txBody>
          <a:bodyPr/>
          <a:lstStyle/>
          <a:p>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61" y="265212"/>
            <a:ext cx="2961308" cy="1128694"/>
          </a:xfrm>
        </p:spPr>
        <p:txBody>
          <a:bodyPr anchor="b"/>
          <a:lstStyle>
            <a:lvl1pPr algn="l">
              <a:defRPr sz="1900" b="1"/>
            </a:lvl1pPr>
          </a:lstStyle>
          <a:p>
            <a:r>
              <a:rPr lang="en-US"/>
              <a:t>Click to edit Master title style</a:t>
            </a:r>
            <a:endParaRPr lang="en-CA"/>
          </a:p>
        </p:txBody>
      </p:sp>
      <p:sp>
        <p:nvSpPr>
          <p:cNvPr id="3" name="Content Placeholder 2"/>
          <p:cNvSpPr>
            <a:spLocks noGrp="1"/>
          </p:cNvSpPr>
          <p:nvPr>
            <p:ph idx="1"/>
          </p:nvPr>
        </p:nvSpPr>
        <p:spPr>
          <a:xfrm>
            <a:off x="3519190" y="265218"/>
            <a:ext cx="5031880" cy="5685108"/>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0061" y="1393910"/>
            <a:ext cx="2961308" cy="4556412"/>
          </a:xfrm>
        </p:spPr>
        <p:txBody>
          <a:bodyPr/>
          <a:lstStyle>
            <a:lvl1pPr marL="0" indent="0">
              <a:buNone/>
              <a:defRPr sz="1300"/>
            </a:lvl1pPr>
            <a:lvl2pPr marL="435993" indent="0">
              <a:buNone/>
              <a:defRPr sz="1100"/>
            </a:lvl2pPr>
            <a:lvl3pPr marL="871987" indent="0">
              <a:buNone/>
              <a:defRPr sz="1000"/>
            </a:lvl3pPr>
            <a:lvl4pPr marL="1307980" indent="0">
              <a:buNone/>
              <a:defRPr sz="900"/>
            </a:lvl4pPr>
            <a:lvl5pPr marL="1743972" indent="0">
              <a:buNone/>
              <a:defRPr sz="900"/>
            </a:lvl5pPr>
            <a:lvl6pPr marL="2179966" indent="0">
              <a:buNone/>
              <a:defRPr sz="900"/>
            </a:lvl6pPr>
            <a:lvl7pPr marL="2615959" indent="0">
              <a:buNone/>
              <a:defRPr sz="900"/>
            </a:lvl7pPr>
            <a:lvl8pPr marL="3051953" indent="0">
              <a:buNone/>
              <a:defRPr sz="900"/>
            </a:lvl8pPr>
            <a:lvl9pPr marL="3487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E44A0-47D7-9445-89B3-6E1B6D67CF75}" type="datetime1">
              <a:rPr lang="de-DE" smtClean="0"/>
              <a:t>07.06.2023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8" name="Group 16"/>
          <p:cNvGrpSpPr>
            <a:grpSpLocks noChangeAspect="1"/>
          </p:cNvGrpSpPr>
          <p:nvPr userDrawn="1"/>
        </p:nvGrpSpPr>
        <p:grpSpPr>
          <a:xfrm>
            <a:off x="7149632" y="73739"/>
            <a:ext cx="1776370" cy="736556"/>
            <a:chOff x="2340322" y="1336998"/>
            <a:chExt cx="4320480" cy="1791448"/>
          </a:xfrm>
        </p:grpSpPr>
        <p:pic>
          <p:nvPicPr>
            <p:cNvPr id="9"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4289" y="4662810"/>
            <a:ext cx="5400675" cy="550471"/>
          </a:xfrm>
        </p:spPr>
        <p:txBody>
          <a:bodyPr anchor="b"/>
          <a:lstStyle>
            <a:lvl1pPr algn="l">
              <a:defRPr sz="1900" b="1"/>
            </a:lvl1pPr>
          </a:lstStyle>
          <a:p>
            <a:r>
              <a:rPr lang="en-US"/>
              <a:t>Click to edit Master title style</a:t>
            </a:r>
            <a:endParaRPr lang="en-CA"/>
          </a:p>
        </p:txBody>
      </p:sp>
      <p:sp>
        <p:nvSpPr>
          <p:cNvPr id="3" name="Picture Placeholder 2"/>
          <p:cNvSpPr>
            <a:spLocks noGrp="1"/>
          </p:cNvSpPr>
          <p:nvPr>
            <p:ph type="pic" idx="1"/>
          </p:nvPr>
        </p:nvSpPr>
        <p:spPr>
          <a:xfrm>
            <a:off x="1764289" y="595189"/>
            <a:ext cx="5400675" cy="3996690"/>
          </a:xfrm>
        </p:spPr>
        <p:txBody>
          <a:bodyPr/>
          <a:lstStyle>
            <a:lvl1pPr marL="0" indent="0">
              <a:buNone/>
              <a:defRPr sz="3100"/>
            </a:lvl1pPr>
            <a:lvl2pPr marL="435993" indent="0">
              <a:buNone/>
              <a:defRPr sz="2700"/>
            </a:lvl2pPr>
            <a:lvl3pPr marL="871987" indent="0">
              <a:buNone/>
              <a:defRPr sz="2300"/>
            </a:lvl3pPr>
            <a:lvl4pPr marL="1307980" indent="0">
              <a:buNone/>
              <a:defRPr sz="1900"/>
            </a:lvl4pPr>
            <a:lvl5pPr marL="1743972" indent="0">
              <a:buNone/>
              <a:defRPr sz="1900"/>
            </a:lvl5pPr>
            <a:lvl6pPr marL="2179966" indent="0">
              <a:buNone/>
              <a:defRPr sz="1900"/>
            </a:lvl6pPr>
            <a:lvl7pPr marL="2615959" indent="0">
              <a:buNone/>
              <a:defRPr sz="1900"/>
            </a:lvl7pPr>
            <a:lvl8pPr marL="3051953" indent="0">
              <a:buNone/>
              <a:defRPr sz="1900"/>
            </a:lvl8pPr>
            <a:lvl9pPr marL="3487946" indent="0">
              <a:buNone/>
              <a:defRPr sz="1900"/>
            </a:lvl9pPr>
          </a:lstStyle>
          <a:p>
            <a:endParaRPr lang="en-CA" dirty="0"/>
          </a:p>
        </p:txBody>
      </p:sp>
      <p:sp>
        <p:nvSpPr>
          <p:cNvPr id="4" name="Text Placeholder 3"/>
          <p:cNvSpPr>
            <a:spLocks noGrp="1"/>
          </p:cNvSpPr>
          <p:nvPr>
            <p:ph type="body" sz="half" idx="2"/>
          </p:nvPr>
        </p:nvSpPr>
        <p:spPr>
          <a:xfrm>
            <a:off x="1764289" y="5213278"/>
            <a:ext cx="5400675" cy="781760"/>
          </a:xfrm>
        </p:spPr>
        <p:txBody>
          <a:bodyPr/>
          <a:lstStyle>
            <a:lvl1pPr marL="0" indent="0">
              <a:buNone/>
              <a:defRPr sz="1300"/>
            </a:lvl1pPr>
            <a:lvl2pPr marL="435993" indent="0">
              <a:buNone/>
              <a:defRPr sz="1100"/>
            </a:lvl2pPr>
            <a:lvl3pPr marL="871987" indent="0">
              <a:buNone/>
              <a:defRPr sz="1000"/>
            </a:lvl3pPr>
            <a:lvl4pPr marL="1307980" indent="0">
              <a:buNone/>
              <a:defRPr sz="900"/>
            </a:lvl4pPr>
            <a:lvl5pPr marL="1743972" indent="0">
              <a:buNone/>
              <a:defRPr sz="900"/>
            </a:lvl5pPr>
            <a:lvl6pPr marL="2179966" indent="0">
              <a:buNone/>
              <a:defRPr sz="900"/>
            </a:lvl6pPr>
            <a:lvl7pPr marL="2615959" indent="0">
              <a:buNone/>
              <a:defRPr sz="900"/>
            </a:lvl7pPr>
            <a:lvl8pPr marL="3051953" indent="0">
              <a:buNone/>
              <a:defRPr sz="900"/>
            </a:lvl8pPr>
            <a:lvl9pPr marL="3487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042693-BB3B-B445-8FED-B284F6029128}" type="datetime1">
              <a:rPr lang="de-DE" smtClean="0"/>
              <a:t>07.06.2023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62564F8-63D6-409E-90EB-905F349AF89D}" type="slidenum">
              <a:rPr lang="en-CA" smtClean="0"/>
              <a:pPr/>
              <a:t>‹Nr.›</a:t>
            </a:fld>
            <a:endParaRPr lang="en-CA" dirty="0"/>
          </a:p>
        </p:txBody>
      </p:sp>
      <p:grpSp>
        <p:nvGrpSpPr>
          <p:cNvPr id="8" name="Group 16"/>
          <p:cNvGrpSpPr>
            <a:grpSpLocks noChangeAspect="1"/>
          </p:cNvGrpSpPr>
          <p:nvPr userDrawn="1"/>
        </p:nvGrpSpPr>
        <p:grpSpPr>
          <a:xfrm>
            <a:off x="7149632" y="73739"/>
            <a:ext cx="1776370" cy="736556"/>
            <a:chOff x="2340322" y="1336998"/>
            <a:chExt cx="4320480" cy="1791448"/>
          </a:xfrm>
        </p:grpSpPr>
        <p:pic>
          <p:nvPicPr>
            <p:cNvPr id="9" name="Bild 1" descr="cid:6B599E1B-6081-459D-AE1C-34F55F6C28E1"/>
            <p:cNvPicPr>
              <a:picLocks noChangeAspect="1" noChangeArrowheads="1"/>
            </p:cNvPicPr>
            <p:nvPr/>
          </p:nvPicPr>
          <p:blipFill>
            <a:blip r:embed="rId2" cstate="print"/>
            <a:srcRect/>
            <a:stretch>
              <a:fillRect/>
            </a:stretch>
          </p:blipFill>
          <p:spPr bwMode="auto">
            <a:xfrm>
              <a:off x="2340322" y="2466479"/>
              <a:ext cx="4320480" cy="66196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3564458" y="1336998"/>
              <a:ext cx="1779866" cy="913457"/>
            </a:xfrm>
            <a:prstGeom prst="rect">
              <a:avLst/>
            </a:prstGeom>
            <a:noFill/>
            <a:ln w="9525">
              <a:noFill/>
              <a:miter lim="800000"/>
              <a:headEnd/>
              <a:tailEnd/>
            </a:ln>
            <a:effec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062" y="266757"/>
            <a:ext cx="8101013" cy="1110191"/>
          </a:xfrm>
          <a:prstGeom prst="rect">
            <a:avLst/>
          </a:prstGeom>
        </p:spPr>
        <p:txBody>
          <a:bodyPr vert="horz" lIns="87199" tIns="43600" rIns="87199" bIns="4360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0062" y="1554274"/>
            <a:ext cx="8101013" cy="4396051"/>
          </a:xfrm>
          <a:prstGeom prst="rect">
            <a:avLst/>
          </a:prstGeom>
        </p:spPr>
        <p:txBody>
          <a:bodyPr vert="horz" lIns="87199" tIns="43600" rIns="87199" bIns="43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0059" y="6173904"/>
            <a:ext cx="2100261" cy="354646"/>
          </a:xfrm>
          <a:prstGeom prst="rect">
            <a:avLst/>
          </a:prstGeom>
        </p:spPr>
        <p:txBody>
          <a:bodyPr vert="horz" lIns="87199" tIns="43600" rIns="87199" bIns="43600" rtlCol="0" anchor="ctr"/>
          <a:lstStyle>
            <a:lvl1pPr algn="l">
              <a:defRPr sz="1100">
                <a:solidFill>
                  <a:schemeClr val="tx1">
                    <a:tint val="75000"/>
                  </a:schemeClr>
                </a:solidFill>
              </a:defRPr>
            </a:lvl1pPr>
          </a:lstStyle>
          <a:p>
            <a:fld id="{C354D552-51FD-C14A-B856-142459830C59}" type="datetime1">
              <a:rPr lang="de-DE" smtClean="0"/>
              <a:t>07.06.2023</a:t>
            </a:fld>
            <a:endParaRPr lang="en-CA" dirty="0"/>
          </a:p>
        </p:txBody>
      </p:sp>
      <p:sp>
        <p:nvSpPr>
          <p:cNvPr id="5" name="Footer Placeholder 4"/>
          <p:cNvSpPr>
            <a:spLocks noGrp="1"/>
          </p:cNvSpPr>
          <p:nvPr>
            <p:ph type="ftr" sz="quarter" idx="3"/>
          </p:nvPr>
        </p:nvSpPr>
        <p:spPr>
          <a:xfrm>
            <a:off x="3075386" y="6173904"/>
            <a:ext cx="2850356" cy="354646"/>
          </a:xfrm>
          <a:prstGeom prst="rect">
            <a:avLst/>
          </a:prstGeom>
        </p:spPr>
        <p:txBody>
          <a:bodyPr vert="horz" lIns="87199" tIns="43600" rIns="87199" bIns="43600" rtlCol="0" anchor="ctr"/>
          <a:lstStyle>
            <a:lvl1pPr algn="ctr">
              <a:defRPr sz="11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0809" y="6173904"/>
            <a:ext cx="2100261" cy="354646"/>
          </a:xfrm>
          <a:prstGeom prst="rect">
            <a:avLst/>
          </a:prstGeom>
        </p:spPr>
        <p:txBody>
          <a:bodyPr vert="horz" lIns="87199" tIns="43600" rIns="87199" bIns="43600" rtlCol="0" anchor="ctr"/>
          <a:lstStyle>
            <a:lvl1pPr algn="r">
              <a:defRPr sz="1100">
                <a:solidFill>
                  <a:schemeClr val="tx1">
                    <a:tint val="75000"/>
                  </a:schemeClr>
                </a:solidFill>
              </a:defRPr>
            </a:lvl1pPr>
          </a:lstStyle>
          <a:p>
            <a:fld id="{F62564F8-63D6-409E-90EB-905F349AF89D}" type="slidenum">
              <a:rPr lang="en-CA" smtClean="0"/>
              <a:pPr/>
              <a:t>‹Nr.›</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71987" rtl="0" eaLnBrk="1" latinLnBrk="0" hangingPunct="1">
        <a:spcBef>
          <a:spcPct val="0"/>
        </a:spcBef>
        <a:buNone/>
        <a:defRPr sz="4200" kern="1200">
          <a:solidFill>
            <a:schemeClr val="tx1"/>
          </a:solidFill>
          <a:latin typeface="+mj-lt"/>
          <a:ea typeface="+mj-ea"/>
          <a:cs typeface="+mj-cs"/>
        </a:defRPr>
      </a:lvl1pPr>
    </p:titleStyle>
    <p:bodyStyle>
      <a:lvl1pPr marL="326995" indent="-326995" algn="l" defTabSz="871987"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8490" indent="-272496" algn="l" defTabSz="871987"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89983" indent="-217997" algn="l" defTabSz="871987"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5977"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1969"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97962"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3956"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69949"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5943" indent="-217997" algn="l" defTabSz="87198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1987" rtl="0" eaLnBrk="1" latinLnBrk="0" hangingPunct="1">
        <a:defRPr sz="1700" kern="1200">
          <a:solidFill>
            <a:schemeClr val="tx1"/>
          </a:solidFill>
          <a:latin typeface="+mn-lt"/>
          <a:ea typeface="+mn-ea"/>
          <a:cs typeface="+mn-cs"/>
        </a:defRPr>
      </a:lvl1pPr>
      <a:lvl2pPr marL="435993" algn="l" defTabSz="871987" rtl="0" eaLnBrk="1" latinLnBrk="0" hangingPunct="1">
        <a:defRPr sz="1700" kern="1200">
          <a:solidFill>
            <a:schemeClr val="tx1"/>
          </a:solidFill>
          <a:latin typeface="+mn-lt"/>
          <a:ea typeface="+mn-ea"/>
          <a:cs typeface="+mn-cs"/>
        </a:defRPr>
      </a:lvl2pPr>
      <a:lvl3pPr marL="871987" algn="l" defTabSz="871987" rtl="0" eaLnBrk="1" latinLnBrk="0" hangingPunct="1">
        <a:defRPr sz="1700" kern="1200">
          <a:solidFill>
            <a:schemeClr val="tx1"/>
          </a:solidFill>
          <a:latin typeface="+mn-lt"/>
          <a:ea typeface="+mn-ea"/>
          <a:cs typeface="+mn-cs"/>
        </a:defRPr>
      </a:lvl3pPr>
      <a:lvl4pPr marL="1307980" algn="l" defTabSz="871987" rtl="0" eaLnBrk="1" latinLnBrk="0" hangingPunct="1">
        <a:defRPr sz="1700" kern="1200">
          <a:solidFill>
            <a:schemeClr val="tx1"/>
          </a:solidFill>
          <a:latin typeface="+mn-lt"/>
          <a:ea typeface="+mn-ea"/>
          <a:cs typeface="+mn-cs"/>
        </a:defRPr>
      </a:lvl4pPr>
      <a:lvl5pPr marL="1743972" algn="l" defTabSz="871987" rtl="0" eaLnBrk="1" latinLnBrk="0" hangingPunct="1">
        <a:defRPr sz="1700" kern="1200">
          <a:solidFill>
            <a:schemeClr val="tx1"/>
          </a:solidFill>
          <a:latin typeface="+mn-lt"/>
          <a:ea typeface="+mn-ea"/>
          <a:cs typeface="+mn-cs"/>
        </a:defRPr>
      </a:lvl5pPr>
      <a:lvl6pPr marL="2179966" algn="l" defTabSz="871987" rtl="0" eaLnBrk="1" latinLnBrk="0" hangingPunct="1">
        <a:defRPr sz="1700" kern="1200">
          <a:solidFill>
            <a:schemeClr val="tx1"/>
          </a:solidFill>
          <a:latin typeface="+mn-lt"/>
          <a:ea typeface="+mn-ea"/>
          <a:cs typeface="+mn-cs"/>
        </a:defRPr>
      </a:lvl6pPr>
      <a:lvl7pPr marL="2615959" algn="l" defTabSz="871987" rtl="0" eaLnBrk="1" latinLnBrk="0" hangingPunct="1">
        <a:defRPr sz="1700" kern="1200">
          <a:solidFill>
            <a:schemeClr val="tx1"/>
          </a:solidFill>
          <a:latin typeface="+mn-lt"/>
          <a:ea typeface="+mn-ea"/>
          <a:cs typeface="+mn-cs"/>
        </a:defRPr>
      </a:lvl7pPr>
      <a:lvl8pPr marL="3051953" algn="l" defTabSz="871987" rtl="0" eaLnBrk="1" latinLnBrk="0" hangingPunct="1">
        <a:defRPr sz="1700" kern="1200">
          <a:solidFill>
            <a:schemeClr val="tx1"/>
          </a:solidFill>
          <a:latin typeface="+mn-lt"/>
          <a:ea typeface="+mn-ea"/>
          <a:cs typeface="+mn-cs"/>
        </a:defRPr>
      </a:lvl8pPr>
      <a:lvl9pPr marL="3487946" algn="l" defTabSz="87198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33.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jpe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9.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72AF81B8-0C7D-4AAD-8BDA-1461DED507B8}"/>
              </a:ext>
            </a:extLst>
          </p:cNvPr>
          <p:cNvSpPr/>
          <p:nvPr/>
        </p:nvSpPr>
        <p:spPr>
          <a:xfrm>
            <a:off x="-11524" y="-13057"/>
            <a:ext cx="9001125" cy="6667016"/>
          </a:xfrm>
          <a:prstGeom prst="rect">
            <a:avLst/>
          </a:prstGeom>
          <a:solidFill>
            <a:srgbClr val="595959"/>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87199" tIns="43600" rIns="87199" bIns="43600" anchor="ctr"/>
          <a:lstStyle/>
          <a:p>
            <a:pPr algn="ctr">
              <a:defRPr/>
            </a:pPr>
            <a:endParaRPr lang="de-DE" sz="1400" dirty="0"/>
          </a:p>
        </p:txBody>
      </p:sp>
      <p:sp>
        <p:nvSpPr>
          <p:cNvPr id="8" name="Titel 7">
            <a:extLst>
              <a:ext uri="{FF2B5EF4-FFF2-40B4-BE49-F238E27FC236}">
                <a16:creationId xmlns:a16="http://schemas.microsoft.com/office/drawing/2014/main" id="{479F487A-A31B-4ED5-934A-436E6FC5829E}"/>
              </a:ext>
            </a:extLst>
          </p:cNvPr>
          <p:cNvSpPr>
            <a:spLocks noGrp="1"/>
          </p:cNvSpPr>
          <p:nvPr>
            <p:ph type="ctrTitle"/>
          </p:nvPr>
        </p:nvSpPr>
        <p:spPr>
          <a:xfrm>
            <a:off x="551425" y="1929348"/>
            <a:ext cx="5994665" cy="2831544"/>
          </a:xfrm>
        </p:spPr>
        <p:txBody>
          <a:bodyPr vert="horz" wrap="square" lIns="0" tIns="0" rIns="0" bIns="0" rtlCol="0" anchor="ctr">
            <a:spAutoFit/>
          </a:bodyPr>
          <a:lstStyle/>
          <a:p>
            <a:pPr algn="l">
              <a:defRPr/>
            </a:pPr>
            <a:r>
              <a:rPr lang="de-DE" sz="1900" b="1" dirty="0">
                <a:solidFill>
                  <a:schemeClr val="bg1"/>
                </a:solidFill>
                <a:latin typeface="Arial" panose="020B0604020202020204" pitchFamily="34" charset="0"/>
                <a:cs typeface="Arial" panose="020B0604020202020204" pitchFamily="34" charset="0"/>
              </a:rPr>
              <a:t>Structured Solutions Resources Income Fund</a:t>
            </a:r>
            <a:br>
              <a:rPr lang="de-DE" sz="1800" dirty="0">
                <a:solidFill>
                  <a:schemeClr val="bg1"/>
                </a:solidFill>
              </a:rPr>
            </a:br>
            <a:r>
              <a:rPr lang="de-DE" sz="1800" dirty="0">
                <a:solidFill>
                  <a:schemeClr val="bg1"/>
                </a:solidFill>
              </a:rPr>
              <a:t>Der erste Anleihenfonds für Rohstoffe</a:t>
            </a:r>
            <a:br>
              <a:rPr lang="de-DE" sz="1800" dirty="0">
                <a:solidFill>
                  <a:schemeClr val="bg1"/>
                </a:solidFill>
              </a:rPr>
            </a:br>
            <a:br>
              <a:rPr lang="de-DE" sz="1800" dirty="0">
                <a:solidFill>
                  <a:schemeClr val="bg1"/>
                </a:solidFill>
              </a:rPr>
            </a:br>
            <a:r>
              <a:rPr lang="de-DE" sz="1800" dirty="0">
                <a:solidFill>
                  <a:schemeClr val="bg1"/>
                </a:solidFill>
              </a:rPr>
              <a:t>Supergewinne dank Superzyklus?</a:t>
            </a:r>
            <a:br>
              <a:rPr lang="de-DE" sz="1800" dirty="0">
                <a:solidFill>
                  <a:schemeClr val="bg1"/>
                </a:solidFill>
              </a:rPr>
            </a:br>
            <a:br>
              <a:rPr lang="de-DE" sz="1800" dirty="0">
                <a:solidFill>
                  <a:schemeClr val="bg1"/>
                </a:solidFill>
              </a:rPr>
            </a:br>
            <a:br>
              <a:rPr lang="de-DE" sz="1800" dirty="0">
                <a:solidFill>
                  <a:schemeClr val="bg1"/>
                </a:solidFill>
              </a:rPr>
            </a:br>
            <a:r>
              <a:rPr lang="de-DE" sz="1800" dirty="0">
                <a:solidFill>
                  <a:schemeClr val="bg1"/>
                </a:solidFill>
              </a:rPr>
              <a:t>Dana Kallasch, Gründerin </a:t>
            </a:r>
            <a:r>
              <a:rPr lang="de-DE" sz="1800">
                <a:solidFill>
                  <a:schemeClr val="bg1"/>
                </a:solidFill>
              </a:rPr>
              <a:t>und CEO</a:t>
            </a:r>
            <a:br>
              <a:rPr lang="de-DE" sz="1800">
                <a:solidFill>
                  <a:schemeClr val="bg1"/>
                </a:solidFill>
              </a:rPr>
            </a:br>
            <a:br>
              <a:rPr lang="de-DE" sz="1800" dirty="0">
                <a:solidFill>
                  <a:schemeClr val="bg1"/>
                </a:solidFill>
              </a:rPr>
            </a:br>
            <a:r>
              <a:rPr lang="de-DE" sz="1800" dirty="0">
                <a:solidFill>
                  <a:schemeClr val="bg1"/>
                </a:solidFill>
              </a:rPr>
              <a:t>7. Juni 2023</a:t>
            </a:r>
            <a:br>
              <a:rPr lang="de-DE" sz="1500" dirty="0">
                <a:solidFill>
                  <a:schemeClr val="bg1"/>
                </a:solidFill>
              </a:rPr>
            </a:br>
            <a:endParaRPr lang="de-DE" sz="2100" dirty="0">
              <a:solidFill>
                <a:schemeClr val="bg1"/>
              </a:solidFill>
              <a:latin typeface="Batfide Signature" panose="02000503000000000000" pitchFamily="2" charset="0"/>
            </a:endParaRPr>
          </a:p>
        </p:txBody>
      </p:sp>
      <p:grpSp>
        <p:nvGrpSpPr>
          <p:cNvPr id="16" name="Group 16">
            <a:extLst>
              <a:ext uri="{FF2B5EF4-FFF2-40B4-BE49-F238E27FC236}">
                <a16:creationId xmlns:a16="http://schemas.microsoft.com/office/drawing/2014/main" id="{2AAC2B2A-E9E9-4539-BE65-B58617599E6B}"/>
              </a:ext>
            </a:extLst>
          </p:cNvPr>
          <p:cNvGrpSpPr>
            <a:grpSpLocks/>
          </p:cNvGrpSpPr>
          <p:nvPr/>
        </p:nvGrpSpPr>
        <p:grpSpPr>
          <a:xfrm>
            <a:off x="551425" y="522263"/>
            <a:ext cx="2434118" cy="864096"/>
            <a:chOff x="2340322" y="1505437"/>
            <a:chExt cx="4320480" cy="1623009"/>
          </a:xfrm>
          <a:effectLst>
            <a:outerShdw blurRad="50800" dist="38100" dir="2700000" algn="tl" rotWithShape="0">
              <a:prstClr val="black">
                <a:alpha val="40000"/>
              </a:prstClr>
            </a:outerShdw>
          </a:effectLst>
        </p:grpSpPr>
        <p:pic>
          <p:nvPicPr>
            <p:cNvPr id="17" name="Bild 1">
              <a:extLst>
                <a:ext uri="{FF2B5EF4-FFF2-40B4-BE49-F238E27FC236}">
                  <a16:creationId xmlns:a16="http://schemas.microsoft.com/office/drawing/2014/main" id="{450FAC2B-DE7B-48DF-BBDD-9BEC2C1719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8" name="Picture 2">
              <a:extLst>
                <a:ext uri="{FF2B5EF4-FFF2-40B4-BE49-F238E27FC236}">
                  <a16:creationId xmlns:a16="http://schemas.microsoft.com/office/drawing/2014/main" id="{BAA23BC1-8716-4D4E-A463-FA568571C1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grpSp>
        <p:nvGrpSpPr>
          <p:cNvPr id="9" name="Group 13">
            <a:extLst>
              <a:ext uri="{FF2B5EF4-FFF2-40B4-BE49-F238E27FC236}">
                <a16:creationId xmlns:a16="http://schemas.microsoft.com/office/drawing/2014/main" id="{81A816A4-C3C6-484F-83F5-3E94105C436E}"/>
              </a:ext>
            </a:extLst>
          </p:cNvPr>
          <p:cNvGrpSpPr>
            <a:grpSpLocks noChangeAspect="1"/>
          </p:cNvGrpSpPr>
          <p:nvPr/>
        </p:nvGrpSpPr>
        <p:grpSpPr>
          <a:xfrm>
            <a:off x="7082181" y="1386359"/>
            <a:ext cx="1600966" cy="4012599"/>
            <a:chOff x="11352" y="4505316"/>
            <a:chExt cx="1930919" cy="4839574"/>
          </a:xfrm>
        </p:grpSpPr>
        <p:pic>
          <p:nvPicPr>
            <p:cNvPr id="10" name="Picture 9">
              <a:extLst>
                <a:ext uri="{FF2B5EF4-FFF2-40B4-BE49-F238E27FC236}">
                  <a16:creationId xmlns:a16="http://schemas.microsoft.com/office/drawing/2014/main" id="{18CC45D2-2189-42C7-97AE-45AB200BCE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352" y="5743877"/>
              <a:ext cx="1930909" cy="1123890"/>
            </a:xfrm>
            <a:prstGeom prst="rect">
              <a:avLst/>
            </a:prstGeom>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1251B875-7A97-40B6-84A1-99BF0FF8840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1352" y="4505316"/>
              <a:ext cx="1930909" cy="1123890"/>
            </a:xfrm>
            <a:prstGeom prst="rect">
              <a:avLst/>
            </a:prstGeom>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C7C42CD-D1FF-414A-8EFA-2884A41EDFF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1352" y="6982438"/>
              <a:ext cx="1930909" cy="1123890"/>
            </a:xfrm>
            <a:prstGeom prst="rect">
              <a:avLst/>
            </a:prstGeom>
            <a:ln>
              <a:no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590E03D-9FD9-414D-A533-0097277EB5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1362" y="8221000"/>
              <a:ext cx="1930909" cy="1123890"/>
            </a:xfrm>
            <a:prstGeom prst="rect">
              <a:avLst/>
            </a:prstGeom>
            <a:ln>
              <a:noFill/>
            </a:ln>
            <a:effectLst>
              <a:outerShdw blurRad="50800" dist="38100" dir="2700000" algn="tl" rotWithShape="0">
                <a:prstClr val="black">
                  <a:alpha val="40000"/>
                </a:prstClr>
              </a:outerShdw>
            </a:effectLst>
          </p:spPr>
        </p:pic>
      </p:grpSp>
      <p:cxnSp>
        <p:nvCxnSpPr>
          <p:cNvPr id="15" name="Gerader Verbinder 14">
            <a:extLst>
              <a:ext uri="{FF2B5EF4-FFF2-40B4-BE49-F238E27FC236}">
                <a16:creationId xmlns:a16="http://schemas.microsoft.com/office/drawing/2014/main" id="{9461BD68-8861-496A-A7BC-D70EF649732F}"/>
              </a:ext>
            </a:extLst>
          </p:cNvPr>
          <p:cNvCxnSpPr>
            <a:cxnSpLocks/>
          </p:cNvCxnSpPr>
          <p:nvPr/>
        </p:nvCxnSpPr>
        <p:spPr>
          <a:xfrm>
            <a:off x="6721734" y="1102109"/>
            <a:ext cx="0" cy="4676173"/>
          </a:xfrm>
          <a:prstGeom prst="line">
            <a:avLst/>
          </a:prstGeom>
          <a:ln w="142875">
            <a:solidFill>
              <a:srgbClr val="D2A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540122" y="1307694"/>
            <a:ext cx="8010948" cy="403102"/>
          </a:xfrm>
          <a:prstGeom prst="rect">
            <a:avLst/>
          </a:prstGeom>
        </p:spPr>
        <p:txBody>
          <a:bodyPr wrap="square" lIns="63922" tIns="31962" rIns="63922" bIns="31962">
            <a:spAutoFit/>
          </a:bodyPr>
          <a:lstStyle/>
          <a:p>
            <a:pPr algn="just"/>
            <a:r>
              <a:rPr lang="de-DE" sz="1100" dirty="0"/>
              <a:t>Unternehmen suchen eine Vielzahl von nicht-verwässernden Finanzierungsstrukturen</a:t>
            </a:r>
          </a:p>
          <a:p>
            <a:pPr algn="just"/>
            <a:r>
              <a:rPr lang="de-DE" sz="1100" dirty="0"/>
              <a:t>Aufgeführte Optionen </a:t>
            </a:r>
            <a:r>
              <a:rPr lang="de-DE" sz="1100" dirty="0">
                <a:sym typeface="Wingdings" panose="05000000000000000000" pitchFamily="2" charset="2"/>
              </a:rPr>
              <a:t> </a:t>
            </a:r>
            <a:r>
              <a:rPr lang="de-DE" sz="1100" dirty="0"/>
              <a:t>kleine Auswahl der alternativen Finanzierungsstrukturen, die der Resource Income Fund berücksichtigt</a:t>
            </a:r>
            <a:endParaRPr lang="en-CA" sz="1100" dirty="0">
              <a:solidFill>
                <a:schemeClr val="tx1">
                  <a:lumMod val="75000"/>
                  <a:lumOff val="25000"/>
                </a:schemeClr>
              </a:solidFill>
              <a:cs typeface="Calibri" pitchFamily="34" charset="0"/>
            </a:endParaRPr>
          </a:p>
        </p:txBody>
      </p:sp>
      <p:grpSp>
        <p:nvGrpSpPr>
          <p:cNvPr id="2" name="Gruppieren 1">
            <a:extLst>
              <a:ext uri="{FF2B5EF4-FFF2-40B4-BE49-F238E27FC236}">
                <a16:creationId xmlns:a16="http://schemas.microsoft.com/office/drawing/2014/main" id="{E03ACD28-C669-4E01-A7F6-E07412B75A6B}"/>
              </a:ext>
            </a:extLst>
          </p:cNvPr>
          <p:cNvGrpSpPr/>
          <p:nvPr/>
        </p:nvGrpSpPr>
        <p:grpSpPr>
          <a:xfrm>
            <a:off x="537193" y="2199527"/>
            <a:ext cx="8013878" cy="3945929"/>
            <a:chOff x="1389035" y="2604339"/>
            <a:chExt cx="6067459" cy="2791435"/>
          </a:xfrm>
        </p:grpSpPr>
        <p:sp>
          <p:nvSpPr>
            <p:cNvPr id="43" name="Round Diagonal Corner Rectangle 42"/>
            <p:cNvSpPr/>
            <p:nvPr/>
          </p:nvSpPr>
          <p:spPr>
            <a:xfrm>
              <a:off x="3351504" y="3340455"/>
              <a:ext cx="4104990" cy="560278"/>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bg1"/>
                  </a:solidFill>
                </a:rPr>
                <a:t>Resource Income Fond setzt u.a. Wandelschuldverschreibungen mit Laufzeit bis zu 24 Monaten ein - Gratisoptionen sind ein zusätzlicher Renditekicker</a:t>
              </a:r>
              <a:endParaRPr lang="en-CA" sz="1100" dirty="0">
                <a:solidFill>
                  <a:schemeClr val="bg1"/>
                </a:solidFill>
                <a:cs typeface="Arial" pitchFamily="34" charset="0"/>
              </a:endParaRPr>
            </a:p>
          </p:txBody>
        </p:sp>
        <p:sp>
          <p:nvSpPr>
            <p:cNvPr id="44" name="Right Arrow Callout 43"/>
            <p:cNvSpPr/>
            <p:nvPr/>
          </p:nvSpPr>
          <p:spPr>
            <a:xfrm>
              <a:off x="1389035" y="3337606"/>
              <a:ext cx="1842144" cy="560278"/>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tx1">
                      <a:lumMod val="75000"/>
                      <a:lumOff val="25000"/>
                    </a:schemeClr>
                  </a:solidFill>
                  <a:latin typeface="Bebas Neue" panose="020B0606020202050201" pitchFamily="34" charset="0"/>
                </a:rPr>
                <a:t>WANDELANLEIHE</a:t>
              </a:r>
            </a:p>
          </p:txBody>
        </p:sp>
        <p:sp>
          <p:nvSpPr>
            <p:cNvPr id="14" name="Right Arrow Callout 43"/>
            <p:cNvSpPr/>
            <p:nvPr/>
          </p:nvSpPr>
          <p:spPr>
            <a:xfrm>
              <a:off x="1391253" y="2604339"/>
              <a:ext cx="1842144" cy="560278"/>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tx1">
                      <a:lumMod val="75000"/>
                      <a:lumOff val="25000"/>
                    </a:schemeClr>
                  </a:solidFill>
                  <a:latin typeface="Bebas Neue" panose="020B0606020202050201" pitchFamily="34" charset="0"/>
                </a:rPr>
                <a:t>SHORT TERM BOND</a:t>
              </a:r>
            </a:p>
          </p:txBody>
        </p:sp>
        <p:sp>
          <p:nvSpPr>
            <p:cNvPr id="15" name="Right Arrow Callout 43"/>
            <p:cNvSpPr/>
            <p:nvPr/>
          </p:nvSpPr>
          <p:spPr>
            <a:xfrm>
              <a:off x="1391253" y="4072012"/>
              <a:ext cx="1842144" cy="560278"/>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tx1">
                      <a:lumMod val="75000"/>
                      <a:lumOff val="25000"/>
                    </a:schemeClr>
                  </a:solidFill>
                  <a:latin typeface="Bebas Neue" panose="020B0606020202050201" pitchFamily="34" charset="0"/>
                </a:rPr>
                <a:t>SCHULDVERSCHREIBUNG</a:t>
              </a:r>
            </a:p>
          </p:txBody>
        </p:sp>
        <p:sp>
          <p:nvSpPr>
            <p:cNvPr id="16" name="Right Arrow Callout 43"/>
            <p:cNvSpPr/>
            <p:nvPr/>
          </p:nvSpPr>
          <p:spPr>
            <a:xfrm>
              <a:off x="1391253" y="4835496"/>
              <a:ext cx="1842144" cy="560278"/>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tx1">
                      <a:lumMod val="75000"/>
                      <a:lumOff val="25000"/>
                    </a:schemeClr>
                  </a:solidFill>
                  <a:latin typeface="Bebas Neue" panose="020B0606020202050201" pitchFamily="34" charset="0"/>
                </a:rPr>
                <a:t>RENDITEKICKER</a:t>
              </a:r>
            </a:p>
          </p:txBody>
        </p:sp>
        <p:sp>
          <p:nvSpPr>
            <p:cNvPr id="18" name="Round Diagonal Corner Rectangle 42"/>
            <p:cNvSpPr/>
            <p:nvPr/>
          </p:nvSpPr>
          <p:spPr>
            <a:xfrm>
              <a:off x="3351504" y="2604339"/>
              <a:ext cx="4104990" cy="560278"/>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bg1"/>
                  </a:solidFill>
                </a:rPr>
                <a:t>Bondstruktur mit &lt; 12 Monaten Laufzeit ermöglicht Unternehmen Einstieg in Produktions-phase / Produktionserweiterung; Cashflow aus Produktion liefert Zahlungsgarantien</a:t>
              </a:r>
            </a:p>
            <a:p>
              <a:r>
                <a:rPr lang="de-DE" sz="1100" dirty="0">
                  <a:solidFill>
                    <a:schemeClr val="bg1"/>
                  </a:solidFill>
                </a:rPr>
                <a:t>Bond vollständig durch Projekte &amp; Maschinen abgesichert</a:t>
              </a:r>
              <a:endParaRPr lang="en-CA" sz="1100" dirty="0">
                <a:solidFill>
                  <a:schemeClr val="bg1"/>
                </a:solidFill>
                <a:cs typeface="Arial" pitchFamily="34" charset="0"/>
              </a:endParaRPr>
            </a:p>
          </p:txBody>
        </p:sp>
        <p:sp>
          <p:nvSpPr>
            <p:cNvPr id="19" name="Round Diagonal Corner Rectangle 42"/>
            <p:cNvSpPr/>
            <p:nvPr/>
          </p:nvSpPr>
          <p:spPr>
            <a:xfrm>
              <a:off x="3351504" y="4072012"/>
              <a:ext cx="4104990" cy="560278"/>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100" dirty="0">
                  <a:solidFill>
                    <a:schemeClr val="bg1"/>
                  </a:solidFill>
                </a:rPr>
                <a:t>Fonds investiert in mittelfristige Schuldverschreibungen </a:t>
              </a:r>
            </a:p>
            <a:p>
              <a:pPr algn="just"/>
              <a:r>
                <a:rPr lang="de-DE" sz="1100" dirty="0">
                  <a:solidFill>
                    <a:schemeClr val="bg1"/>
                  </a:solidFill>
                </a:rPr>
                <a:t>Typische Laufzeit 12 - 24 Monate (Geldmarktcharakter)</a:t>
              </a:r>
              <a:endParaRPr lang="en-CA" sz="1100" dirty="0">
                <a:solidFill>
                  <a:schemeClr val="bg1"/>
                </a:solidFill>
                <a:cs typeface="Arial" pitchFamily="34" charset="0"/>
              </a:endParaRPr>
            </a:p>
          </p:txBody>
        </p:sp>
        <p:sp>
          <p:nvSpPr>
            <p:cNvPr id="20" name="Round Diagonal Corner Rectangle 42"/>
            <p:cNvSpPr/>
            <p:nvPr/>
          </p:nvSpPr>
          <p:spPr>
            <a:xfrm>
              <a:off x="3347900" y="4806417"/>
              <a:ext cx="4104990" cy="560278"/>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100" dirty="0">
                  <a:solidFill>
                    <a:schemeClr val="bg1"/>
                  </a:solidFill>
                </a:rPr>
                <a:t>Fonds erhält Gratisaktien oder Gratisoptionen aus Kapitalerhöhungen </a:t>
              </a:r>
              <a:endParaRPr lang="en-CA" sz="1100" dirty="0">
                <a:solidFill>
                  <a:schemeClr val="bg1"/>
                </a:solidFill>
                <a:cs typeface="Arial" pitchFamily="34" charset="0"/>
              </a:endParaRPr>
            </a:p>
          </p:txBody>
        </p:sp>
      </p:grpSp>
      <p:sp>
        <p:nvSpPr>
          <p:cNvPr id="13" name="Foliennummernplatzhalter 2">
            <a:extLst>
              <a:ext uri="{FF2B5EF4-FFF2-40B4-BE49-F238E27FC236}">
                <a16:creationId xmlns:a16="http://schemas.microsoft.com/office/drawing/2014/main" id="{2A765A57-96AE-47B2-8EC2-32BBBA6EB15F}"/>
              </a:ext>
            </a:extLst>
          </p:cNvPr>
          <p:cNvSpPr>
            <a:spLocks noGrp="1"/>
          </p:cNvSpPr>
          <p:nvPr>
            <p:ph type="sldNum" sz="quarter" idx="11"/>
          </p:nvPr>
        </p:nvSpPr>
        <p:spPr>
          <a:xfrm>
            <a:off x="6450809" y="6173904"/>
            <a:ext cx="2100261" cy="354646"/>
          </a:xfrm>
        </p:spPr>
        <p:txBody>
          <a:bodyPr/>
          <a:lstStyle/>
          <a:p>
            <a:fld id="{F62564F8-63D6-409E-90EB-905F349AF89D}" type="slidenum">
              <a:rPr lang="en-CA" smtClean="0"/>
              <a:pPr/>
              <a:t>10</a:t>
            </a:fld>
            <a:endParaRPr lang="en-CA" dirty="0"/>
          </a:p>
        </p:txBody>
      </p:sp>
      <p:sp>
        <p:nvSpPr>
          <p:cNvPr id="21" name="Rechteck 20">
            <a:extLst>
              <a:ext uri="{FF2B5EF4-FFF2-40B4-BE49-F238E27FC236}">
                <a16:creationId xmlns:a16="http://schemas.microsoft.com/office/drawing/2014/main" id="{A19C7099-8FE4-4D92-27C8-791652AECD09}"/>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oup 16">
            <a:extLst>
              <a:ext uri="{FF2B5EF4-FFF2-40B4-BE49-F238E27FC236}">
                <a16:creationId xmlns:a16="http://schemas.microsoft.com/office/drawing/2014/main" id="{E57D6E18-EB4A-3335-005A-9E7E9AFFFDCF}"/>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3" name="Bild 1">
              <a:extLst>
                <a:ext uri="{FF2B5EF4-FFF2-40B4-BE49-F238E27FC236}">
                  <a16:creationId xmlns:a16="http://schemas.microsoft.com/office/drawing/2014/main" id="{826367B2-5EDF-D23D-DB46-743B34768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24" name="Picture 2">
              <a:extLst>
                <a:ext uri="{FF2B5EF4-FFF2-40B4-BE49-F238E27FC236}">
                  <a16:creationId xmlns:a16="http://schemas.microsoft.com/office/drawing/2014/main" id="{5994E2BE-E3D8-2DA0-5967-A44BFE9261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25" name="Textfeld 7">
            <a:extLst>
              <a:ext uri="{FF2B5EF4-FFF2-40B4-BE49-F238E27FC236}">
                <a16:creationId xmlns:a16="http://schemas.microsoft.com/office/drawing/2014/main" id="{DF9982A2-28E2-174A-BA7E-EF61027AA532}"/>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Alternative Finanzierungsstrukturen</a:t>
            </a:r>
          </a:p>
        </p:txBody>
      </p:sp>
    </p:spTree>
    <p:extLst>
      <p:ext uri="{BB962C8B-B14F-4D97-AF65-F5344CB8AC3E}">
        <p14:creationId xmlns:p14="http://schemas.microsoft.com/office/powerpoint/2010/main" val="207678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8F873698-4FC8-43C8-9038-FAE862669BD6}"/>
              </a:ext>
            </a:extLst>
          </p:cNvPr>
          <p:cNvGrpSpPr/>
          <p:nvPr/>
        </p:nvGrpSpPr>
        <p:grpSpPr>
          <a:xfrm>
            <a:off x="508000" y="1932955"/>
            <a:ext cx="8043070" cy="4191834"/>
            <a:chOff x="924876" y="1922733"/>
            <a:chExt cx="6746390" cy="3170591"/>
          </a:xfrm>
        </p:grpSpPr>
        <p:sp>
          <p:nvSpPr>
            <p:cNvPr id="41" name="Round Diagonal Corner Rectangle 40"/>
            <p:cNvSpPr/>
            <p:nvPr/>
          </p:nvSpPr>
          <p:spPr>
            <a:xfrm>
              <a:off x="2914034" y="1922733"/>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endParaRPr lang="de-DE" sz="1100" dirty="0">
                <a:solidFill>
                  <a:schemeClr val="tx1">
                    <a:lumMod val="75000"/>
                    <a:lumOff val="25000"/>
                  </a:schemeClr>
                </a:solidFill>
              </a:endParaRPr>
            </a:p>
            <a:p>
              <a:pPr marL="58738" algn="just"/>
              <a:r>
                <a:rPr lang="de-DE" sz="1100" dirty="0">
                  <a:solidFill>
                    <a:schemeClr val="tx1">
                      <a:lumMod val="75000"/>
                      <a:lumOff val="25000"/>
                    </a:schemeClr>
                  </a:solidFill>
                </a:rPr>
                <a:t>Rohstoffgesellschaften mit erfahrenem Management und robustem Projekt</a:t>
              </a:r>
            </a:p>
            <a:p>
              <a:pPr marL="58738" algn="just"/>
              <a:endParaRPr lang="en-CA" sz="1100" dirty="0">
                <a:solidFill>
                  <a:schemeClr val="tx1">
                    <a:lumMod val="75000"/>
                    <a:lumOff val="25000"/>
                  </a:schemeClr>
                </a:solidFill>
              </a:endParaRPr>
            </a:p>
          </p:txBody>
        </p:sp>
        <p:sp>
          <p:nvSpPr>
            <p:cNvPr id="42" name="Right Arrow Callout 41"/>
            <p:cNvSpPr/>
            <p:nvPr/>
          </p:nvSpPr>
          <p:spPr>
            <a:xfrm>
              <a:off x="924876" y="1922733"/>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ZIELINVESTMENT</a:t>
              </a:r>
            </a:p>
          </p:txBody>
        </p:sp>
        <p:sp>
          <p:nvSpPr>
            <p:cNvPr id="25" name="Round Diagonal Corner Rectangle 24"/>
            <p:cNvSpPr/>
            <p:nvPr/>
          </p:nvSpPr>
          <p:spPr>
            <a:xfrm>
              <a:off x="2914034" y="2288981"/>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de-DE" sz="1100" dirty="0">
                  <a:solidFill>
                    <a:schemeClr val="tx1">
                      <a:lumMod val="75000"/>
                      <a:lumOff val="25000"/>
                    </a:schemeClr>
                  </a:solidFill>
                </a:rPr>
                <a:t>Rohstoffsektor - Mining und Energie</a:t>
              </a:r>
            </a:p>
          </p:txBody>
        </p:sp>
        <p:sp>
          <p:nvSpPr>
            <p:cNvPr id="26" name="Right Arrow Callout 25"/>
            <p:cNvSpPr/>
            <p:nvPr/>
          </p:nvSpPr>
          <p:spPr>
            <a:xfrm>
              <a:off x="924876" y="2306765"/>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BRANCHEN</a:t>
              </a:r>
            </a:p>
          </p:txBody>
        </p:sp>
        <p:sp>
          <p:nvSpPr>
            <p:cNvPr id="31" name="Round Diagonal Corner Rectangle 30"/>
            <p:cNvSpPr/>
            <p:nvPr/>
          </p:nvSpPr>
          <p:spPr>
            <a:xfrm>
              <a:off x="2916386" y="2652939"/>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de-DE" sz="1100" dirty="0">
                  <a:solidFill>
                    <a:schemeClr val="tx1">
                      <a:lumMod val="75000"/>
                      <a:lumOff val="25000"/>
                    </a:schemeClr>
                  </a:solidFill>
                </a:rPr>
                <a:t>Von $ 2.000.000 bis $ 10.000.000</a:t>
              </a:r>
            </a:p>
          </p:txBody>
        </p:sp>
        <p:sp>
          <p:nvSpPr>
            <p:cNvPr id="32" name="Right Arrow Callout 31"/>
            <p:cNvSpPr/>
            <p:nvPr/>
          </p:nvSpPr>
          <p:spPr>
            <a:xfrm>
              <a:off x="924876" y="2652939"/>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err="1">
                  <a:solidFill>
                    <a:schemeClr val="bg1"/>
                  </a:solidFill>
                  <a:latin typeface="Bebas Neue" panose="020B0606020202050201" pitchFamily="34" charset="0"/>
                </a:rPr>
                <a:t>INVESTMENTGRÖßE</a:t>
              </a:r>
              <a:endParaRPr lang="en-CA" sz="1600" spc="100" dirty="0">
                <a:solidFill>
                  <a:schemeClr val="bg1"/>
                </a:solidFill>
                <a:latin typeface="Bebas Neue" panose="020B0606020202050201" pitchFamily="34" charset="0"/>
              </a:endParaRPr>
            </a:p>
          </p:txBody>
        </p:sp>
        <p:sp>
          <p:nvSpPr>
            <p:cNvPr id="34" name="Right Arrow Callout 33"/>
            <p:cNvSpPr/>
            <p:nvPr/>
          </p:nvSpPr>
          <p:spPr>
            <a:xfrm>
              <a:off x="924876" y="3022927"/>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LAUFZEITEN/DURATION</a:t>
              </a:r>
            </a:p>
          </p:txBody>
        </p:sp>
        <p:sp>
          <p:nvSpPr>
            <p:cNvPr id="48" name="Right Arrow Callout 47"/>
            <p:cNvSpPr/>
            <p:nvPr/>
          </p:nvSpPr>
          <p:spPr>
            <a:xfrm>
              <a:off x="924876" y="3376938"/>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RENDITE</a:t>
              </a:r>
            </a:p>
          </p:txBody>
        </p:sp>
        <p:sp>
          <p:nvSpPr>
            <p:cNvPr id="50" name="Round Diagonal Corner Rectangle 49"/>
            <p:cNvSpPr/>
            <p:nvPr/>
          </p:nvSpPr>
          <p:spPr>
            <a:xfrm>
              <a:off x="2916386" y="2998965"/>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en-CA" sz="1100" dirty="0">
                  <a:solidFill>
                    <a:schemeClr val="tx1">
                      <a:lumMod val="75000"/>
                      <a:lumOff val="25000"/>
                    </a:schemeClr>
                  </a:solidFill>
                </a:rPr>
                <a:t>6 – 24 Monate</a:t>
              </a:r>
            </a:p>
          </p:txBody>
        </p:sp>
        <p:sp>
          <p:nvSpPr>
            <p:cNvPr id="51" name="Round Diagonal Corner Rectangle 50"/>
            <p:cNvSpPr/>
            <p:nvPr/>
          </p:nvSpPr>
          <p:spPr>
            <a:xfrm>
              <a:off x="2916386" y="3376938"/>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just">
                <a:tabLst>
                  <a:tab pos="345161" algn="l"/>
                </a:tabLst>
              </a:pPr>
              <a:r>
                <a:rPr lang="en-CA" sz="1100" dirty="0">
                  <a:solidFill>
                    <a:schemeClr val="tx1">
                      <a:lumMod val="75000"/>
                      <a:lumOff val="25000"/>
                    </a:schemeClr>
                  </a:solidFill>
                </a:rPr>
                <a:t>6% - 8% p.a.</a:t>
              </a:r>
              <a:endParaRPr lang="en-CA" sz="1100" dirty="0">
                <a:solidFill>
                  <a:schemeClr val="tx1">
                    <a:lumMod val="75000"/>
                    <a:lumOff val="25000"/>
                  </a:schemeClr>
                </a:solidFill>
                <a:cs typeface="Arial" pitchFamily="34" charset="0"/>
              </a:endParaRPr>
            </a:p>
          </p:txBody>
        </p:sp>
        <p:sp>
          <p:nvSpPr>
            <p:cNvPr id="54" name="Round Diagonal Corner Rectangle 53"/>
            <p:cNvSpPr/>
            <p:nvPr/>
          </p:nvSpPr>
          <p:spPr>
            <a:xfrm>
              <a:off x="2914033" y="3736977"/>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de-DE" sz="1100" dirty="0">
                  <a:solidFill>
                    <a:schemeClr val="tx1">
                      <a:lumMod val="75000"/>
                      <a:lumOff val="25000"/>
                    </a:schemeClr>
                  </a:solidFill>
                </a:rPr>
                <a:t>Aktien, Warrants, Optionen </a:t>
              </a:r>
              <a:r>
                <a:rPr lang="en-CA" sz="1100" dirty="0">
                  <a:solidFill>
                    <a:schemeClr val="tx1">
                      <a:lumMod val="75000"/>
                      <a:lumOff val="25000"/>
                    </a:schemeClr>
                  </a:solidFill>
                </a:rPr>
                <a:t>(3% - 5%)</a:t>
              </a:r>
            </a:p>
          </p:txBody>
        </p:sp>
        <p:sp>
          <p:nvSpPr>
            <p:cNvPr id="55" name="Right Arrow Callout 54"/>
            <p:cNvSpPr/>
            <p:nvPr/>
          </p:nvSpPr>
          <p:spPr>
            <a:xfrm>
              <a:off x="924876" y="3736977"/>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UPSIDEPOTENZIAL</a:t>
              </a:r>
              <a:r>
                <a:rPr lang="en-CA" sz="1100" b="1" dirty="0">
                  <a:solidFill>
                    <a:schemeClr val="bg1"/>
                  </a:solidFill>
                </a:rPr>
                <a:t> </a:t>
              </a:r>
              <a:endParaRPr lang="en-CA" sz="1100" b="1" dirty="0">
                <a:solidFill>
                  <a:schemeClr val="bg1"/>
                </a:solidFill>
                <a:cs typeface="Arial" pitchFamily="34" charset="0"/>
              </a:endParaRPr>
            </a:p>
          </p:txBody>
        </p:sp>
        <p:sp>
          <p:nvSpPr>
            <p:cNvPr id="58" name="Round Diagonal Corner Rectangle 57"/>
            <p:cNvSpPr/>
            <p:nvPr/>
          </p:nvSpPr>
          <p:spPr>
            <a:xfrm>
              <a:off x="2916386" y="4097016"/>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en-CA" sz="1100" dirty="0" err="1">
                  <a:solidFill>
                    <a:schemeClr val="tx1">
                      <a:lumMod val="75000"/>
                      <a:lumOff val="25000"/>
                    </a:schemeClr>
                  </a:solidFill>
                </a:rPr>
                <a:t>Tägliche</a:t>
              </a:r>
              <a:r>
                <a:rPr lang="en-CA" sz="1100" dirty="0">
                  <a:solidFill>
                    <a:schemeClr val="tx1">
                      <a:lumMod val="75000"/>
                      <a:lumOff val="25000"/>
                    </a:schemeClr>
                  </a:solidFill>
                </a:rPr>
                <a:t> NAV </a:t>
              </a:r>
              <a:r>
                <a:rPr lang="en-CA" sz="1100" dirty="0" err="1">
                  <a:solidFill>
                    <a:schemeClr val="tx1">
                      <a:lumMod val="75000"/>
                      <a:lumOff val="25000"/>
                    </a:schemeClr>
                  </a:solidFill>
                </a:rPr>
                <a:t>Berechnung</a:t>
              </a:r>
              <a:r>
                <a:rPr lang="en-CA" sz="1100" dirty="0">
                  <a:solidFill>
                    <a:schemeClr val="tx1">
                      <a:lumMod val="75000"/>
                      <a:lumOff val="25000"/>
                    </a:schemeClr>
                  </a:solidFill>
                </a:rPr>
                <a:t>, </a:t>
              </a:r>
              <a:r>
                <a:rPr lang="en-CA" sz="1100" dirty="0" err="1">
                  <a:solidFill>
                    <a:schemeClr val="tx1">
                      <a:lumMod val="75000"/>
                      <a:lumOff val="25000"/>
                    </a:schemeClr>
                  </a:solidFill>
                </a:rPr>
                <a:t>Börsenlisting</a:t>
              </a:r>
              <a:r>
                <a:rPr lang="en-CA" sz="1100" dirty="0">
                  <a:solidFill>
                    <a:schemeClr val="tx1">
                      <a:lumMod val="75000"/>
                      <a:lumOff val="25000"/>
                    </a:schemeClr>
                  </a:solidFill>
                </a:rPr>
                <a:t> </a:t>
              </a:r>
              <a:r>
                <a:rPr lang="en-CA" sz="1100" dirty="0" err="1">
                  <a:solidFill>
                    <a:schemeClr val="tx1">
                      <a:lumMod val="75000"/>
                      <a:lumOff val="25000"/>
                    </a:schemeClr>
                  </a:solidFill>
                </a:rPr>
                <a:t>zeitnah</a:t>
              </a:r>
              <a:r>
                <a:rPr lang="en-CA" sz="1100" dirty="0">
                  <a:solidFill>
                    <a:schemeClr val="tx1">
                      <a:lumMod val="75000"/>
                      <a:lumOff val="25000"/>
                    </a:schemeClr>
                  </a:solidFill>
                </a:rPr>
                <a:t> </a:t>
              </a:r>
              <a:r>
                <a:rPr lang="en-CA" sz="1100" dirty="0" err="1">
                  <a:solidFill>
                    <a:schemeClr val="tx1">
                      <a:lumMod val="75000"/>
                      <a:lumOff val="25000"/>
                    </a:schemeClr>
                  </a:solidFill>
                </a:rPr>
                <a:t>angestrebt</a:t>
              </a:r>
              <a:endParaRPr lang="en-CA" sz="1100" dirty="0">
                <a:solidFill>
                  <a:schemeClr val="tx1">
                    <a:lumMod val="75000"/>
                    <a:lumOff val="25000"/>
                  </a:schemeClr>
                </a:solidFill>
              </a:endParaRPr>
            </a:p>
          </p:txBody>
        </p:sp>
        <p:sp>
          <p:nvSpPr>
            <p:cNvPr id="59" name="Right Arrow Callout 58"/>
            <p:cNvSpPr/>
            <p:nvPr/>
          </p:nvSpPr>
          <p:spPr>
            <a:xfrm>
              <a:off x="924876" y="4097016"/>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LIQUIDITÄT</a:t>
              </a:r>
            </a:p>
          </p:txBody>
        </p:sp>
        <p:sp>
          <p:nvSpPr>
            <p:cNvPr id="60" name="Round Diagonal Corner Rectangle 59"/>
            <p:cNvSpPr/>
            <p:nvPr/>
          </p:nvSpPr>
          <p:spPr>
            <a:xfrm>
              <a:off x="2914034" y="4461010"/>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lgn="just"/>
              <a:r>
                <a:rPr lang="en-CA" sz="1100" dirty="0">
                  <a:solidFill>
                    <a:schemeClr val="tx1">
                      <a:lumMod val="75000"/>
                      <a:lumOff val="25000"/>
                    </a:schemeClr>
                  </a:solidFill>
                </a:rPr>
                <a:t>General Security Agreement (Pfandrecht) auf alle Assets des Unternehmens</a:t>
              </a:r>
            </a:p>
          </p:txBody>
        </p:sp>
        <p:sp>
          <p:nvSpPr>
            <p:cNvPr id="61" name="Right Arrow Callout 60"/>
            <p:cNvSpPr/>
            <p:nvPr/>
          </p:nvSpPr>
          <p:spPr>
            <a:xfrm>
              <a:off x="924876" y="4458010"/>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spc="100" dirty="0">
                  <a:solidFill>
                    <a:schemeClr val="bg1"/>
                  </a:solidFill>
                  <a:latin typeface="Bebas Neue" panose="020B0606020202050201" pitchFamily="34" charset="0"/>
                </a:rPr>
                <a:t>BESICHERUNG</a:t>
              </a:r>
            </a:p>
          </p:txBody>
        </p:sp>
        <p:sp>
          <p:nvSpPr>
            <p:cNvPr id="66" name="Round Diagonal Corner Rectangle 65"/>
            <p:cNvSpPr/>
            <p:nvPr/>
          </p:nvSpPr>
          <p:spPr>
            <a:xfrm>
              <a:off x="2916386" y="4816823"/>
              <a:ext cx="4754880" cy="2743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r>
                <a:rPr lang="de-DE" sz="1100" dirty="0">
                  <a:solidFill>
                    <a:schemeClr val="tx1">
                      <a:lumMod val="75000"/>
                      <a:lumOff val="25000"/>
                    </a:schemeClr>
                  </a:solidFill>
                </a:rPr>
                <a:t>Stabile Länder mit transparentem und etabliertem Rechtssystem</a:t>
              </a:r>
            </a:p>
          </p:txBody>
        </p:sp>
        <p:sp>
          <p:nvSpPr>
            <p:cNvPr id="67" name="Right Arrow Callout 66"/>
            <p:cNvSpPr/>
            <p:nvPr/>
          </p:nvSpPr>
          <p:spPr>
            <a:xfrm>
              <a:off x="924876" y="4819004"/>
              <a:ext cx="1828800" cy="274320"/>
            </a:xfrm>
            <a:prstGeom prst="rightArrowCallout">
              <a:avLst>
                <a:gd name="adj1" fmla="val 29504"/>
                <a:gd name="adj2" fmla="val 25000"/>
                <a:gd name="adj3" fmla="val 25000"/>
                <a:gd name="adj4" fmla="val 91452"/>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spc="100" dirty="0">
                  <a:solidFill>
                    <a:schemeClr val="bg1"/>
                  </a:solidFill>
                  <a:latin typeface="Bebas Neue" panose="020B0606020202050201" pitchFamily="34" charset="0"/>
                </a:rPr>
                <a:t>GEOGRAPHISCHE BESCHRÄNKUNGEN</a:t>
              </a:r>
            </a:p>
          </p:txBody>
        </p:sp>
      </p:grpSp>
      <p:sp>
        <p:nvSpPr>
          <p:cNvPr id="93" name="Rectangle 92"/>
          <p:cNvSpPr/>
          <p:nvPr/>
        </p:nvSpPr>
        <p:spPr>
          <a:xfrm>
            <a:off x="418191" y="1194970"/>
            <a:ext cx="8132879" cy="517650"/>
          </a:xfrm>
          <a:prstGeom prst="rect">
            <a:avLst/>
          </a:prstGeom>
        </p:spPr>
        <p:txBody>
          <a:bodyPr wrap="square" lIns="83384" tIns="41692" rIns="83384" bIns="41692">
            <a:spAutoFit/>
          </a:bodyPr>
          <a:lstStyle/>
          <a:p>
            <a:pPr algn="just">
              <a:spcAft>
                <a:spcPts val="547"/>
              </a:spcAft>
            </a:pPr>
            <a:r>
              <a:rPr lang="en-CA" sz="1200" dirty="0">
                <a:solidFill>
                  <a:srgbClr val="595959"/>
                </a:solidFill>
                <a:latin typeface="Arial" panose="020B0604020202020204" pitchFamily="34" charset="0"/>
                <a:cs typeface="Arial" panose="020B0604020202020204" pitchFamily="34" charset="0"/>
              </a:rPr>
              <a:t>DURCH VERSCHIEDENE INVESTITIONSMÖGLICHKEITEN ERWARTET DER RESOURCE INCOME FUND </a:t>
            </a:r>
          </a:p>
          <a:p>
            <a:pPr algn="just">
              <a:spcAft>
                <a:spcPts val="547"/>
              </a:spcAft>
            </a:pPr>
            <a:r>
              <a:rPr lang="en-CA" sz="1200" dirty="0">
                <a:solidFill>
                  <a:srgbClr val="595959"/>
                </a:solidFill>
                <a:latin typeface="Arial" panose="020B0604020202020204" pitchFamily="34" charset="0"/>
                <a:cs typeface="Arial" panose="020B0604020202020204" pitchFamily="34" charset="0"/>
              </a:rPr>
              <a:t>ERTRÄGE IN HÖHE VON 6 - 8% BEI VOLLER BESICHERUNG:</a:t>
            </a:r>
          </a:p>
        </p:txBody>
      </p:sp>
      <p:sp>
        <p:nvSpPr>
          <p:cNvPr id="2" name="Foliennummernplatzhalter 1"/>
          <p:cNvSpPr>
            <a:spLocks noGrp="1"/>
          </p:cNvSpPr>
          <p:nvPr>
            <p:ph type="sldNum" sz="quarter" idx="11"/>
          </p:nvPr>
        </p:nvSpPr>
        <p:spPr/>
        <p:txBody>
          <a:bodyPr/>
          <a:lstStyle/>
          <a:p>
            <a:fld id="{F62564F8-63D6-409E-90EB-905F349AF89D}" type="slidenum">
              <a:rPr lang="en-CA" smtClean="0"/>
              <a:pPr/>
              <a:t>11</a:t>
            </a:fld>
            <a:endParaRPr lang="en-CA" dirty="0"/>
          </a:p>
        </p:txBody>
      </p:sp>
      <p:sp>
        <p:nvSpPr>
          <p:cNvPr id="24" name="Rechteck 23">
            <a:extLst>
              <a:ext uri="{FF2B5EF4-FFF2-40B4-BE49-F238E27FC236}">
                <a16:creationId xmlns:a16="http://schemas.microsoft.com/office/drawing/2014/main" id="{14F46D5B-0BDE-832E-05A9-CA62C8B3FEA1}"/>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oup 16">
            <a:extLst>
              <a:ext uri="{FF2B5EF4-FFF2-40B4-BE49-F238E27FC236}">
                <a16:creationId xmlns:a16="http://schemas.microsoft.com/office/drawing/2014/main" id="{9CA5D659-5253-9186-1D71-B105508796F1}"/>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9" name="Bild 1">
              <a:extLst>
                <a:ext uri="{FF2B5EF4-FFF2-40B4-BE49-F238E27FC236}">
                  <a16:creationId xmlns:a16="http://schemas.microsoft.com/office/drawing/2014/main" id="{F244E180-88FB-DD29-B162-A115F3CD6B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30" name="Picture 2">
              <a:extLst>
                <a:ext uri="{FF2B5EF4-FFF2-40B4-BE49-F238E27FC236}">
                  <a16:creationId xmlns:a16="http://schemas.microsoft.com/office/drawing/2014/main" id="{3D50606B-BCB7-FE20-CBF8-10F1837830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33" name="Textfeld 7">
            <a:extLst>
              <a:ext uri="{FF2B5EF4-FFF2-40B4-BE49-F238E27FC236}">
                <a16:creationId xmlns:a16="http://schemas.microsoft.com/office/drawing/2014/main" id="{B7C3A265-9FCF-DB24-3EAA-49C393DDE629}"/>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Fondsausrichtung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Down Arrow Callout 24"/>
          <p:cNvSpPr/>
          <p:nvPr/>
        </p:nvSpPr>
        <p:spPr>
          <a:xfrm>
            <a:off x="5002994" y="2780893"/>
            <a:ext cx="2558920" cy="1080000"/>
          </a:xfrm>
          <a:prstGeom prst="downArrowCallout">
            <a:avLst>
              <a:gd name="adj1" fmla="val 29344"/>
              <a:gd name="adj2" fmla="val 26740"/>
              <a:gd name="adj3" fmla="val 10843"/>
              <a:gd name="adj4" fmla="val 75580"/>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lvl="0" algn="just"/>
            <a:r>
              <a:rPr lang="de-DE" sz="1000" dirty="0">
                <a:solidFill>
                  <a:schemeClr val="tx1">
                    <a:lumMod val="75000"/>
                    <a:lumOff val="25000"/>
                  </a:schemeClr>
                </a:solidFill>
                <a:cs typeface="Arial" pitchFamily="34" charset="0"/>
              </a:rPr>
              <a:t>Erstellen potentieller Investitionsziele mit Hilfe bestehender Unternehmensbeziehungen, verbundener Investmentfonds und unserem internationalem Netzwerk</a:t>
            </a:r>
          </a:p>
        </p:txBody>
      </p:sp>
      <p:sp>
        <p:nvSpPr>
          <p:cNvPr id="28" name="Down Arrow Callout 27"/>
          <p:cNvSpPr/>
          <p:nvPr/>
        </p:nvSpPr>
        <p:spPr>
          <a:xfrm>
            <a:off x="5002995" y="4158587"/>
            <a:ext cx="2558920" cy="1080000"/>
          </a:xfrm>
          <a:prstGeom prst="downArrowCallout">
            <a:avLst>
              <a:gd name="adj1" fmla="val 29344"/>
              <a:gd name="adj2" fmla="val 26740"/>
              <a:gd name="adj3" fmla="val 10843"/>
              <a:gd name="adj4" fmla="val 75580"/>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lvl="0" algn="just"/>
            <a:r>
              <a:rPr lang="de-DE" sz="1000" dirty="0">
                <a:solidFill>
                  <a:schemeClr val="tx1">
                    <a:lumMod val="75000"/>
                    <a:lumOff val="25000"/>
                  </a:schemeClr>
                </a:solidFill>
                <a:cs typeface="Arial" pitchFamily="34" charset="0"/>
              </a:rPr>
              <a:t>Durchführung der Due Diligence,  Minen-besuche vor Ort, Engagement von technischen Beratern, Geologen, Rechtsberatern</a:t>
            </a:r>
          </a:p>
        </p:txBody>
      </p:sp>
      <p:sp>
        <p:nvSpPr>
          <p:cNvPr id="29" name="Rectangle 28"/>
          <p:cNvSpPr/>
          <p:nvPr/>
        </p:nvSpPr>
        <p:spPr>
          <a:xfrm>
            <a:off x="5002995" y="5526911"/>
            <a:ext cx="2558920" cy="828000"/>
          </a:xfrm>
          <a:prstGeom prst="rect">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lvl="0" algn="just"/>
            <a:r>
              <a:rPr lang="de-DE" sz="1000" dirty="0">
                <a:solidFill>
                  <a:schemeClr val="tx1">
                    <a:lumMod val="75000"/>
                    <a:lumOff val="25000"/>
                  </a:schemeClr>
                </a:solidFill>
                <a:cs typeface="Arial" pitchFamily="34" charset="0"/>
              </a:rPr>
              <a:t>Investment nach Abschluss der Due Diligence und Übertragung/Bereitstellung der jeweiligen Sicherheiten  </a:t>
            </a:r>
          </a:p>
        </p:txBody>
      </p:sp>
      <p:sp>
        <p:nvSpPr>
          <p:cNvPr id="30" name="Rectangle 29"/>
          <p:cNvSpPr/>
          <p:nvPr/>
        </p:nvSpPr>
        <p:spPr>
          <a:xfrm>
            <a:off x="4556924" y="3895687"/>
            <a:ext cx="1077440" cy="236660"/>
          </a:xfrm>
          <a:prstGeom prst="rect">
            <a:avLst/>
          </a:prstGeom>
          <a:solidFill>
            <a:srgbClr val="CFA367"/>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algn="ctr"/>
            <a:r>
              <a:rPr lang="en-CA" sz="900" b="1" dirty="0">
                <a:solidFill>
                  <a:schemeClr val="bg1"/>
                </a:solidFill>
                <a:latin typeface="Arial" panose="020B0604020202020204" pitchFamily="34" charset="0"/>
                <a:cs typeface="Arial" panose="020B0604020202020204" pitchFamily="34" charset="0"/>
              </a:rPr>
              <a:t>DUE DILIGENCE</a:t>
            </a:r>
          </a:p>
        </p:txBody>
      </p:sp>
      <p:sp>
        <p:nvSpPr>
          <p:cNvPr id="31" name="Rectangle 30"/>
          <p:cNvSpPr/>
          <p:nvPr/>
        </p:nvSpPr>
        <p:spPr>
          <a:xfrm>
            <a:off x="4555296" y="5263839"/>
            <a:ext cx="1077440" cy="236660"/>
          </a:xfrm>
          <a:prstGeom prst="rect">
            <a:avLst/>
          </a:prstGeom>
          <a:solidFill>
            <a:srgbClr val="CFA367"/>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algn="ctr"/>
            <a:r>
              <a:rPr lang="en-CA" sz="900" b="1" dirty="0">
                <a:solidFill>
                  <a:schemeClr val="bg1"/>
                </a:solidFill>
                <a:latin typeface="Arial" panose="020B0604020202020204" pitchFamily="34" charset="0"/>
                <a:cs typeface="Arial" panose="020B0604020202020204" pitchFamily="34" charset="0"/>
              </a:rPr>
              <a:t>VERWENDUNG</a:t>
            </a:r>
            <a:endParaRPr lang="en-CA" sz="1000" b="1"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4556924" y="2527535"/>
            <a:ext cx="1077440" cy="236660"/>
          </a:xfrm>
          <a:prstGeom prst="rect">
            <a:avLst/>
          </a:prstGeom>
          <a:solidFill>
            <a:srgbClr val="CFA367"/>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algn="ctr"/>
            <a:r>
              <a:rPr lang="en-CA" sz="1000" b="1" dirty="0">
                <a:solidFill>
                  <a:schemeClr val="bg1"/>
                </a:solidFill>
                <a:latin typeface="Arial" panose="020B0604020202020204" pitchFamily="34" charset="0"/>
                <a:cs typeface="Arial" panose="020B0604020202020204" pitchFamily="34" charset="0"/>
              </a:rPr>
              <a:t>ENTSTEHUNG</a:t>
            </a:r>
          </a:p>
        </p:txBody>
      </p:sp>
      <p:sp>
        <p:nvSpPr>
          <p:cNvPr id="40" name="Rectangle 39"/>
          <p:cNvSpPr/>
          <p:nvPr/>
        </p:nvSpPr>
        <p:spPr>
          <a:xfrm>
            <a:off x="402754" y="1530375"/>
            <a:ext cx="3816424" cy="4534144"/>
          </a:xfrm>
          <a:prstGeom prst="rect">
            <a:avLst/>
          </a:prstGeom>
        </p:spPr>
        <p:txBody>
          <a:bodyPr wrap="square" lIns="73805" tIns="36902" rIns="73805" bIns="36902">
            <a:spAutoFit/>
          </a:bodyPr>
          <a:lstStyle/>
          <a:p>
            <a:pPr algn="just">
              <a:lnSpc>
                <a:spcPct val="110000"/>
              </a:lnSpc>
              <a:buClr>
                <a:srgbClr val="FF9900"/>
              </a:buClr>
            </a:pPr>
            <a:r>
              <a:rPr lang="de-DE" sz="1100" dirty="0">
                <a:solidFill>
                  <a:srgbClr val="595959"/>
                </a:solidFill>
                <a:cs typeface="Arial" pitchFamily="34" charset="0"/>
              </a:rPr>
              <a:t>Unser stringenter Investmentprozess ist die Voraussetzung für jede Investition. Bereits vor Beginn der Verhandlungen überprüfen wir umfangreiches Zahlen- und Datenmaterial und suchen eine passende Lösung für das Investmenttarget und unsere Investoren. </a:t>
            </a:r>
          </a:p>
          <a:p>
            <a:pPr algn="just">
              <a:lnSpc>
                <a:spcPct val="110000"/>
              </a:lnSpc>
              <a:buClr>
                <a:srgbClr val="FF9900"/>
              </a:buClr>
            </a:pPr>
            <a:endParaRPr lang="de-DE" sz="1100" dirty="0">
              <a:solidFill>
                <a:srgbClr val="595959"/>
              </a:solidFill>
              <a:cs typeface="Arial" pitchFamily="34" charset="0"/>
            </a:endParaRPr>
          </a:p>
          <a:p>
            <a:pPr algn="just">
              <a:lnSpc>
                <a:spcPct val="110000"/>
              </a:lnSpc>
              <a:buClr>
                <a:srgbClr val="FF9900"/>
              </a:buClr>
            </a:pPr>
            <a:r>
              <a:rPr lang="de-DE" sz="1100" dirty="0">
                <a:solidFill>
                  <a:srgbClr val="595959"/>
                </a:solidFill>
                <a:cs typeface="Arial" pitchFamily="34" charset="0"/>
              </a:rPr>
              <a:t>Die Due Diligence bei potentiellen Investitionen wird dabei durch das langjährig erfahrene Managementteam durchgeführt und bei Bedarf von spezialisierten Beratern unterstützt. </a:t>
            </a:r>
          </a:p>
          <a:p>
            <a:pPr algn="just">
              <a:lnSpc>
                <a:spcPct val="110000"/>
              </a:lnSpc>
              <a:buClr>
                <a:srgbClr val="FF9900"/>
              </a:buClr>
            </a:pPr>
            <a:endParaRPr lang="de-DE" sz="1100" dirty="0">
              <a:solidFill>
                <a:srgbClr val="595959"/>
              </a:solidFill>
              <a:cs typeface="Arial" pitchFamily="34" charset="0"/>
            </a:endParaRPr>
          </a:p>
          <a:p>
            <a:pPr algn="just">
              <a:lnSpc>
                <a:spcPct val="110000"/>
              </a:lnSpc>
              <a:buClr>
                <a:srgbClr val="FF9900"/>
              </a:buClr>
            </a:pPr>
            <a:r>
              <a:rPr lang="de-DE" sz="1100" dirty="0">
                <a:solidFill>
                  <a:srgbClr val="595959"/>
                </a:solidFill>
                <a:cs typeface="Arial" pitchFamily="34" charset="0"/>
              </a:rPr>
              <a:t>Die entscheidenden Aspekte für eine mögliche Investition sind die Unternehmensstrategie, die Refinanzierung, mögliche Wettbewerbsvorteile, die Kostenstruktur, das Wachstumspotential sowie mögliche zusätzliche Exitstrategien. </a:t>
            </a:r>
          </a:p>
          <a:p>
            <a:pPr algn="just">
              <a:lnSpc>
                <a:spcPct val="110000"/>
              </a:lnSpc>
              <a:buClr>
                <a:srgbClr val="FF9900"/>
              </a:buClr>
            </a:pPr>
            <a:endParaRPr lang="de-DE" sz="1100" dirty="0">
              <a:solidFill>
                <a:srgbClr val="595959"/>
              </a:solidFill>
              <a:cs typeface="Arial" pitchFamily="34" charset="0"/>
            </a:endParaRPr>
          </a:p>
          <a:p>
            <a:pPr algn="just">
              <a:lnSpc>
                <a:spcPct val="110000"/>
              </a:lnSpc>
              <a:buClr>
                <a:srgbClr val="FF9900"/>
              </a:buClr>
            </a:pPr>
            <a:r>
              <a:rPr lang="de-DE" sz="1100" dirty="0">
                <a:solidFill>
                  <a:srgbClr val="595959"/>
                </a:solidFill>
                <a:cs typeface="Arial" pitchFamily="34" charset="0"/>
              </a:rPr>
              <a:t>Neben der wirtschaftlichen und geologischen Analyse sind auch ein Vor-Ort Besuch sowie die Besicherung der Investition durch das Projekt und die Maschinen essentiell. </a:t>
            </a:r>
          </a:p>
          <a:p>
            <a:pPr algn="just">
              <a:lnSpc>
                <a:spcPct val="110000"/>
              </a:lnSpc>
              <a:buClr>
                <a:srgbClr val="FF9900"/>
              </a:buClr>
            </a:pPr>
            <a:endParaRPr lang="de-DE" sz="1100" dirty="0">
              <a:solidFill>
                <a:srgbClr val="595959"/>
              </a:solidFill>
              <a:cs typeface="Arial" pitchFamily="34" charset="0"/>
            </a:endParaRPr>
          </a:p>
          <a:p>
            <a:pPr algn="just">
              <a:lnSpc>
                <a:spcPct val="110000"/>
              </a:lnSpc>
              <a:buClr>
                <a:srgbClr val="FF9900"/>
              </a:buClr>
            </a:pPr>
            <a:r>
              <a:rPr lang="de-DE" sz="1100" dirty="0">
                <a:solidFill>
                  <a:srgbClr val="595959"/>
                </a:solidFill>
                <a:cs typeface="Arial" pitchFamily="34" charset="0"/>
              </a:rPr>
              <a:t>Die umfassende Erfahrung des gesamten Teams ermöglicht eine schnelle Entscheidungsfindung und somit eine kurze Zeitspanne zwischen dem ersten Treffen und der Bereitstellung des Kapitals. Alle Gelder werden erst nach Bereitstellung der notwendigen Sicherheiten ausgezahlt.</a:t>
            </a:r>
            <a:endParaRPr lang="en-US" sz="1100" dirty="0">
              <a:solidFill>
                <a:srgbClr val="595959"/>
              </a:solidFill>
            </a:endParaRPr>
          </a:p>
        </p:txBody>
      </p:sp>
      <p:sp>
        <p:nvSpPr>
          <p:cNvPr id="34" name="Down Arrow Callout 33"/>
          <p:cNvSpPr/>
          <p:nvPr/>
        </p:nvSpPr>
        <p:spPr>
          <a:xfrm>
            <a:off x="5001366" y="1423921"/>
            <a:ext cx="2558920" cy="1080000"/>
          </a:xfrm>
          <a:prstGeom prst="downArrowCallout">
            <a:avLst>
              <a:gd name="adj1" fmla="val 29344"/>
              <a:gd name="adj2" fmla="val 26740"/>
              <a:gd name="adj3" fmla="val 10843"/>
              <a:gd name="adj4" fmla="val 75580"/>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lvl="0" algn="just"/>
            <a:r>
              <a:rPr lang="de-DE" sz="1000" dirty="0">
                <a:solidFill>
                  <a:schemeClr val="tx1">
                    <a:lumMod val="75000"/>
                    <a:lumOff val="25000"/>
                  </a:schemeClr>
                </a:solidFill>
              </a:rPr>
              <a:t>Erstellung einer Watchlist von gelisteten Unternehmen anhand vorhandener Liquidität, Marktkapitalisierung, Management Qualität und Projektqualität (NPV &amp; Cash Flow)</a:t>
            </a:r>
          </a:p>
        </p:txBody>
      </p:sp>
      <p:sp>
        <p:nvSpPr>
          <p:cNvPr id="35" name="Rectangle 34"/>
          <p:cNvSpPr/>
          <p:nvPr/>
        </p:nvSpPr>
        <p:spPr>
          <a:xfrm>
            <a:off x="4555296" y="1170563"/>
            <a:ext cx="1077440" cy="236660"/>
          </a:xfrm>
          <a:prstGeom prst="rect">
            <a:avLst/>
          </a:prstGeom>
          <a:solidFill>
            <a:srgbClr val="CFA367"/>
          </a:solidFill>
          <a:ln>
            <a:noFill/>
          </a:ln>
        </p:spPr>
        <p:style>
          <a:lnRef idx="0">
            <a:schemeClr val="accent1"/>
          </a:lnRef>
          <a:fillRef idx="3">
            <a:schemeClr val="accent1"/>
          </a:fillRef>
          <a:effectRef idx="3">
            <a:schemeClr val="accent1"/>
          </a:effectRef>
          <a:fontRef idx="minor">
            <a:schemeClr val="lt1"/>
          </a:fontRef>
        </p:style>
        <p:txBody>
          <a:bodyPr lIns="73805" tIns="36902" rIns="73805" bIns="36902" rtlCol="0" anchor="ctr"/>
          <a:lstStyle/>
          <a:p>
            <a:pPr algn="ctr"/>
            <a:r>
              <a:rPr lang="en-CA" sz="1000" b="1" dirty="0">
                <a:solidFill>
                  <a:schemeClr val="bg1"/>
                </a:solidFill>
                <a:latin typeface="Arial" panose="020B0604020202020204" pitchFamily="34" charset="0"/>
                <a:cs typeface="Arial" panose="020B0604020202020204" pitchFamily="34" charset="0"/>
              </a:rPr>
              <a:t>ANALYSE</a:t>
            </a:r>
          </a:p>
        </p:txBody>
      </p:sp>
      <p:sp>
        <p:nvSpPr>
          <p:cNvPr id="2" name="Foliennummernplatzhalter 1"/>
          <p:cNvSpPr>
            <a:spLocks noGrp="1"/>
          </p:cNvSpPr>
          <p:nvPr>
            <p:ph type="sldNum" sz="quarter" idx="11"/>
          </p:nvPr>
        </p:nvSpPr>
        <p:spPr/>
        <p:txBody>
          <a:bodyPr/>
          <a:lstStyle/>
          <a:p>
            <a:fld id="{F62564F8-63D6-409E-90EB-905F349AF89D}" type="slidenum">
              <a:rPr lang="en-CA" smtClean="0"/>
              <a:pPr/>
              <a:t>12</a:t>
            </a:fld>
            <a:endParaRPr lang="en-CA" dirty="0"/>
          </a:p>
        </p:txBody>
      </p:sp>
      <p:sp>
        <p:nvSpPr>
          <p:cNvPr id="13" name="Rechteck 12">
            <a:extLst>
              <a:ext uri="{FF2B5EF4-FFF2-40B4-BE49-F238E27FC236}">
                <a16:creationId xmlns:a16="http://schemas.microsoft.com/office/drawing/2014/main" id="{8579AE59-A43A-AC7E-79D3-05A6ADEEECF6}"/>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6">
            <a:extLst>
              <a:ext uri="{FF2B5EF4-FFF2-40B4-BE49-F238E27FC236}">
                <a16:creationId xmlns:a16="http://schemas.microsoft.com/office/drawing/2014/main" id="{AC93E582-DB4B-EF51-1825-9AFE731ED3CF}"/>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5" name="Bild 1">
              <a:extLst>
                <a:ext uri="{FF2B5EF4-FFF2-40B4-BE49-F238E27FC236}">
                  <a16:creationId xmlns:a16="http://schemas.microsoft.com/office/drawing/2014/main" id="{3C458061-C60F-9CC6-ED8D-B69381519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6" name="Picture 2">
              <a:extLst>
                <a:ext uri="{FF2B5EF4-FFF2-40B4-BE49-F238E27FC236}">
                  <a16:creationId xmlns:a16="http://schemas.microsoft.com/office/drawing/2014/main" id="{5C3A9E49-D217-1D7C-464E-76B31937E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8" name="Textfeld 7">
            <a:extLst>
              <a:ext uri="{FF2B5EF4-FFF2-40B4-BE49-F238E27FC236}">
                <a16:creationId xmlns:a16="http://schemas.microsoft.com/office/drawing/2014/main" id="{4721184F-69F2-ACEA-1C12-0C6AADF7612F}"/>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Investmentprozess</a:t>
            </a:r>
          </a:p>
        </p:txBody>
      </p:sp>
    </p:spTree>
    <p:extLst>
      <p:ext uri="{BB962C8B-B14F-4D97-AF65-F5344CB8AC3E}">
        <p14:creationId xmlns:p14="http://schemas.microsoft.com/office/powerpoint/2010/main" val="304858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449281B-B9ED-3407-36E0-676610DF2B38}"/>
              </a:ext>
            </a:extLst>
          </p:cNvPr>
          <p:cNvSpPr/>
          <p:nvPr/>
        </p:nvSpPr>
        <p:spPr>
          <a:xfrm>
            <a:off x="6450809" y="2348039"/>
            <a:ext cx="2141978" cy="828086"/>
          </a:xfrm>
          <a:prstGeom prst="rect">
            <a:avLst/>
          </a:prstGeom>
          <a:solidFill>
            <a:srgbClr val="CFA367"/>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06B182E0-9020-4B2E-A339-8CF3B27781BC}"/>
              </a:ext>
            </a:extLst>
          </p:cNvPr>
          <p:cNvGrpSpPr/>
          <p:nvPr/>
        </p:nvGrpSpPr>
        <p:grpSpPr>
          <a:xfrm>
            <a:off x="361037" y="1479772"/>
            <a:ext cx="8227282" cy="4732836"/>
            <a:chOff x="1252933" y="1779566"/>
            <a:chExt cx="5288969" cy="3536649"/>
          </a:xfrm>
        </p:grpSpPr>
        <p:sp>
          <p:nvSpPr>
            <p:cNvPr id="8" name="Notched Right Arrow 7"/>
            <p:cNvSpPr/>
            <p:nvPr/>
          </p:nvSpPr>
          <p:spPr>
            <a:xfrm>
              <a:off x="1329929" y="4378531"/>
              <a:ext cx="4112311" cy="425250"/>
            </a:xfrm>
            <a:prstGeom prst="notchedRightArrow">
              <a:avLst>
                <a:gd name="adj1" fmla="val 50826"/>
                <a:gd name="adj2" fmla="val 50517"/>
              </a:avLst>
            </a:prstGeom>
            <a:solidFill>
              <a:srgbClr val="CFA367"/>
            </a:solidFill>
            <a:ln w="19050">
              <a:solidFill>
                <a:srgbClr val="595959"/>
              </a:solidFill>
            </a:ln>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9" name="Pentagon 8"/>
            <p:cNvSpPr/>
            <p:nvPr/>
          </p:nvSpPr>
          <p:spPr>
            <a:xfrm>
              <a:off x="2240364" y="1779566"/>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MINING</a:t>
              </a:r>
            </a:p>
          </p:txBody>
        </p:sp>
        <p:sp>
          <p:nvSpPr>
            <p:cNvPr id="10" name="Pentagon 9"/>
            <p:cNvSpPr/>
            <p:nvPr/>
          </p:nvSpPr>
          <p:spPr>
            <a:xfrm>
              <a:off x="2240364" y="1997534"/>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$10.000.000</a:t>
              </a:r>
            </a:p>
          </p:txBody>
        </p:sp>
        <p:sp>
          <p:nvSpPr>
            <p:cNvPr id="11" name="Pentagon 10"/>
            <p:cNvSpPr/>
            <p:nvPr/>
          </p:nvSpPr>
          <p:spPr>
            <a:xfrm>
              <a:off x="2240364" y="3288106"/>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QUARTALSWEISE</a:t>
              </a:r>
              <a:endParaRPr lang="en-CA" sz="76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Pentagon 11"/>
            <p:cNvSpPr/>
            <p:nvPr/>
          </p:nvSpPr>
          <p:spPr>
            <a:xfrm>
              <a:off x="2240364" y="2858871"/>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5% GRATISAKTIEN</a:t>
              </a:r>
            </a:p>
          </p:txBody>
        </p:sp>
        <p:sp>
          <p:nvSpPr>
            <p:cNvPr id="13" name="Pentagon 12"/>
            <p:cNvSpPr/>
            <p:nvPr/>
          </p:nvSpPr>
          <p:spPr>
            <a:xfrm>
              <a:off x="2240364" y="2428386"/>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12% (JÄHRLICH)</a:t>
              </a:r>
            </a:p>
          </p:txBody>
        </p:sp>
        <p:sp>
          <p:nvSpPr>
            <p:cNvPr id="14" name="Pentagon 13"/>
            <p:cNvSpPr/>
            <p:nvPr/>
          </p:nvSpPr>
          <p:spPr>
            <a:xfrm>
              <a:off x="2240363" y="2209949"/>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18 MONATE</a:t>
              </a:r>
            </a:p>
          </p:txBody>
        </p:sp>
        <p:sp>
          <p:nvSpPr>
            <p:cNvPr id="15" name="Pentagon 14"/>
            <p:cNvSpPr/>
            <p:nvPr/>
          </p:nvSpPr>
          <p:spPr>
            <a:xfrm>
              <a:off x="1326943" y="2212199"/>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LAUFZEIT</a:t>
              </a:r>
              <a:r>
                <a:rPr lang="en-CA" sz="760" b="1" dirty="0">
                  <a:solidFill>
                    <a:schemeClr val="bg1"/>
                  </a:solidFill>
                </a:rPr>
                <a:t>	</a:t>
              </a:r>
            </a:p>
          </p:txBody>
        </p:sp>
        <p:sp>
          <p:nvSpPr>
            <p:cNvPr id="16" name="Pentagon 15"/>
            <p:cNvSpPr/>
            <p:nvPr/>
          </p:nvSpPr>
          <p:spPr>
            <a:xfrm>
              <a:off x="1326943" y="2428386"/>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COUPON</a:t>
              </a:r>
              <a:endParaRPr lang="en-CA" sz="760" b="1" dirty="0">
                <a:solidFill>
                  <a:schemeClr val="bg1"/>
                </a:solidFill>
                <a:latin typeface="Arial" panose="020B0604020202020204" pitchFamily="34" charset="0"/>
                <a:cs typeface="Arial" panose="020B0604020202020204" pitchFamily="34" charset="0"/>
              </a:endParaRPr>
            </a:p>
          </p:txBody>
        </p:sp>
        <p:sp>
          <p:nvSpPr>
            <p:cNvPr id="17" name="Pentagon 16"/>
            <p:cNvSpPr/>
            <p:nvPr/>
          </p:nvSpPr>
          <p:spPr>
            <a:xfrm>
              <a:off x="1326943" y="2858871"/>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ZUSATZRENDITE / UPSIDE</a:t>
              </a:r>
            </a:p>
          </p:txBody>
        </p:sp>
        <p:sp>
          <p:nvSpPr>
            <p:cNvPr id="18" name="Pentagon 17"/>
            <p:cNvSpPr/>
            <p:nvPr/>
          </p:nvSpPr>
          <p:spPr>
            <a:xfrm>
              <a:off x="1326943" y="3288106"/>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ZINS- UND RÜCKZAHLUNG</a:t>
              </a:r>
            </a:p>
          </p:txBody>
        </p:sp>
        <p:sp>
          <p:nvSpPr>
            <p:cNvPr id="19" name="Pentagon 18"/>
            <p:cNvSpPr/>
            <p:nvPr/>
          </p:nvSpPr>
          <p:spPr>
            <a:xfrm>
              <a:off x="2240364" y="2643527"/>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5%</a:t>
              </a:r>
            </a:p>
          </p:txBody>
        </p:sp>
        <p:sp>
          <p:nvSpPr>
            <p:cNvPr id="20" name="Pentagon 19"/>
            <p:cNvSpPr/>
            <p:nvPr/>
          </p:nvSpPr>
          <p:spPr>
            <a:xfrm>
              <a:off x="1326943" y="1780984"/>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SEKTOR</a:t>
              </a:r>
            </a:p>
          </p:txBody>
        </p:sp>
        <p:sp>
          <p:nvSpPr>
            <p:cNvPr id="21" name="Pentagon 20"/>
            <p:cNvSpPr/>
            <p:nvPr/>
          </p:nvSpPr>
          <p:spPr>
            <a:xfrm>
              <a:off x="1326943" y="2642529"/>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BEARBEITUNGSGEBÜHR</a:t>
              </a:r>
              <a:endParaRPr lang="en-CA" sz="760" b="1" dirty="0">
                <a:solidFill>
                  <a:schemeClr val="bg1"/>
                </a:solidFill>
                <a:latin typeface="Arial" panose="020B0604020202020204" pitchFamily="34" charset="0"/>
                <a:cs typeface="Arial" panose="020B0604020202020204" pitchFamily="34" charset="0"/>
              </a:endParaRPr>
            </a:p>
          </p:txBody>
        </p:sp>
        <p:sp>
          <p:nvSpPr>
            <p:cNvPr id="22" name="Pentagon 21"/>
            <p:cNvSpPr/>
            <p:nvPr/>
          </p:nvSpPr>
          <p:spPr>
            <a:xfrm>
              <a:off x="2240364" y="3073489"/>
              <a:ext cx="1266849" cy="188309"/>
            </a:xfrm>
            <a:prstGeom prst="homePlate">
              <a:avLst>
                <a:gd name="adj" fmla="val 0"/>
              </a:avLst>
            </a:prstGeom>
            <a:solidFill>
              <a:srgbClr val="F2F2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just"/>
              <a:r>
                <a:rPr lang="en-CA" sz="900" dirty="0">
                  <a:solidFill>
                    <a:schemeClr val="tx1">
                      <a:lumMod val="75000"/>
                      <a:lumOff val="25000"/>
                    </a:schemeClr>
                  </a:solidFill>
                  <a:latin typeface="Arial" panose="020B0604020202020204" pitchFamily="34" charset="0"/>
                  <a:cs typeface="Arial" panose="020B0604020202020204" pitchFamily="34" charset="0"/>
                </a:rPr>
                <a:t>PFANDRECHT</a:t>
              </a:r>
            </a:p>
          </p:txBody>
        </p:sp>
        <p:sp>
          <p:nvSpPr>
            <p:cNvPr id="23" name="Pentagon 22"/>
            <p:cNvSpPr/>
            <p:nvPr/>
          </p:nvSpPr>
          <p:spPr>
            <a:xfrm>
              <a:off x="1326943" y="3071765"/>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SICHERHEIT</a:t>
              </a:r>
            </a:p>
          </p:txBody>
        </p:sp>
        <p:sp>
          <p:nvSpPr>
            <p:cNvPr id="24" name="Pentagon 23"/>
            <p:cNvSpPr/>
            <p:nvPr/>
          </p:nvSpPr>
          <p:spPr>
            <a:xfrm>
              <a:off x="1326943" y="1998003"/>
              <a:ext cx="1110857" cy="188309"/>
            </a:xfrm>
            <a:prstGeom prst="homePlate">
              <a:avLst/>
            </a:prstGeom>
            <a:solidFill>
              <a:srgbClr val="59595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r>
                <a:rPr lang="en-CA" sz="900" b="1" dirty="0">
                  <a:solidFill>
                    <a:schemeClr val="bg1"/>
                  </a:solidFill>
                  <a:latin typeface="Arial" panose="020B0604020202020204" pitchFamily="34" charset="0"/>
                  <a:cs typeface="Arial" panose="020B0604020202020204" pitchFamily="34" charset="0"/>
                </a:rPr>
                <a:t>BETRAG</a:t>
              </a:r>
              <a:endParaRPr lang="en-CA" sz="760" b="1" dirty="0">
                <a:solidFill>
                  <a:schemeClr val="bg1"/>
                </a:solidFill>
                <a:latin typeface="Arial" panose="020B0604020202020204" pitchFamily="34" charset="0"/>
                <a:cs typeface="Arial" panose="020B0604020202020204" pitchFamily="34" charset="0"/>
              </a:endParaRPr>
            </a:p>
          </p:txBody>
        </p:sp>
        <p:sp>
          <p:nvSpPr>
            <p:cNvPr id="25" name="Pentagon 24"/>
            <p:cNvSpPr/>
            <p:nvPr/>
          </p:nvSpPr>
          <p:spPr>
            <a:xfrm>
              <a:off x="3594011" y="3293550"/>
              <a:ext cx="1266849" cy="188309"/>
            </a:xfrm>
            <a:prstGeom prst="homePlate">
              <a:avLst>
                <a:gd name="adj" fmla="val 0"/>
              </a:avLst>
            </a:prstGeom>
            <a:ln w="12700">
              <a:solidFill>
                <a:srgbClr val="CFA367"/>
              </a:solidFill>
            </a:ln>
          </p:spPr>
          <p:style>
            <a:lnRef idx="2">
              <a:schemeClr val="accent6"/>
            </a:lnRef>
            <a:fillRef idx="1">
              <a:schemeClr val="lt1"/>
            </a:fillRef>
            <a:effectRef idx="0">
              <a:schemeClr val="accent6"/>
            </a:effectRef>
            <a:fontRef idx="minor">
              <a:schemeClr val="dk1"/>
            </a:fontRef>
          </p:style>
          <p:txBody>
            <a:bodyPr lIns="53645" tIns="26822" rIns="53645" bIns="26822" rtlCol="0" anchor="ctr"/>
            <a:lstStyle/>
            <a:p>
              <a:r>
                <a:rPr lang="en-CA" sz="900" b="1" dirty="0">
                  <a:solidFill>
                    <a:schemeClr val="tx1">
                      <a:lumMod val="75000"/>
                      <a:lumOff val="25000"/>
                    </a:schemeClr>
                  </a:solidFill>
                  <a:latin typeface="Arial" panose="020B0604020202020204" pitchFamily="34" charset="0"/>
                  <a:cs typeface="Arial" panose="020B0604020202020204" pitchFamily="34" charset="0"/>
                </a:rPr>
                <a:t>$ 300.000 PRO QUARTAL</a:t>
              </a:r>
            </a:p>
          </p:txBody>
        </p:sp>
        <p:sp>
          <p:nvSpPr>
            <p:cNvPr id="26" name="Pentagon 25"/>
            <p:cNvSpPr/>
            <p:nvPr/>
          </p:nvSpPr>
          <p:spPr>
            <a:xfrm>
              <a:off x="3594011" y="2643527"/>
              <a:ext cx="1266849" cy="188309"/>
            </a:xfrm>
            <a:prstGeom prst="homePlate">
              <a:avLst>
                <a:gd name="adj" fmla="val 0"/>
              </a:avLst>
            </a:prstGeom>
            <a:ln w="12700">
              <a:solidFill>
                <a:srgbClr val="CFA367"/>
              </a:solidFill>
            </a:ln>
          </p:spPr>
          <p:style>
            <a:lnRef idx="2">
              <a:schemeClr val="accent6"/>
            </a:lnRef>
            <a:fillRef idx="1">
              <a:schemeClr val="lt1"/>
            </a:fillRef>
            <a:effectRef idx="0">
              <a:schemeClr val="accent6"/>
            </a:effectRef>
            <a:fontRef idx="minor">
              <a:schemeClr val="dk1"/>
            </a:fontRef>
          </p:style>
          <p:txBody>
            <a:bodyPr lIns="53645" tIns="26822" rIns="53645" bIns="26822" rtlCol="0" anchor="ctr"/>
            <a:lstStyle/>
            <a:p>
              <a:r>
                <a:rPr lang="en-CA" sz="900" b="1" dirty="0">
                  <a:solidFill>
                    <a:schemeClr val="tx1">
                      <a:lumMod val="75000"/>
                      <a:lumOff val="25000"/>
                    </a:schemeClr>
                  </a:solidFill>
                  <a:latin typeface="Arial" panose="020B0604020202020204" pitchFamily="34" charset="0"/>
                  <a:cs typeface="Arial" panose="020B0604020202020204" pitchFamily="34" charset="0"/>
                </a:rPr>
                <a:t>$ 500.000 </a:t>
              </a:r>
            </a:p>
          </p:txBody>
        </p:sp>
        <p:sp>
          <p:nvSpPr>
            <p:cNvPr id="27" name="Pentagon 26"/>
            <p:cNvSpPr/>
            <p:nvPr/>
          </p:nvSpPr>
          <p:spPr>
            <a:xfrm>
              <a:off x="3594011" y="2001782"/>
              <a:ext cx="1266849" cy="188309"/>
            </a:xfrm>
            <a:prstGeom prst="homePlate">
              <a:avLst>
                <a:gd name="adj" fmla="val 0"/>
              </a:avLst>
            </a:prstGeom>
            <a:ln w="12700">
              <a:solidFill>
                <a:srgbClr val="CFA367"/>
              </a:solidFill>
            </a:ln>
          </p:spPr>
          <p:style>
            <a:lnRef idx="2">
              <a:schemeClr val="accent6"/>
            </a:lnRef>
            <a:fillRef idx="1">
              <a:schemeClr val="lt1"/>
            </a:fillRef>
            <a:effectRef idx="0">
              <a:schemeClr val="accent6"/>
            </a:effectRef>
            <a:fontRef idx="minor">
              <a:schemeClr val="dk1"/>
            </a:fontRef>
          </p:style>
          <p:txBody>
            <a:bodyPr lIns="53645" tIns="26822" rIns="53645" bIns="26822" rtlCol="0" anchor="ctr"/>
            <a:lstStyle/>
            <a:p>
              <a:r>
                <a:rPr lang="en-CA" sz="900" b="1" dirty="0">
                  <a:solidFill>
                    <a:schemeClr val="tx1">
                      <a:lumMod val="75000"/>
                      <a:lumOff val="25000"/>
                    </a:schemeClr>
                  </a:solidFill>
                  <a:latin typeface="Arial" panose="020B0604020202020204" pitchFamily="34" charset="0"/>
                  <a:cs typeface="Arial" panose="020B0604020202020204" pitchFamily="34" charset="0"/>
                </a:rPr>
                <a:t>$ 9.500.000 INVESTIERT</a:t>
              </a:r>
            </a:p>
          </p:txBody>
        </p:sp>
        <p:sp>
          <p:nvSpPr>
            <p:cNvPr id="31" name="Pentagon 30"/>
            <p:cNvSpPr/>
            <p:nvPr/>
          </p:nvSpPr>
          <p:spPr>
            <a:xfrm>
              <a:off x="3594011" y="2428183"/>
              <a:ext cx="1266849" cy="188309"/>
            </a:xfrm>
            <a:prstGeom prst="homePlate">
              <a:avLst>
                <a:gd name="adj" fmla="val 0"/>
              </a:avLst>
            </a:prstGeom>
            <a:ln w="12700">
              <a:solidFill>
                <a:srgbClr val="CFA367"/>
              </a:solidFill>
            </a:ln>
          </p:spPr>
          <p:style>
            <a:lnRef idx="2">
              <a:schemeClr val="accent6"/>
            </a:lnRef>
            <a:fillRef idx="1">
              <a:schemeClr val="lt1"/>
            </a:fillRef>
            <a:effectRef idx="0">
              <a:schemeClr val="accent6"/>
            </a:effectRef>
            <a:fontRef idx="minor">
              <a:schemeClr val="dk1"/>
            </a:fontRef>
          </p:style>
          <p:txBody>
            <a:bodyPr lIns="53645" tIns="26822" rIns="53645" bIns="26822" rtlCol="0" anchor="ctr"/>
            <a:lstStyle/>
            <a:p>
              <a:r>
                <a:rPr lang="en-CA" sz="900" b="1" dirty="0">
                  <a:solidFill>
                    <a:schemeClr val="tx1">
                      <a:lumMod val="75000"/>
                      <a:lumOff val="25000"/>
                    </a:schemeClr>
                  </a:solidFill>
                  <a:latin typeface="Arial" panose="020B0604020202020204" pitchFamily="34" charset="0"/>
                  <a:cs typeface="Arial" panose="020B0604020202020204" pitchFamily="34" charset="0"/>
                </a:rPr>
                <a:t>$ 1.800.000</a:t>
              </a:r>
            </a:p>
          </p:txBody>
        </p:sp>
        <p:sp>
          <p:nvSpPr>
            <p:cNvPr id="32" name="Pentagon 31"/>
            <p:cNvSpPr/>
            <p:nvPr/>
          </p:nvSpPr>
          <p:spPr>
            <a:xfrm>
              <a:off x="3594011" y="2858871"/>
              <a:ext cx="1266849" cy="188309"/>
            </a:xfrm>
            <a:prstGeom prst="homePlate">
              <a:avLst>
                <a:gd name="adj" fmla="val 0"/>
              </a:avLst>
            </a:prstGeom>
            <a:ln w="12700">
              <a:solidFill>
                <a:srgbClr val="CFA367"/>
              </a:solidFill>
            </a:ln>
          </p:spPr>
          <p:style>
            <a:lnRef idx="2">
              <a:schemeClr val="accent6"/>
            </a:lnRef>
            <a:fillRef idx="1">
              <a:schemeClr val="lt1"/>
            </a:fillRef>
            <a:effectRef idx="0">
              <a:schemeClr val="accent6"/>
            </a:effectRef>
            <a:fontRef idx="minor">
              <a:schemeClr val="dk1"/>
            </a:fontRef>
          </p:style>
          <p:txBody>
            <a:bodyPr lIns="53645" tIns="26822" rIns="53645" bIns="26822" rtlCol="0" anchor="ctr"/>
            <a:lstStyle/>
            <a:p>
              <a:r>
                <a:rPr lang="en-CA" sz="900" b="1" dirty="0">
                  <a:solidFill>
                    <a:schemeClr val="tx1">
                      <a:lumMod val="75000"/>
                      <a:lumOff val="25000"/>
                    </a:schemeClr>
                  </a:solidFill>
                  <a:latin typeface="Arial" panose="020B0604020202020204" pitchFamily="34" charset="0"/>
                  <a:cs typeface="Arial" panose="020B0604020202020204" pitchFamily="34" charset="0"/>
                </a:rPr>
                <a:t>$ 500.000 IN AKTIEN</a:t>
              </a:r>
            </a:p>
          </p:txBody>
        </p:sp>
        <p:sp>
          <p:nvSpPr>
            <p:cNvPr id="36" name="Pentagon 35"/>
            <p:cNvSpPr/>
            <p:nvPr/>
          </p:nvSpPr>
          <p:spPr>
            <a:xfrm>
              <a:off x="1327918" y="3583364"/>
              <a:ext cx="3532942" cy="186047"/>
            </a:xfrm>
            <a:prstGeom prst="homePlate">
              <a:avLst>
                <a:gd name="adj" fmla="val 0"/>
              </a:avLst>
            </a:prstGeom>
            <a:solidFill>
              <a:srgbClr val="CFA367"/>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53645" tIns="26822" rIns="53645" bIns="26822" rtlCol="0" anchor="ctr"/>
            <a:lstStyle/>
            <a:p>
              <a:pPr marL="312965" algn="ctr"/>
              <a:r>
                <a:rPr lang="en-CA" sz="1000" b="1" dirty="0">
                  <a:solidFill>
                    <a:schemeClr val="tx1">
                      <a:lumMod val="75000"/>
                      <a:lumOff val="25000"/>
                    </a:schemeClr>
                  </a:solidFill>
                  <a:latin typeface="Arial" panose="020B0604020202020204" pitchFamily="34" charset="0"/>
                  <a:cs typeface="Arial" panose="020B0604020202020204" pitchFamily="34" charset="0"/>
                </a:rPr>
                <a:t>GESAMTE INTERNAL RATE OF RETURN: 21.1%</a:t>
              </a:r>
            </a:p>
          </p:txBody>
        </p:sp>
        <p:sp>
          <p:nvSpPr>
            <p:cNvPr id="37" name="Rectangle 36"/>
            <p:cNvSpPr/>
            <p:nvPr/>
          </p:nvSpPr>
          <p:spPr>
            <a:xfrm>
              <a:off x="5191155" y="2461052"/>
              <a:ext cx="1275124" cy="540702"/>
            </a:xfrm>
            <a:prstGeom prst="rect">
              <a:avLst/>
            </a:prstGeom>
            <a:noFill/>
            <a:ln w="12700">
              <a:noFill/>
            </a:ln>
          </p:spPr>
          <p:txBody>
            <a:bodyPr wrap="square" lIns="53645" tIns="26822" rIns="53645" bIns="26822">
              <a:spAutoFit/>
            </a:bodyPr>
            <a:lstStyle/>
            <a:p>
              <a:pPr algn="ctr">
                <a:spcAft>
                  <a:spcPts val="300"/>
                </a:spcAft>
              </a:pPr>
              <a:r>
                <a:rPr lang="en-US" sz="1100" b="1" dirty="0">
                  <a:solidFill>
                    <a:schemeClr val="bg1"/>
                  </a:solidFill>
                  <a:latin typeface="Arial" panose="020B0604020202020204" pitchFamily="34" charset="0"/>
                  <a:cs typeface="Arial" panose="020B0604020202020204" pitchFamily="34" charset="0"/>
                </a:rPr>
                <a:t>RENDITE ÜBER DIE</a:t>
              </a:r>
            </a:p>
            <a:p>
              <a:pPr algn="ctr">
                <a:spcAft>
                  <a:spcPts val="600"/>
                </a:spcAft>
              </a:pPr>
              <a:r>
                <a:rPr lang="en-US" sz="1100" b="1" dirty="0">
                  <a:solidFill>
                    <a:schemeClr val="bg1"/>
                  </a:solidFill>
                  <a:latin typeface="Arial" panose="020B0604020202020204" pitchFamily="34" charset="0"/>
                  <a:cs typeface="Arial" panose="020B0604020202020204" pitchFamily="34" charset="0"/>
                </a:rPr>
                <a:t>GESAMTE LAUFZEIT:</a:t>
              </a:r>
            </a:p>
            <a:p>
              <a:pPr algn="ctr">
                <a:spcAft>
                  <a:spcPts val="1000"/>
                </a:spcAft>
              </a:pPr>
              <a:r>
                <a:rPr lang="en-US" sz="11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$ 2.800.000 </a:t>
              </a:r>
              <a:endParaRPr lang="en-CA" sz="1050" b="1" dirty="0">
                <a:solidFill>
                  <a:schemeClr val="bg1"/>
                </a:solidFill>
                <a:latin typeface="Arial" panose="020B0604020202020204" pitchFamily="34" charset="0"/>
                <a:cs typeface="Arial" panose="020B0604020202020204" pitchFamily="34" charset="0"/>
              </a:endParaRPr>
            </a:p>
          </p:txBody>
        </p:sp>
        <p:sp>
          <p:nvSpPr>
            <p:cNvPr id="38" name="Right Brace 37"/>
            <p:cNvSpPr/>
            <p:nvPr/>
          </p:nvSpPr>
          <p:spPr>
            <a:xfrm>
              <a:off x="4903357" y="2478928"/>
              <a:ext cx="121626" cy="515511"/>
            </a:xfrm>
            <a:prstGeom prst="rightBrace">
              <a:avLst>
                <a:gd name="adj1" fmla="val 46104"/>
                <a:gd name="adj2" fmla="val 50000"/>
              </a:avLst>
            </a:prstGeom>
            <a:ln w="28575">
              <a:solidFill>
                <a:schemeClr val="tx1"/>
              </a:solidFill>
            </a:ln>
          </p:spPr>
          <p:style>
            <a:lnRef idx="1">
              <a:schemeClr val="accent6"/>
            </a:lnRef>
            <a:fillRef idx="0">
              <a:schemeClr val="accent6"/>
            </a:fillRef>
            <a:effectRef idx="0">
              <a:schemeClr val="accent6"/>
            </a:effectRef>
            <a:fontRef idx="minor">
              <a:schemeClr val="tx1"/>
            </a:fontRef>
          </p:style>
          <p:txBody>
            <a:bodyPr lIns="53645" tIns="26822" rIns="53645" bIns="26822" rtlCol="0" anchor="ctr"/>
            <a:lstStyle/>
            <a:p>
              <a:pPr algn="ctr"/>
              <a:endParaRPr lang="en-CA" sz="836" dirty="0"/>
            </a:p>
          </p:txBody>
        </p:sp>
        <p:sp>
          <p:nvSpPr>
            <p:cNvPr id="39" name="Oval 38"/>
            <p:cNvSpPr/>
            <p:nvPr/>
          </p:nvSpPr>
          <p:spPr>
            <a:xfrm>
              <a:off x="5115333" y="4526550"/>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0" name="Oval 39"/>
            <p:cNvSpPr/>
            <p:nvPr/>
          </p:nvSpPr>
          <p:spPr>
            <a:xfrm>
              <a:off x="4611244" y="4526550"/>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1" name="Oval 40"/>
            <p:cNvSpPr/>
            <p:nvPr/>
          </p:nvSpPr>
          <p:spPr>
            <a:xfrm>
              <a:off x="4107155" y="4524525"/>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2" name="Oval 41"/>
            <p:cNvSpPr/>
            <p:nvPr/>
          </p:nvSpPr>
          <p:spPr>
            <a:xfrm>
              <a:off x="3594011" y="4526550"/>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3" name="Oval 42"/>
            <p:cNvSpPr/>
            <p:nvPr/>
          </p:nvSpPr>
          <p:spPr>
            <a:xfrm>
              <a:off x="3083490" y="4524525"/>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4" name="Oval 43"/>
            <p:cNvSpPr/>
            <p:nvPr/>
          </p:nvSpPr>
          <p:spPr>
            <a:xfrm>
              <a:off x="2567510" y="4520939"/>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5" name="Oval 44"/>
            <p:cNvSpPr/>
            <p:nvPr/>
          </p:nvSpPr>
          <p:spPr>
            <a:xfrm>
              <a:off x="2055561" y="4517675"/>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6" name="Oval 45"/>
            <p:cNvSpPr/>
            <p:nvPr/>
          </p:nvSpPr>
          <p:spPr>
            <a:xfrm>
              <a:off x="1543613" y="4520456"/>
              <a:ext cx="102369" cy="132891"/>
            </a:xfrm>
            <a:prstGeom prst="ellipse">
              <a:avLst/>
            </a:prstGeom>
            <a:solidFill>
              <a:srgbClr val="5959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sp>
        <p:sp>
          <p:nvSpPr>
            <p:cNvPr id="48" name="TextBox 47"/>
            <p:cNvSpPr txBox="1"/>
            <p:nvPr/>
          </p:nvSpPr>
          <p:spPr>
            <a:xfrm>
              <a:off x="1252933" y="3890904"/>
              <a:ext cx="871376" cy="494705"/>
            </a:xfrm>
            <a:prstGeom prst="rect">
              <a:avLst/>
            </a:prstGeom>
            <a:noFill/>
          </p:spPr>
          <p:txBody>
            <a:bodyPr wrap="squar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INITIAL </a:t>
              </a:r>
            </a:p>
            <a:p>
              <a:pPr algn="ctr"/>
              <a:r>
                <a:rPr lang="en-CA" sz="900" dirty="0" err="1">
                  <a:solidFill>
                    <a:srgbClr val="595959"/>
                  </a:solidFill>
                  <a:latin typeface="Arial" panose="020B0604020202020204" pitchFamily="34" charset="0"/>
                  <a:cs typeface="Arial" panose="020B0604020202020204" pitchFamily="34" charset="0"/>
                </a:rPr>
                <a:t>Kapital</a:t>
              </a:r>
              <a:r>
                <a:rPr lang="en-CA" sz="900" dirty="0">
                  <a:solidFill>
                    <a:srgbClr val="595959"/>
                  </a:solidFill>
                  <a:latin typeface="Arial" panose="020B0604020202020204" pitchFamily="34" charset="0"/>
                  <a:cs typeface="Arial" panose="020B0604020202020204" pitchFamily="34" charset="0"/>
                </a:rPr>
                <a:t> </a:t>
              </a:r>
              <a:r>
                <a:rPr lang="en-CA" sz="900" dirty="0" err="1">
                  <a:solidFill>
                    <a:srgbClr val="595959"/>
                  </a:solidFill>
                  <a:latin typeface="Arial" panose="020B0604020202020204" pitchFamily="34" charset="0"/>
                  <a:cs typeface="Arial" panose="020B0604020202020204" pitchFamily="34" charset="0"/>
                </a:rPr>
                <a:t>investiert</a:t>
              </a:r>
              <a:r>
                <a:rPr lang="en-CA" sz="900" dirty="0">
                  <a:solidFill>
                    <a:srgbClr val="595959"/>
                  </a:solidFill>
                  <a:latin typeface="Arial" panose="020B0604020202020204" pitchFamily="34" charset="0"/>
                  <a:cs typeface="Arial" panose="020B0604020202020204" pitchFamily="34" charset="0"/>
                </a:rPr>
                <a:t>,</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abzgl</a:t>
              </a:r>
              <a:r>
                <a:rPr lang="en-CA" sz="900" dirty="0">
                  <a:solidFill>
                    <a:srgbClr val="595959"/>
                  </a:solidFill>
                  <a:latin typeface="Arial" panose="020B0604020202020204" pitchFamily="34" charset="0"/>
                  <a:cs typeface="Arial" panose="020B0604020202020204" pitchFamily="34" charset="0"/>
                </a:rPr>
                <a:t>. Commitment fee</a:t>
              </a:r>
            </a:p>
            <a:p>
              <a:pPr algn="ctr"/>
              <a:r>
                <a:rPr lang="en-CA" sz="900" b="1" dirty="0">
                  <a:solidFill>
                    <a:srgbClr val="595959"/>
                  </a:solidFill>
                  <a:latin typeface="Arial" panose="020B0604020202020204" pitchFamily="34" charset="0"/>
                  <a:cs typeface="Arial" panose="020B0604020202020204" pitchFamily="34" charset="0"/>
                </a:rPr>
                <a:t>$ 500.000</a:t>
              </a:r>
            </a:p>
          </p:txBody>
        </p:sp>
        <p:sp>
          <p:nvSpPr>
            <p:cNvPr id="53" name="TextBox 52"/>
            <p:cNvSpPr txBox="1"/>
            <p:nvPr/>
          </p:nvSpPr>
          <p:spPr>
            <a:xfrm>
              <a:off x="1856707" y="4821510"/>
              <a:ext cx="490091"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3 </a:t>
              </a:r>
            </a:p>
            <a:p>
              <a:pPr algn="ct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erhalten</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$ 300.000</a:t>
              </a:r>
            </a:p>
          </p:txBody>
        </p:sp>
        <p:sp>
          <p:nvSpPr>
            <p:cNvPr id="54" name="TextBox 53"/>
            <p:cNvSpPr txBox="1"/>
            <p:nvPr/>
          </p:nvSpPr>
          <p:spPr>
            <a:xfrm>
              <a:off x="2259275" y="3892564"/>
              <a:ext cx="704435"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5 </a:t>
              </a:r>
            </a:p>
            <a:p>
              <a:pPr algn="ctr"/>
              <a:r>
                <a:rPr lang="en-CA" sz="900" dirty="0" err="1">
                  <a:solidFill>
                    <a:srgbClr val="595959"/>
                  </a:solidFill>
                  <a:latin typeface="Arial" panose="020B0604020202020204" pitchFamily="34" charset="0"/>
                  <a:cs typeface="Arial" panose="020B0604020202020204" pitchFamily="34" charset="0"/>
                </a:rPr>
                <a:t>Aktienkomponente</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realisiert</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$ 500.000</a:t>
              </a:r>
            </a:p>
          </p:txBody>
        </p:sp>
        <p:sp>
          <p:nvSpPr>
            <p:cNvPr id="55" name="TextBox 54"/>
            <p:cNvSpPr txBox="1"/>
            <p:nvPr/>
          </p:nvSpPr>
          <p:spPr>
            <a:xfrm>
              <a:off x="2880363" y="4821510"/>
              <a:ext cx="490091"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6 </a:t>
              </a:r>
            </a:p>
            <a:p>
              <a:pPr algn="ct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erhalten</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$ 300.000</a:t>
              </a:r>
            </a:p>
          </p:txBody>
        </p:sp>
        <p:sp>
          <p:nvSpPr>
            <p:cNvPr id="56" name="TextBox 55"/>
            <p:cNvSpPr txBox="1"/>
            <p:nvPr/>
          </p:nvSpPr>
          <p:spPr>
            <a:xfrm>
              <a:off x="3904019" y="4821510"/>
              <a:ext cx="508640"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12 </a:t>
              </a:r>
            </a:p>
            <a:p>
              <a:pPr algn="ct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erhalten</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$ 300.000</a:t>
              </a:r>
            </a:p>
          </p:txBody>
        </p:sp>
        <p:sp>
          <p:nvSpPr>
            <p:cNvPr id="57" name="TextBox 56"/>
            <p:cNvSpPr txBox="1"/>
            <p:nvPr/>
          </p:nvSpPr>
          <p:spPr>
            <a:xfrm>
              <a:off x="3400150" y="3892564"/>
              <a:ext cx="490091"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9</a:t>
              </a:r>
            </a:p>
            <a:p>
              <a:pPr algn="ct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erhalten</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$ 300.000</a:t>
              </a:r>
            </a:p>
          </p:txBody>
        </p:sp>
        <p:sp>
          <p:nvSpPr>
            <p:cNvPr id="58" name="TextBox 57"/>
            <p:cNvSpPr txBox="1"/>
            <p:nvPr/>
          </p:nvSpPr>
          <p:spPr>
            <a:xfrm>
              <a:off x="4405483" y="3896006"/>
              <a:ext cx="508640" cy="494705"/>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15 </a:t>
              </a:r>
            </a:p>
            <a:p>
              <a:pPr algn="ct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p>
            <a:p>
              <a:pPr algn="ctr">
                <a:spcAft>
                  <a:spcPts val="300"/>
                </a:spcAft>
              </a:pPr>
              <a:r>
                <a:rPr lang="en-CA" sz="900" dirty="0" err="1">
                  <a:solidFill>
                    <a:srgbClr val="595959"/>
                  </a:solidFill>
                  <a:latin typeface="Arial" panose="020B0604020202020204" pitchFamily="34" charset="0"/>
                  <a:cs typeface="Arial" panose="020B0604020202020204" pitchFamily="34" charset="0"/>
                </a:rPr>
                <a:t>erhalten</a:t>
              </a:r>
              <a:r>
                <a:rPr lang="en-CA" sz="900" dirty="0">
                  <a:solidFill>
                    <a:srgbClr val="595959"/>
                  </a:solidFill>
                  <a:latin typeface="Arial" panose="020B0604020202020204" pitchFamily="34" charset="0"/>
                  <a:cs typeface="Arial" panose="020B0604020202020204" pitchFamily="34" charset="0"/>
                </a:rPr>
                <a:t>: </a:t>
              </a:r>
            </a:p>
            <a:p>
              <a:pPr algn="ctr"/>
              <a:r>
                <a:rPr lang="en-CA" sz="900" b="1" dirty="0">
                  <a:solidFill>
                    <a:srgbClr val="595959"/>
                  </a:solidFill>
                  <a:latin typeface="Arial" panose="020B0604020202020204" pitchFamily="34" charset="0"/>
                  <a:cs typeface="Arial" panose="020B0604020202020204" pitchFamily="34" charset="0"/>
                </a:rPr>
                <a:t>$ 300.000</a:t>
              </a:r>
            </a:p>
          </p:txBody>
        </p:sp>
        <p:sp>
          <p:nvSpPr>
            <p:cNvPr id="59" name="TextBox 58"/>
            <p:cNvSpPr txBox="1"/>
            <p:nvPr/>
          </p:nvSpPr>
          <p:spPr>
            <a:xfrm>
              <a:off x="4621608" y="4829147"/>
              <a:ext cx="1063050" cy="362461"/>
            </a:xfrm>
            <a:prstGeom prst="rect">
              <a:avLst/>
            </a:prstGeom>
            <a:noFill/>
          </p:spPr>
          <p:txBody>
            <a:bodyPr wrap="non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MONAT 18</a:t>
              </a:r>
            </a:p>
            <a:p>
              <a:pPr algn="ctr"/>
              <a:r>
                <a:rPr lang="en-CA" sz="900" dirty="0" err="1">
                  <a:solidFill>
                    <a:srgbClr val="595959"/>
                  </a:solidFill>
                  <a:latin typeface="Arial" panose="020B0604020202020204" pitchFamily="34" charset="0"/>
                  <a:cs typeface="Arial" panose="020B0604020202020204" pitchFamily="34" charset="0"/>
                </a:rPr>
                <a:t>Rückzahlung</a:t>
              </a:r>
              <a:r>
                <a:rPr lang="en-CA" sz="900" dirty="0">
                  <a:solidFill>
                    <a:srgbClr val="595959"/>
                  </a:solidFill>
                  <a:latin typeface="Arial" panose="020B0604020202020204" pitchFamily="34" charset="0"/>
                  <a:cs typeface="Arial" panose="020B0604020202020204" pitchFamily="34" charset="0"/>
                </a:rPr>
                <a:t>: </a:t>
              </a:r>
              <a:r>
                <a:rPr lang="en-CA" sz="900" b="1" dirty="0">
                  <a:solidFill>
                    <a:srgbClr val="595959"/>
                  </a:solidFill>
                  <a:latin typeface="Arial" panose="020B0604020202020204" pitchFamily="34" charset="0"/>
                  <a:cs typeface="Arial" panose="020B0604020202020204" pitchFamily="34" charset="0"/>
                </a:rPr>
                <a:t>$ 10.000.000 </a:t>
              </a:r>
            </a:p>
            <a:p>
              <a:pPr algn="ctr"/>
              <a:r>
                <a:rPr lang="en-CA" sz="900" dirty="0">
                  <a:solidFill>
                    <a:srgbClr val="595959"/>
                  </a:solidFill>
                  <a:latin typeface="Arial" panose="020B0604020202020204" pitchFamily="34" charset="0"/>
                  <a:cs typeface="Arial" panose="020B0604020202020204" pitchFamily="34" charset="0"/>
                </a:rPr>
                <a:t>Finale </a:t>
              </a:r>
              <a:r>
                <a:rPr lang="en-CA" sz="900" dirty="0" err="1">
                  <a:solidFill>
                    <a:srgbClr val="595959"/>
                  </a:solidFill>
                  <a:latin typeface="Arial" panose="020B0604020202020204" pitchFamily="34" charset="0"/>
                  <a:cs typeface="Arial" panose="020B0604020202020204" pitchFamily="34" charset="0"/>
                </a:rPr>
                <a:t>Zinszahlung</a:t>
              </a:r>
              <a:r>
                <a:rPr lang="en-CA" sz="900" dirty="0">
                  <a:solidFill>
                    <a:srgbClr val="595959"/>
                  </a:solidFill>
                  <a:latin typeface="Arial" panose="020B0604020202020204" pitchFamily="34" charset="0"/>
                  <a:cs typeface="Arial" panose="020B0604020202020204" pitchFamily="34" charset="0"/>
                </a:rPr>
                <a:t>: </a:t>
              </a:r>
              <a:r>
                <a:rPr lang="en-CA" sz="900" b="1" dirty="0">
                  <a:solidFill>
                    <a:srgbClr val="595959"/>
                  </a:solidFill>
                  <a:latin typeface="Arial" panose="020B0604020202020204" pitchFamily="34" charset="0"/>
                  <a:cs typeface="Arial" panose="020B0604020202020204" pitchFamily="34" charset="0"/>
                </a:rPr>
                <a:t>$ 300.000</a:t>
              </a:r>
            </a:p>
          </p:txBody>
        </p:sp>
        <p:sp>
          <p:nvSpPr>
            <p:cNvPr id="60" name="TextBox 59"/>
            <p:cNvSpPr txBox="1"/>
            <p:nvPr/>
          </p:nvSpPr>
          <p:spPr>
            <a:xfrm>
              <a:off x="5804755" y="4276396"/>
              <a:ext cx="737147" cy="615448"/>
            </a:xfrm>
            <a:prstGeom prst="rect">
              <a:avLst/>
            </a:prstGeom>
            <a:noFill/>
            <a:ln w="12700">
              <a:solidFill>
                <a:srgbClr val="595959"/>
              </a:solidFill>
            </a:ln>
          </p:spPr>
          <p:txBody>
            <a:bodyPr wrap="square" lIns="53645" tIns="26822" rIns="53645" bIns="26822" rtlCol="0">
              <a:spAutoFit/>
            </a:bodyPr>
            <a:lstStyle/>
            <a:p>
              <a:pPr algn="ctr"/>
              <a:r>
                <a:rPr lang="en-CA" sz="1000" b="1" dirty="0">
                  <a:solidFill>
                    <a:srgbClr val="595959"/>
                  </a:solidFill>
                  <a:latin typeface="Arial" panose="020B0604020202020204" pitchFamily="34" charset="0"/>
                  <a:cs typeface="Arial" panose="020B0604020202020204" pitchFamily="34" charset="0"/>
                </a:rPr>
                <a:t>KAPITAL STEHT FÜR NEUES INVESTMENT ZUR VERFÜGUNG</a:t>
              </a:r>
              <a:endParaRPr lang="en-CA" sz="1000" dirty="0">
                <a:solidFill>
                  <a:srgbClr val="595959"/>
                </a:solidFill>
                <a:latin typeface="Arial" panose="020B0604020202020204" pitchFamily="34" charset="0"/>
                <a:cs typeface="Arial" panose="020B0604020202020204" pitchFamily="34" charset="0"/>
              </a:endParaRPr>
            </a:p>
          </p:txBody>
        </p:sp>
      </p:grpSp>
      <p:sp>
        <p:nvSpPr>
          <p:cNvPr id="51" name="Foliennummernplatzhalter 2">
            <a:extLst>
              <a:ext uri="{FF2B5EF4-FFF2-40B4-BE49-F238E27FC236}">
                <a16:creationId xmlns:a16="http://schemas.microsoft.com/office/drawing/2014/main" id="{26711DEC-6F31-4448-88E7-747601FE128D}"/>
              </a:ext>
            </a:extLst>
          </p:cNvPr>
          <p:cNvSpPr>
            <a:spLocks noGrp="1"/>
          </p:cNvSpPr>
          <p:nvPr>
            <p:ph type="sldNum" sz="quarter" idx="11"/>
          </p:nvPr>
        </p:nvSpPr>
        <p:spPr>
          <a:xfrm>
            <a:off x="6450809" y="6173904"/>
            <a:ext cx="2100261" cy="354646"/>
          </a:xfrm>
        </p:spPr>
        <p:txBody>
          <a:bodyPr/>
          <a:lstStyle/>
          <a:p>
            <a:r>
              <a:rPr lang="en-CA" dirty="0"/>
              <a:t> </a:t>
            </a:r>
            <a:fld id="{F62564F8-63D6-409E-90EB-905F349AF89D}" type="slidenum">
              <a:rPr lang="en-CA" smtClean="0"/>
              <a:pPr/>
              <a:t>13</a:t>
            </a:fld>
            <a:endParaRPr lang="en-CA" dirty="0"/>
          </a:p>
        </p:txBody>
      </p:sp>
      <p:sp>
        <p:nvSpPr>
          <p:cNvPr id="62" name="Rechteck 61">
            <a:extLst>
              <a:ext uri="{FF2B5EF4-FFF2-40B4-BE49-F238E27FC236}">
                <a16:creationId xmlns:a16="http://schemas.microsoft.com/office/drawing/2014/main" id="{E2B01CAE-751A-CF30-A372-CB75960EB85D}"/>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3" name="Group 16">
            <a:extLst>
              <a:ext uri="{FF2B5EF4-FFF2-40B4-BE49-F238E27FC236}">
                <a16:creationId xmlns:a16="http://schemas.microsoft.com/office/drawing/2014/main" id="{95D7278E-5B2F-1B4F-F861-C6FC712CE1E3}"/>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64" name="Bild 1">
              <a:extLst>
                <a:ext uri="{FF2B5EF4-FFF2-40B4-BE49-F238E27FC236}">
                  <a16:creationId xmlns:a16="http://schemas.microsoft.com/office/drawing/2014/main" id="{C2948E5B-72D0-B286-E2FD-8E4F888E94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65" name="Picture 2">
              <a:extLst>
                <a:ext uri="{FF2B5EF4-FFF2-40B4-BE49-F238E27FC236}">
                  <a16:creationId xmlns:a16="http://schemas.microsoft.com/office/drawing/2014/main" id="{9913491B-BFF0-B8E0-F5D3-4EE4ED0514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66" name="Textfeld 7">
            <a:extLst>
              <a:ext uri="{FF2B5EF4-FFF2-40B4-BE49-F238E27FC236}">
                <a16:creationId xmlns:a16="http://schemas.microsoft.com/office/drawing/2014/main" id="{474CB09B-FA4F-1569-4C8B-8BC83DB81C6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Investmentbeispiel</a:t>
            </a:r>
          </a:p>
        </p:txBody>
      </p:sp>
    </p:spTree>
    <p:extLst>
      <p:ext uri="{BB962C8B-B14F-4D97-AF65-F5344CB8AC3E}">
        <p14:creationId xmlns:p14="http://schemas.microsoft.com/office/powerpoint/2010/main" val="125356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F62564F8-63D6-409E-90EB-905F349AF89D}" type="slidenum">
              <a:rPr lang="en-CA" smtClean="0"/>
              <a:pPr/>
              <a:t>14</a:t>
            </a:fld>
            <a:endParaRPr lang="en-CA" dirty="0"/>
          </a:p>
        </p:txBody>
      </p:sp>
      <p:sp>
        <p:nvSpPr>
          <p:cNvPr id="5" name="Rechteck 4">
            <a:extLst>
              <a:ext uri="{FF2B5EF4-FFF2-40B4-BE49-F238E27FC236}">
                <a16:creationId xmlns:a16="http://schemas.microsoft.com/office/drawing/2014/main" id="{493BA54B-B72C-FD22-7B2C-8D65AA5800F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16">
            <a:extLst>
              <a:ext uri="{FF2B5EF4-FFF2-40B4-BE49-F238E27FC236}">
                <a16:creationId xmlns:a16="http://schemas.microsoft.com/office/drawing/2014/main" id="{B100D8CE-C818-DBF5-F422-07406148101D}"/>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7" name="Bild 1">
              <a:extLst>
                <a:ext uri="{FF2B5EF4-FFF2-40B4-BE49-F238E27FC236}">
                  <a16:creationId xmlns:a16="http://schemas.microsoft.com/office/drawing/2014/main" id="{BC7A39B5-A1C5-7A87-6D7E-1189C6FEC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8" name="Picture 2">
              <a:extLst>
                <a:ext uri="{FF2B5EF4-FFF2-40B4-BE49-F238E27FC236}">
                  <a16:creationId xmlns:a16="http://schemas.microsoft.com/office/drawing/2014/main" id="{D6AC99FB-B151-6A86-988C-35B7B72B2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0" name="Textfeld 7">
            <a:extLst>
              <a:ext uri="{FF2B5EF4-FFF2-40B4-BE49-F238E27FC236}">
                <a16:creationId xmlns:a16="http://schemas.microsoft.com/office/drawing/2014/main" id="{C6769FA6-A90D-1490-F3FB-E43E31E5A2C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Entwicklung seit August 2021</a:t>
            </a:r>
          </a:p>
        </p:txBody>
      </p:sp>
      <p:sp>
        <p:nvSpPr>
          <p:cNvPr id="11" name="Round Diagonal Corner Rectangle 40">
            <a:extLst>
              <a:ext uri="{FF2B5EF4-FFF2-40B4-BE49-F238E27FC236}">
                <a16:creationId xmlns:a16="http://schemas.microsoft.com/office/drawing/2014/main" id="{7C092D93-445B-1E7C-7AFC-5F92F4DEF21E}"/>
              </a:ext>
            </a:extLst>
          </p:cNvPr>
          <p:cNvSpPr/>
          <p:nvPr/>
        </p:nvSpPr>
        <p:spPr>
          <a:xfrm>
            <a:off x="474961" y="1050898"/>
            <a:ext cx="3545656" cy="5090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endParaRPr lang="de-DE" sz="1100" dirty="0">
              <a:solidFill>
                <a:schemeClr val="tx1">
                  <a:lumMod val="75000"/>
                  <a:lumOff val="25000"/>
                </a:schemeClr>
              </a:solidFill>
            </a:endParaRPr>
          </a:p>
          <a:p>
            <a:pPr marL="58738" algn="just"/>
            <a:r>
              <a:rPr lang="en-CA" sz="1600" dirty="0">
                <a:solidFill>
                  <a:schemeClr val="tx1">
                    <a:lumMod val="75000"/>
                    <a:lumOff val="25000"/>
                  </a:schemeClr>
                </a:solidFill>
              </a:rPr>
              <a:t>10% Outperformance </a:t>
            </a:r>
            <a:r>
              <a:rPr lang="en-CA" sz="1600" dirty="0" err="1">
                <a:solidFill>
                  <a:schemeClr val="tx1">
                    <a:lumMod val="75000"/>
                    <a:lumOff val="25000"/>
                  </a:schemeClr>
                </a:solidFill>
              </a:rPr>
              <a:t>seit</a:t>
            </a:r>
            <a:r>
              <a:rPr lang="en-CA" sz="1600" dirty="0">
                <a:solidFill>
                  <a:schemeClr val="tx1">
                    <a:lumMod val="75000"/>
                    <a:lumOff val="25000"/>
                  </a:schemeClr>
                </a:solidFill>
              </a:rPr>
              <a:t> August 2021</a:t>
            </a:r>
          </a:p>
        </p:txBody>
      </p:sp>
      <p:sp>
        <p:nvSpPr>
          <p:cNvPr id="12" name="Round Diagonal Corner Rectangle 40">
            <a:extLst>
              <a:ext uri="{FF2B5EF4-FFF2-40B4-BE49-F238E27FC236}">
                <a16:creationId xmlns:a16="http://schemas.microsoft.com/office/drawing/2014/main" id="{49615A5A-1478-E053-0A82-D9ED8F35FC36}"/>
              </a:ext>
            </a:extLst>
          </p:cNvPr>
          <p:cNvSpPr/>
          <p:nvPr/>
        </p:nvSpPr>
        <p:spPr>
          <a:xfrm>
            <a:off x="5700295" y="1050898"/>
            <a:ext cx="2640402" cy="509020"/>
          </a:xfrm>
          <a:prstGeom prst="round2DiagRect">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just"/>
            <a:endParaRPr lang="de-DE" sz="1100" dirty="0">
              <a:solidFill>
                <a:schemeClr val="tx1">
                  <a:lumMod val="75000"/>
                  <a:lumOff val="25000"/>
                </a:schemeClr>
              </a:solidFill>
            </a:endParaRPr>
          </a:p>
          <a:p>
            <a:pPr marL="58738" algn="just"/>
            <a:r>
              <a:rPr lang="en-CA" sz="1600" dirty="0" err="1">
                <a:solidFill>
                  <a:schemeClr val="tx1">
                    <a:lumMod val="75000"/>
                    <a:lumOff val="25000"/>
                  </a:schemeClr>
                </a:solidFill>
              </a:rPr>
              <a:t>Volatilität</a:t>
            </a:r>
            <a:r>
              <a:rPr lang="en-CA" sz="1600" dirty="0">
                <a:solidFill>
                  <a:schemeClr val="tx1">
                    <a:lumMod val="75000"/>
                    <a:lumOff val="25000"/>
                  </a:schemeClr>
                </a:solidFill>
              </a:rPr>
              <a:t> 1 </a:t>
            </a:r>
            <a:r>
              <a:rPr lang="en-CA" sz="1600" dirty="0" err="1">
                <a:solidFill>
                  <a:schemeClr val="tx1">
                    <a:lumMod val="75000"/>
                    <a:lumOff val="25000"/>
                  </a:schemeClr>
                </a:solidFill>
              </a:rPr>
              <a:t>Jahr</a:t>
            </a:r>
            <a:r>
              <a:rPr lang="en-CA" sz="1600" dirty="0">
                <a:solidFill>
                  <a:schemeClr val="tx1">
                    <a:lumMod val="75000"/>
                    <a:lumOff val="25000"/>
                  </a:schemeClr>
                </a:solidFill>
              </a:rPr>
              <a:t> </a:t>
            </a:r>
            <a:r>
              <a:rPr lang="en-CA" sz="1600" dirty="0" err="1">
                <a:solidFill>
                  <a:schemeClr val="tx1">
                    <a:lumMod val="75000"/>
                    <a:lumOff val="25000"/>
                  </a:schemeClr>
                </a:solidFill>
              </a:rPr>
              <a:t>nur</a:t>
            </a:r>
            <a:r>
              <a:rPr lang="en-CA" sz="1600" dirty="0">
                <a:solidFill>
                  <a:schemeClr val="tx1">
                    <a:lumMod val="75000"/>
                    <a:lumOff val="25000"/>
                  </a:schemeClr>
                </a:solidFill>
              </a:rPr>
              <a:t> 4,2 %</a:t>
            </a:r>
          </a:p>
        </p:txBody>
      </p:sp>
      <p:pic>
        <p:nvPicPr>
          <p:cNvPr id="9" name="Grafik 8">
            <a:extLst>
              <a:ext uri="{FF2B5EF4-FFF2-40B4-BE49-F238E27FC236}">
                <a16:creationId xmlns:a16="http://schemas.microsoft.com/office/drawing/2014/main" id="{EF6669C1-B801-6EBD-EEC8-41187C99F333}"/>
              </a:ext>
            </a:extLst>
          </p:cNvPr>
          <p:cNvPicPr>
            <a:picLocks noChangeAspect="1"/>
          </p:cNvPicPr>
          <p:nvPr/>
        </p:nvPicPr>
        <p:blipFill>
          <a:blip r:embed="rId5"/>
          <a:stretch>
            <a:fillRect/>
          </a:stretch>
        </p:blipFill>
        <p:spPr>
          <a:xfrm>
            <a:off x="474961" y="1786135"/>
            <a:ext cx="7986041" cy="4500331"/>
          </a:xfrm>
          <a:prstGeom prst="rect">
            <a:avLst/>
          </a:prstGeom>
        </p:spPr>
      </p:pic>
    </p:spTree>
    <p:extLst>
      <p:ext uri="{BB962C8B-B14F-4D97-AF65-F5344CB8AC3E}">
        <p14:creationId xmlns:p14="http://schemas.microsoft.com/office/powerpoint/2010/main" val="296355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F62564F8-63D6-409E-90EB-905F349AF89D}" type="slidenum">
              <a:rPr lang="en-CA" smtClean="0"/>
              <a:pPr/>
              <a:t>15</a:t>
            </a:fld>
            <a:endParaRPr lang="en-CA" dirty="0"/>
          </a:p>
        </p:txBody>
      </p:sp>
      <p:sp>
        <p:nvSpPr>
          <p:cNvPr id="5" name="Rechteck 4">
            <a:extLst>
              <a:ext uri="{FF2B5EF4-FFF2-40B4-BE49-F238E27FC236}">
                <a16:creationId xmlns:a16="http://schemas.microsoft.com/office/drawing/2014/main" id="{493BA54B-B72C-FD22-7B2C-8D65AA5800F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16">
            <a:extLst>
              <a:ext uri="{FF2B5EF4-FFF2-40B4-BE49-F238E27FC236}">
                <a16:creationId xmlns:a16="http://schemas.microsoft.com/office/drawing/2014/main" id="{B100D8CE-C818-DBF5-F422-07406148101D}"/>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7" name="Bild 1">
              <a:extLst>
                <a:ext uri="{FF2B5EF4-FFF2-40B4-BE49-F238E27FC236}">
                  <a16:creationId xmlns:a16="http://schemas.microsoft.com/office/drawing/2014/main" id="{BC7A39B5-A1C5-7A87-6D7E-1189C6FEC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8" name="Picture 2">
              <a:extLst>
                <a:ext uri="{FF2B5EF4-FFF2-40B4-BE49-F238E27FC236}">
                  <a16:creationId xmlns:a16="http://schemas.microsoft.com/office/drawing/2014/main" id="{D6AC99FB-B151-6A86-988C-35B7B72B2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0" name="Textfeld 7">
            <a:extLst>
              <a:ext uri="{FF2B5EF4-FFF2-40B4-BE49-F238E27FC236}">
                <a16:creationId xmlns:a16="http://schemas.microsoft.com/office/drawing/2014/main" id="{C6769FA6-A90D-1490-F3FB-E43E31E5A2C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err="1">
                <a:solidFill>
                  <a:schemeClr val="bg1"/>
                </a:solidFill>
                <a:latin typeface="Bebas Neue" panose="020B0606020202050201" pitchFamily="34" charset="0"/>
              </a:rPr>
              <a:t>FondsDetails</a:t>
            </a:r>
            <a:endParaRPr lang="de-DE" sz="2800" dirty="0">
              <a:solidFill>
                <a:schemeClr val="bg1"/>
              </a:solidFill>
              <a:latin typeface="Bebas Neue" panose="020B0606020202050201" pitchFamily="34" charset="0"/>
            </a:endParaRPr>
          </a:p>
        </p:txBody>
      </p:sp>
      <p:pic>
        <p:nvPicPr>
          <p:cNvPr id="4" name="Grafik 3">
            <a:extLst>
              <a:ext uri="{FF2B5EF4-FFF2-40B4-BE49-F238E27FC236}">
                <a16:creationId xmlns:a16="http://schemas.microsoft.com/office/drawing/2014/main" id="{BB83B1DE-1FF4-43B4-E61D-21A0376F48A6}"/>
              </a:ext>
            </a:extLst>
          </p:cNvPr>
          <p:cNvPicPr>
            <a:picLocks noChangeAspect="1"/>
          </p:cNvPicPr>
          <p:nvPr/>
        </p:nvPicPr>
        <p:blipFill>
          <a:blip r:embed="rId5"/>
          <a:stretch>
            <a:fillRect/>
          </a:stretch>
        </p:blipFill>
        <p:spPr>
          <a:xfrm>
            <a:off x="1404218" y="1425705"/>
            <a:ext cx="5522663" cy="4748199"/>
          </a:xfrm>
          <a:prstGeom prst="rect">
            <a:avLst/>
          </a:prstGeom>
        </p:spPr>
      </p:pic>
    </p:spTree>
    <p:extLst>
      <p:ext uri="{BB962C8B-B14F-4D97-AF65-F5344CB8AC3E}">
        <p14:creationId xmlns:p14="http://schemas.microsoft.com/office/powerpoint/2010/main" val="72797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F62564F8-63D6-409E-90EB-905F349AF89D}" type="slidenum">
              <a:rPr lang="en-CA" smtClean="0"/>
              <a:pPr/>
              <a:t>16</a:t>
            </a:fld>
            <a:endParaRPr lang="en-CA" dirty="0"/>
          </a:p>
        </p:txBody>
      </p:sp>
      <p:sp>
        <p:nvSpPr>
          <p:cNvPr id="5" name="Rechteck 4">
            <a:extLst>
              <a:ext uri="{FF2B5EF4-FFF2-40B4-BE49-F238E27FC236}">
                <a16:creationId xmlns:a16="http://schemas.microsoft.com/office/drawing/2014/main" id="{493BA54B-B72C-FD22-7B2C-8D65AA5800F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16">
            <a:extLst>
              <a:ext uri="{FF2B5EF4-FFF2-40B4-BE49-F238E27FC236}">
                <a16:creationId xmlns:a16="http://schemas.microsoft.com/office/drawing/2014/main" id="{B100D8CE-C818-DBF5-F422-07406148101D}"/>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7" name="Bild 1">
              <a:extLst>
                <a:ext uri="{FF2B5EF4-FFF2-40B4-BE49-F238E27FC236}">
                  <a16:creationId xmlns:a16="http://schemas.microsoft.com/office/drawing/2014/main" id="{BC7A39B5-A1C5-7A87-6D7E-1189C6FEC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8" name="Picture 2">
              <a:extLst>
                <a:ext uri="{FF2B5EF4-FFF2-40B4-BE49-F238E27FC236}">
                  <a16:creationId xmlns:a16="http://schemas.microsoft.com/office/drawing/2014/main" id="{D6AC99FB-B151-6A86-988C-35B7B72B2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0" name="Textfeld 7">
            <a:extLst>
              <a:ext uri="{FF2B5EF4-FFF2-40B4-BE49-F238E27FC236}">
                <a16:creationId xmlns:a16="http://schemas.microsoft.com/office/drawing/2014/main" id="{C6769FA6-A90D-1490-F3FB-E43E31E5A2C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err="1">
                <a:solidFill>
                  <a:schemeClr val="bg1"/>
                </a:solidFill>
                <a:latin typeface="Bebas Neue" panose="020B0606020202050201" pitchFamily="34" charset="0"/>
              </a:rPr>
              <a:t>FondsDetails</a:t>
            </a:r>
            <a:endParaRPr lang="de-DE" sz="2800" dirty="0">
              <a:solidFill>
                <a:schemeClr val="bg1"/>
              </a:solidFill>
              <a:latin typeface="Bebas Neue" panose="020B0606020202050201" pitchFamily="34" charset="0"/>
            </a:endParaRPr>
          </a:p>
        </p:txBody>
      </p:sp>
      <p:pic>
        <p:nvPicPr>
          <p:cNvPr id="9" name="Grafik 8">
            <a:extLst>
              <a:ext uri="{FF2B5EF4-FFF2-40B4-BE49-F238E27FC236}">
                <a16:creationId xmlns:a16="http://schemas.microsoft.com/office/drawing/2014/main" id="{2D5AFA4C-4875-DC84-08BF-05DE136E3BC3}"/>
              </a:ext>
            </a:extLst>
          </p:cNvPr>
          <p:cNvPicPr>
            <a:picLocks noChangeAspect="1"/>
          </p:cNvPicPr>
          <p:nvPr/>
        </p:nvPicPr>
        <p:blipFill>
          <a:blip r:embed="rId5"/>
          <a:stretch>
            <a:fillRect/>
          </a:stretch>
        </p:blipFill>
        <p:spPr>
          <a:xfrm>
            <a:off x="2268314" y="1396590"/>
            <a:ext cx="3888432" cy="4846719"/>
          </a:xfrm>
          <a:prstGeom prst="rect">
            <a:avLst/>
          </a:prstGeom>
        </p:spPr>
      </p:pic>
    </p:spTree>
    <p:extLst>
      <p:ext uri="{BB962C8B-B14F-4D97-AF65-F5344CB8AC3E}">
        <p14:creationId xmlns:p14="http://schemas.microsoft.com/office/powerpoint/2010/main" val="292319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432123524"/>
              </p:ext>
            </p:extLst>
          </p:nvPr>
        </p:nvGraphicFramePr>
        <p:xfrm>
          <a:off x="465574" y="1282707"/>
          <a:ext cx="8101015" cy="4788000"/>
        </p:xfrm>
        <a:graphic>
          <a:graphicData uri="http://schemas.openxmlformats.org/drawingml/2006/table">
            <a:tbl>
              <a:tblPr firstRow="1" bandRow="1">
                <a:tableStyleId>{073A0DAA-6AF3-43AB-8588-CEC1D06C72B9}</a:tableStyleId>
              </a:tblPr>
              <a:tblGrid>
                <a:gridCol w="2037714">
                  <a:extLst>
                    <a:ext uri="{9D8B030D-6E8A-4147-A177-3AD203B41FA5}">
                      <a16:colId xmlns:a16="http://schemas.microsoft.com/office/drawing/2014/main" val="20000"/>
                    </a:ext>
                  </a:extLst>
                </a:gridCol>
                <a:gridCol w="6063301">
                  <a:extLst>
                    <a:ext uri="{9D8B030D-6E8A-4147-A177-3AD203B41FA5}">
                      <a16:colId xmlns:a16="http://schemas.microsoft.com/office/drawing/2014/main" val="20001"/>
                    </a:ext>
                  </a:extLst>
                </a:gridCol>
              </a:tblGrid>
              <a:tr h="360000">
                <a:tc gridSpan="2">
                  <a:txBody>
                    <a:bodyPr/>
                    <a:lstStyle/>
                    <a:p>
                      <a:pPr algn="l"/>
                      <a:r>
                        <a:rPr lang="en-US" sz="1200" dirty="0">
                          <a:solidFill>
                            <a:srgbClr val="595959"/>
                          </a:solidFill>
                          <a:latin typeface="Arial" panose="020B0604020202020204" pitchFamily="34" charset="0"/>
                          <a:cs typeface="Arial" panose="020B0604020202020204" pitchFamily="34" charset="0"/>
                        </a:rPr>
                        <a:t>STRUCTURED SOLUTIONS RESOURCES INCOME FUND</a:t>
                      </a:r>
                      <a:endParaRPr lang="en-US" sz="1800" kern="1200" dirty="0">
                        <a:solidFill>
                          <a:srgbClr val="595959"/>
                        </a:solidFill>
                        <a:latin typeface="Arial" panose="020B0604020202020204" pitchFamily="34" charset="0"/>
                        <a:ea typeface="+mn-ea"/>
                        <a:cs typeface="Arial" panose="020B0604020202020204" pitchFamily="34" charset="0"/>
                      </a:endParaRPr>
                    </a:p>
                  </a:txBody>
                  <a:tcPr marL="68417" marR="68417" marT="44407" marB="44407" anchor="ctr">
                    <a:solidFill>
                      <a:srgbClr val="CFA367"/>
                    </a:solidFill>
                  </a:tcPr>
                </a:tc>
                <a:tc hMerge="1">
                  <a:txBody>
                    <a:bodyPr/>
                    <a:lstStyle/>
                    <a:p>
                      <a:endParaRPr lang="en-US" dirty="0"/>
                    </a:p>
                  </a:txBody>
                  <a:tcPr>
                    <a:lnR w="12700" cmpd="sng">
                      <a:noFill/>
                    </a:lnR>
                  </a:tcPr>
                </a:tc>
                <a:extLst>
                  <a:ext uri="{0D108BD9-81ED-4DB2-BD59-A6C34878D82A}">
                    <a16:rowId xmlns:a16="http://schemas.microsoft.com/office/drawing/2014/main" val="10000"/>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de-DE" sz="1100" kern="1200" noProof="0" dirty="0">
                          <a:solidFill>
                            <a:schemeClr val="tx1">
                              <a:lumMod val="75000"/>
                              <a:lumOff val="25000"/>
                            </a:schemeClr>
                          </a:solidFill>
                          <a:latin typeface="+mn-lt"/>
                          <a:ea typeface="+mn-ea"/>
                          <a:cs typeface="+mn-cs"/>
                        </a:rPr>
                        <a:t>Fondskategorie</a:t>
                      </a:r>
                    </a:p>
                  </a:txBody>
                  <a:tcPr marL="68417" marR="68417" marT="44407" marB="44407" anchor="ctr">
                    <a:solidFill>
                      <a:srgbClr val="CBCBCB"/>
                    </a:solidFill>
                  </a:tcP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de-DE" sz="1100" kern="1200" noProof="0" dirty="0">
                          <a:solidFill>
                            <a:schemeClr val="tx1">
                              <a:lumMod val="75000"/>
                              <a:lumOff val="25000"/>
                            </a:schemeClr>
                          </a:solidFill>
                          <a:latin typeface="+mn-lt"/>
                          <a:ea typeface="+mn-ea"/>
                          <a:cs typeface="+mn-cs"/>
                        </a:rPr>
                        <a:t>UCITS-V Fonds</a:t>
                      </a:r>
                    </a:p>
                  </a:txBody>
                  <a:tcPr marL="68417" marR="68417" marT="44407" marB="44407" anchor="ctr"/>
                </a:tc>
                <a:extLst>
                  <a:ext uri="{0D108BD9-81ED-4DB2-BD59-A6C34878D82A}">
                    <a16:rowId xmlns:a16="http://schemas.microsoft.com/office/drawing/2014/main" val="10001"/>
                  </a:ext>
                </a:extLst>
              </a:tr>
              <a:tr h="1836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de-DE" sz="1100" kern="1200" noProof="0" dirty="0">
                          <a:solidFill>
                            <a:schemeClr val="tx1">
                              <a:lumMod val="75000"/>
                              <a:lumOff val="25000"/>
                            </a:schemeClr>
                          </a:solidFill>
                          <a:latin typeface="+mn-lt"/>
                          <a:ea typeface="+mn-ea"/>
                          <a:cs typeface="+mn-cs"/>
                        </a:rPr>
                        <a:t>Investmenthighlights </a:t>
                      </a:r>
                    </a:p>
                  </a:txBody>
                  <a:tcPr marL="68417" marR="68417" marT="44407" marB="44407"/>
                </a:tc>
                <a:tc>
                  <a:txBody>
                    <a:bodyPr/>
                    <a:lstStyle/>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Zielinvestments:        Produzierende oder kurz vor der Produktion stehende Rohstoffgesellschaften                         </a:t>
                      </a:r>
                      <a:br>
                        <a:rPr lang="de-DE" sz="1100" kern="1200" noProof="0" dirty="0">
                          <a:solidFill>
                            <a:schemeClr val="tx1">
                              <a:lumMod val="75000"/>
                              <a:lumOff val="25000"/>
                            </a:schemeClr>
                          </a:solidFill>
                          <a:latin typeface="+mn-lt"/>
                          <a:ea typeface="+mn-ea"/>
                          <a:cs typeface="+mn-cs"/>
                        </a:rPr>
                      </a:br>
                      <a:r>
                        <a:rPr lang="de-DE" sz="1100" kern="1200" noProof="0" dirty="0">
                          <a:solidFill>
                            <a:schemeClr val="tx1">
                              <a:lumMod val="75000"/>
                              <a:lumOff val="25000"/>
                            </a:schemeClr>
                          </a:solidFill>
                          <a:latin typeface="+mn-lt"/>
                          <a:ea typeface="+mn-ea"/>
                          <a:cs typeface="+mn-cs"/>
                        </a:rPr>
                        <a:t>                                     in stabilen Ländern mit erfahrenem Management </a:t>
                      </a:r>
                    </a:p>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Instrument:                Anleihestrukturen</a:t>
                      </a:r>
                    </a:p>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Zielrendite:                 6 % - 8</a:t>
                      </a:r>
                      <a:r>
                        <a:rPr lang="de-DE" sz="1100" kern="1200" baseline="0" noProof="0" dirty="0">
                          <a:solidFill>
                            <a:schemeClr val="tx1">
                              <a:lumMod val="75000"/>
                              <a:lumOff val="25000"/>
                            </a:schemeClr>
                          </a:solidFill>
                          <a:latin typeface="+mn-lt"/>
                          <a:ea typeface="+mn-ea"/>
                          <a:cs typeface="+mn-cs"/>
                        </a:rPr>
                        <a:t> </a:t>
                      </a:r>
                      <a:r>
                        <a:rPr lang="de-DE" sz="1100" kern="1200" noProof="0" dirty="0">
                          <a:solidFill>
                            <a:schemeClr val="tx1">
                              <a:lumMod val="75000"/>
                              <a:lumOff val="25000"/>
                            </a:schemeClr>
                          </a:solidFill>
                          <a:latin typeface="+mn-lt"/>
                          <a:ea typeface="+mn-ea"/>
                          <a:cs typeface="+mn-cs"/>
                        </a:rPr>
                        <a:t>% je Investment</a:t>
                      </a:r>
                    </a:p>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Sicherheit:                  GSA über alle relevanten Assets und ein bevorzugtes Verhältnis von </a:t>
                      </a:r>
                      <a:r>
                        <a:rPr lang="de-DE" sz="1100" kern="1200" noProof="0" dirty="0" err="1">
                          <a:solidFill>
                            <a:schemeClr val="tx1">
                              <a:lumMod val="75000"/>
                              <a:lumOff val="25000"/>
                            </a:schemeClr>
                          </a:solidFill>
                          <a:latin typeface="+mn-lt"/>
                          <a:ea typeface="+mn-ea"/>
                          <a:cs typeface="+mn-cs"/>
                        </a:rPr>
                        <a:t>Mkap</a:t>
                      </a:r>
                      <a:r>
                        <a:rPr lang="de-DE" sz="1100" kern="1200" noProof="0" dirty="0">
                          <a:solidFill>
                            <a:schemeClr val="tx1">
                              <a:lumMod val="75000"/>
                              <a:lumOff val="25000"/>
                            </a:schemeClr>
                          </a:solidFill>
                          <a:latin typeface="+mn-lt"/>
                          <a:ea typeface="+mn-ea"/>
                          <a:cs typeface="+mn-cs"/>
                        </a:rPr>
                        <a:t>.</a:t>
                      </a:r>
                      <a:br>
                        <a:rPr lang="de-DE" sz="1100" kern="1200" noProof="0" dirty="0">
                          <a:solidFill>
                            <a:schemeClr val="tx1">
                              <a:lumMod val="75000"/>
                              <a:lumOff val="25000"/>
                            </a:schemeClr>
                          </a:solidFill>
                          <a:latin typeface="+mn-lt"/>
                          <a:ea typeface="+mn-ea"/>
                          <a:cs typeface="+mn-cs"/>
                        </a:rPr>
                      </a:br>
                      <a:r>
                        <a:rPr lang="de-DE" sz="1100" kern="1200" noProof="0" dirty="0">
                          <a:solidFill>
                            <a:schemeClr val="tx1">
                              <a:lumMod val="75000"/>
                              <a:lumOff val="25000"/>
                            </a:schemeClr>
                          </a:solidFill>
                          <a:latin typeface="+mn-lt"/>
                          <a:ea typeface="+mn-ea"/>
                          <a:cs typeface="+mn-cs"/>
                        </a:rPr>
                        <a:t>                                     zu Schulden von 4:1</a:t>
                      </a:r>
                    </a:p>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WKN:                           A2AT4F</a:t>
                      </a:r>
                    </a:p>
                    <a:p>
                      <a:pPr marL="180975" indent="0" algn="l" defTabSz="914400" rtl="0" eaLnBrk="1" latinLnBrk="0" hangingPunct="1">
                        <a:spcAft>
                          <a:spcPts val="600"/>
                        </a:spcAft>
                      </a:pPr>
                      <a:r>
                        <a:rPr lang="de-DE" sz="1100" kern="1200" noProof="0" dirty="0">
                          <a:solidFill>
                            <a:schemeClr val="tx1">
                              <a:lumMod val="75000"/>
                              <a:lumOff val="25000"/>
                            </a:schemeClr>
                          </a:solidFill>
                          <a:latin typeface="+mn-lt"/>
                          <a:ea typeface="+mn-ea"/>
                          <a:cs typeface="+mn-cs"/>
                        </a:rPr>
                        <a:t>ISIN:                             LU1510784512 (EUR)                                </a:t>
                      </a:r>
                    </a:p>
                  </a:txBody>
                  <a:tcPr marL="68417" marR="68417" marT="44407" marB="44407" anchor="ctr"/>
                </a:tc>
                <a:extLst>
                  <a:ext uri="{0D108BD9-81ED-4DB2-BD59-A6C34878D82A}">
                    <a16:rowId xmlns:a16="http://schemas.microsoft.com/office/drawing/2014/main" val="10002"/>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err="1">
                          <a:solidFill>
                            <a:schemeClr val="tx1">
                              <a:lumMod val="75000"/>
                              <a:lumOff val="25000"/>
                            </a:schemeClr>
                          </a:solidFill>
                          <a:latin typeface="+mn-lt"/>
                          <a:ea typeface="+mn-ea"/>
                          <a:cs typeface="+mn-cs"/>
                        </a:rPr>
                        <a:t>Fondsbewertung</a:t>
                      </a:r>
                      <a:r>
                        <a:rPr lang="en-CA" sz="1100" kern="1200" dirty="0">
                          <a:solidFill>
                            <a:schemeClr val="tx1">
                              <a:lumMod val="75000"/>
                              <a:lumOff val="25000"/>
                            </a:schemeClr>
                          </a:solidFill>
                          <a:latin typeface="+mn-lt"/>
                          <a:ea typeface="+mn-ea"/>
                          <a:cs typeface="+mn-cs"/>
                        </a:rPr>
                        <a:t> &amp; </a:t>
                      </a:r>
                      <a:r>
                        <a:rPr lang="en-CA" sz="1100" kern="1200" dirty="0" err="1">
                          <a:solidFill>
                            <a:schemeClr val="tx1">
                              <a:lumMod val="75000"/>
                              <a:lumOff val="25000"/>
                            </a:schemeClr>
                          </a:solidFill>
                          <a:latin typeface="+mn-lt"/>
                          <a:ea typeface="+mn-ea"/>
                          <a:cs typeface="+mn-cs"/>
                        </a:rPr>
                        <a:t>Rückgabe</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err="1">
                          <a:solidFill>
                            <a:schemeClr val="tx1">
                              <a:lumMod val="75000"/>
                              <a:lumOff val="25000"/>
                            </a:schemeClr>
                          </a:solidFill>
                          <a:latin typeface="+mn-lt"/>
                          <a:ea typeface="+mn-ea"/>
                          <a:cs typeface="+mn-cs"/>
                        </a:rPr>
                        <a:t>Täglich</a:t>
                      </a:r>
                      <a:endParaRPr lang="en-US" sz="1100" kern="1200" dirty="0">
                        <a:solidFill>
                          <a:schemeClr val="tx1">
                            <a:lumMod val="75000"/>
                            <a:lumOff val="25000"/>
                          </a:schemeClr>
                        </a:solidFill>
                        <a:latin typeface="+mn-lt"/>
                        <a:ea typeface="+mn-ea"/>
                        <a:cs typeface="+mn-cs"/>
                      </a:endParaRPr>
                    </a:p>
                  </a:txBody>
                  <a:tcPr marL="68417" marR="68417" marT="44407" marB="44407" anchor="ctr"/>
                </a:tc>
                <a:extLst>
                  <a:ext uri="{0D108BD9-81ED-4DB2-BD59-A6C34878D82A}">
                    <a16:rowId xmlns:a16="http://schemas.microsoft.com/office/drawing/2014/main" val="10003"/>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Zielrendite (Fonds) p.a.</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indent="0" algn="l" defTabSz="914400" rtl="0" eaLnBrk="1" latinLnBrk="0" hangingPunct="1"/>
                      <a:r>
                        <a:rPr lang="en-US" sz="1100" kern="1200" dirty="0">
                          <a:solidFill>
                            <a:schemeClr val="tx1">
                              <a:lumMod val="75000"/>
                              <a:lumOff val="25000"/>
                            </a:schemeClr>
                          </a:solidFill>
                          <a:latin typeface="+mn-lt"/>
                          <a:ea typeface="+mn-ea"/>
                          <a:cs typeface="+mn-cs"/>
                        </a:rPr>
                        <a:t>6 % - 8 %</a:t>
                      </a:r>
                    </a:p>
                  </a:txBody>
                  <a:tcPr marL="68417" marR="68417" marT="44407" marB="44407" anchor="ctr"/>
                </a:tc>
                <a:extLst>
                  <a:ext uri="{0D108BD9-81ED-4DB2-BD59-A6C34878D82A}">
                    <a16:rowId xmlns:a16="http://schemas.microsoft.com/office/drawing/2014/main" val="10004"/>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Management Fee p.a.</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1.00 %</a:t>
                      </a:r>
                      <a:endParaRPr lang="en-US" sz="1100" kern="1200" dirty="0">
                        <a:solidFill>
                          <a:schemeClr val="tx1">
                            <a:lumMod val="75000"/>
                            <a:lumOff val="25000"/>
                          </a:schemeClr>
                        </a:solidFill>
                        <a:latin typeface="+mn-lt"/>
                        <a:ea typeface="+mn-ea"/>
                        <a:cs typeface="+mn-cs"/>
                      </a:endParaRPr>
                    </a:p>
                  </a:txBody>
                  <a:tcPr marL="68417" marR="68417" marT="44407" marB="44407" anchor="ctr"/>
                </a:tc>
                <a:extLst>
                  <a:ext uri="{0D108BD9-81ED-4DB2-BD59-A6C34878D82A}">
                    <a16:rowId xmlns:a16="http://schemas.microsoft.com/office/drawing/2014/main" val="10005"/>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Performance Fee p.a.</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indent="0" algn="l" defTabSz="914400" rtl="0" eaLnBrk="1" latinLnBrk="0" hangingPunct="1"/>
                      <a:r>
                        <a:rPr lang="en-CA" sz="1100" kern="1200" dirty="0">
                          <a:solidFill>
                            <a:schemeClr val="tx1">
                              <a:lumMod val="75000"/>
                              <a:lumOff val="25000"/>
                            </a:schemeClr>
                          </a:solidFill>
                          <a:latin typeface="+mn-lt"/>
                          <a:ea typeface="+mn-ea"/>
                          <a:cs typeface="+mn-cs"/>
                        </a:rPr>
                        <a:t>20 % </a:t>
                      </a:r>
                      <a:r>
                        <a:rPr lang="en-CA" sz="1100" kern="1200" dirty="0" err="1">
                          <a:solidFill>
                            <a:schemeClr val="tx1">
                              <a:lumMod val="75000"/>
                              <a:lumOff val="25000"/>
                            </a:schemeClr>
                          </a:solidFill>
                          <a:latin typeface="+mn-lt"/>
                          <a:ea typeface="+mn-ea"/>
                          <a:cs typeface="+mn-cs"/>
                        </a:rPr>
                        <a:t>mit</a:t>
                      </a:r>
                      <a:r>
                        <a:rPr lang="en-CA" sz="1100" kern="1200" dirty="0">
                          <a:solidFill>
                            <a:schemeClr val="tx1">
                              <a:lumMod val="75000"/>
                              <a:lumOff val="25000"/>
                            </a:schemeClr>
                          </a:solidFill>
                          <a:latin typeface="+mn-lt"/>
                          <a:ea typeface="+mn-ea"/>
                          <a:cs typeface="+mn-cs"/>
                        </a:rPr>
                        <a:t> </a:t>
                      </a:r>
                      <a:r>
                        <a:rPr lang="en-CA" sz="1100" kern="1200" dirty="0" err="1">
                          <a:solidFill>
                            <a:schemeClr val="tx1">
                              <a:lumMod val="75000"/>
                              <a:lumOff val="25000"/>
                            </a:schemeClr>
                          </a:solidFill>
                          <a:latin typeface="+mn-lt"/>
                          <a:ea typeface="+mn-ea"/>
                          <a:cs typeface="+mn-cs"/>
                        </a:rPr>
                        <a:t>Highwatermark</a:t>
                      </a:r>
                      <a:endParaRPr lang="en-US" sz="1100" kern="1200" dirty="0">
                        <a:solidFill>
                          <a:schemeClr val="tx1">
                            <a:lumMod val="75000"/>
                            <a:lumOff val="25000"/>
                          </a:schemeClr>
                        </a:solidFill>
                        <a:latin typeface="+mn-lt"/>
                        <a:ea typeface="+mn-ea"/>
                        <a:cs typeface="+mn-cs"/>
                      </a:endParaRPr>
                    </a:p>
                  </a:txBody>
                  <a:tcPr marL="68417" marR="68417" marT="44407" marB="44407" anchor="ctr"/>
                </a:tc>
                <a:extLst>
                  <a:ext uri="{0D108BD9-81ED-4DB2-BD59-A6C34878D82A}">
                    <a16:rowId xmlns:a16="http://schemas.microsoft.com/office/drawing/2014/main" val="10006"/>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Management Gesellschaft</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Commodity Capital AG</a:t>
                      </a:r>
                      <a:endParaRPr lang="en-US" sz="1100" kern="1200" dirty="0">
                        <a:solidFill>
                          <a:schemeClr val="tx1">
                            <a:lumMod val="75000"/>
                            <a:lumOff val="25000"/>
                          </a:schemeClr>
                        </a:solidFill>
                        <a:latin typeface="+mn-lt"/>
                        <a:ea typeface="+mn-ea"/>
                        <a:cs typeface="+mn-cs"/>
                      </a:endParaRPr>
                    </a:p>
                  </a:txBody>
                  <a:tcPr marL="68417" marR="68417" marT="44407" marB="44407" anchor="ctr"/>
                </a:tc>
                <a:extLst>
                  <a:ext uri="{0D108BD9-81ED-4DB2-BD59-A6C34878D82A}">
                    <a16:rowId xmlns:a16="http://schemas.microsoft.com/office/drawing/2014/main" val="10007"/>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Custodian Bank</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lumMod val="75000"/>
                              <a:lumOff val="25000"/>
                            </a:schemeClr>
                          </a:solidFill>
                          <a:latin typeface="+mn-lt"/>
                          <a:ea typeface="+mn-ea"/>
                          <a:cs typeface="+mn-cs"/>
                        </a:rPr>
                        <a:t>ING Luxembourg</a:t>
                      </a:r>
                      <a:r>
                        <a:rPr lang="en-US" sz="1100" kern="1200" baseline="0" dirty="0">
                          <a:solidFill>
                            <a:schemeClr val="tx1">
                              <a:lumMod val="75000"/>
                              <a:lumOff val="25000"/>
                            </a:schemeClr>
                          </a:solidFill>
                          <a:latin typeface="+mn-lt"/>
                          <a:ea typeface="+mn-ea"/>
                          <a:cs typeface="+mn-cs"/>
                        </a:rPr>
                        <a:t> S.A.</a:t>
                      </a:r>
                      <a:r>
                        <a:rPr lang="en-US" sz="1100" kern="1200" dirty="0">
                          <a:solidFill>
                            <a:schemeClr val="tx1">
                              <a:lumMod val="75000"/>
                              <a:lumOff val="25000"/>
                            </a:schemeClr>
                          </a:solidFill>
                          <a:latin typeface="+mn-lt"/>
                          <a:ea typeface="+mn-ea"/>
                          <a:cs typeface="+mn-cs"/>
                        </a:rPr>
                        <a:t>.</a:t>
                      </a:r>
                    </a:p>
                  </a:txBody>
                  <a:tcPr marL="68417" marR="68417" marT="44407" marB="44407" anchor="ctr"/>
                </a:tc>
                <a:extLst>
                  <a:ext uri="{0D108BD9-81ED-4DB2-BD59-A6C34878D82A}">
                    <a16:rowId xmlns:a16="http://schemas.microsoft.com/office/drawing/2014/main" val="10008"/>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Fund Administrator</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Von der Heydt Invest SA </a:t>
                      </a:r>
                      <a:endParaRPr lang="en-US" sz="1100" kern="1200" dirty="0">
                        <a:solidFill>
                          <a:schemeClr val="tx1">
                            <a:lumMod val="75000"/>
                            <a:lumOff val="25000"/>
                          </a:schemeClr>
                        </a:solidFill>
                        <a:latin typeface="+mn-lt"/>
                        <a:ea typeface="+mn-ea"/>
                        <a:cs typeface="+mn-cs"/>
                      </a:endParaRPr>
                    </a:p>
                  </a:txBody>
                  <a:tcPr marL="68417" marR="68417" marT="44407" marB="44407" anchor="ctr"/>
                </a:tc>
                <a:extLst>
                  <a:ext uri="{0D108BD9-81ED-4DB2-BD59-A6C34878D82A}">
                    <a16:rowId xmlns:a16="http://schemas.microsoft.com/office/drawing/2014/main" val="10009"/>
                  </a:ext>
                </a:extLst>
              </a:tr>
              <a:tr h="288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lumMod val="75000"/>
                              <a:lumOff val="25000"/>
                            </a:schemeClr>
                          </a:solidFill>
                          <a:latin typeface="+mn-lt"/>
                          <a:ea typeface="+mn-ea"/>
                          <a:cs typeface="+mn-cs"/>
                        </a:rPr>
                        <a:t>Fund Auditor</a:t>
                      </a:r>
                      <a:endParaRPr lang="en-US" sz="1100" kern="1200" dirty="0">
                        <a:solidFill>
                          <a:schemeClr val="tx1">
                            <a:lumMod val="75000"/>
                            <a:lumOff val="25000"/>
                          </a:schemeClr>
                        </a:solidFill>
                        <a:latin typeface="+mn-lt"/>
                        <a:ea typeface="+mn-ea"/>
                        <a:cs typeface="+mn-cs"/>
                      </a:endParaRPr>
                    </a:p>
                  </a:txBody>
                  <a:tcPr marL="68417" marR="68417" marT="44407" marB="44407" anchor="ct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lumMod val="75000"/>
                              <a:lumOff val="25000"/>
                            </a:schemeClr>
                          </a:solidFill>
                          <a:latin typeface="+mn-lt"/>
                          <a:ea typeface="+mn-ea"/>
                          <a:cs typeface="+mn-cs"/>
                        </a:rPr>
                        <a:t>PWC LLP</a:t>
                      </a:r>
                    </a:p>
                  </a:txBody>
                  <a:tcPr marL="68417" marR="68417" marT="44407" marB="44407" anchor="ctr"/>
                </a:tc>
                <a:extLst>
                  <a:ext uri="{0D108BD9-81ED-4DB2-BD59-A6C34878D82A}">
                    <a16:rowId xmlns:a16="http://schemas.microsoft.com/office/drawing/2014/main" val="10010"/>
                  </a:ext>
                </a:extLst>
              </a:tr>
            </a:tbl>
          </a:graphicData>
        </a:graphic>
      </p:graphicFrame>
      <p:sp>
        <p:nvSpPr>
          <p:cNvPr id="2" name="Foliennummernplatzhalter 1"/>
          <p:cNvSpPr>
            <a:spLocks noGrp="1"/>
          </p:cNvSpPr>
          <p:nvPr>
            <p:ph type="sldNum" sz="quarter" idx="11"/>
          </p:nvPr>
        </p:nvSpPr>
        <p:spPr/>
        <p:txBody>
          <a:bodyPr/>
          <a:lstStyle/>
          <a:p>
            <a:fld id="{F62564F8-63D6-409E-90EB-905F349AF89D}" type="slidenum">
              <a:rPr lang="en-CA" smtClean="0"/>
              <a:pPr/>
              <a:t>17</a:t>
            </a:fld>
            <a:endParaRPr lang="en-CA" dirty="0"/>
          </a:p>
        </p:txBody>
      </p:sp>
      <p:sp>
        <p:nvSpPr>
          <p:cNvPr id="5" name="Rechteck 4">
            <a:extLst>
              <a:ext uri="{FF2B5EF4-FFF2-40B4-BE49-F238E27FC236}">
                <a16:creationId xmlns:a16="http://schemas.microsoft.com/office/drawing/2014/main" id="{493BA54B-B72C-FD22-7B2C-8D65AA5800F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16">
            <a:extLst>
              <a:ext uri="{FF2B5EF4-FFF2-40B4-BE49-F238E27FC236}">
                <a16:creationId xmlns:a16="http://schemas.microsoft.com/office/drawing/2014/main" id="{B100D8CE-C818-DBF5-F422-07406148101D}"/>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7" name="Bild 1">
              <a:extLst>
                <a:ext uri="{FF2B5EF4-FFF2-40B4-BE49-F238E27FC236}">
                  <a16:creationId xmlns:a16="http://schemas.microsoft.com/office/drawing/2014/main" id="{BC7A39B5-A1C5-7A87-6D7E-1189C6FEC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8" name="Picture 2">
              <a:extLst>
                <a:ext uri="{FF2B5EF4-FFF2-40B4-BE49-F238E27FC236}">
                  <a16:creationId xmlns:a16="http://schemas.microsoft.com/office/drawing/2014/main" id="{D6AC99FB-B151-6A86-988C-35B7B72B2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0" name="Textfeld 7">
            <a:extLst>
              <a:ext uri="{FF2B5EF4-FFF2-40B4-BE49-F238E27FC236}">
                <a16:creationId xmlns:a16="http://schemas.microsoft.com/office/drawing/2014/main" id="{C6769FA6-A90D-1490-F3FB-E43E31E5A2C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Fondsinformationen</a:t>
            </a:r>
          </a:p>
        </p:txBody>
      </p:sp>
    </p:spTree>
    <p:extLst>
      <p:ext uri="{BB962C8B-B14F-4D97-AF65-F5344CB8AC3E}">
        <p14:creationId xmlns:p14="http://schemas.microsoft.com/office/powerpoint/2010/main" val="151255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68114" y="1201821"/>
            <a:ext cx="8142486" cy="4019110"/>
          </a:xfrm>
          <a:prstGeom prst="rect">
            <a:avLst/>
          </a:prstGeom>
          <a:noFill/>
        </p:spPr>
        <p:txBody>
          <a:bodyPr wrap="square" lIns="71179" tIns="35590" rIns="71179" bIns="35590" rtlCol="0">
            <a:spAutoFit/>
          </a:bodyPr>
          <a:lstStyle/>
          <a:p>
            <a:pPr marL="266936" indent="-266936">
              <a:buFont typeface="+mj-lt"/>
              <a:buAutoNum type="arabicPeriod"/>
            </a:pPr>
            <a:r>
              <a:rPr lang="de-DE" sz="1100" b="1" dirty="0">
                <a:latin typeface="Arial" panose="020B0604020202020204" pitchFamily="34" charset="0"/>
                <a:cs typeface="Arial" panose="020B0604020202020204" pitchFamily="34" charset="0"/>
              </a:rPr>
              <a:t>EXTREMSITUATIONEN IM ROHSTOFFMARKT ERFORDERN NEUE FINANZIERUNGSMETHODEN</a:t>
            </a:r>
            <a:br>
              <a:rPr lang="de-DE" sz="1000" b="1" dirty="0">
                <a:solidFill>
                  <a:schemeClr val="tx1">
                    <a:lumMod val="75000"/>
                    <a:lumOff val="25000"/>
                  </a:schemeClr>
                </a:solidFill>
              </a:rPr>
            </a:br>
            <a:r>
              <a:rPr lang="de-DE" sz="1000" dirty="0"/>
              <a:t>Besonders für mittelgroße Rohstoffgesellschaften ist es sehr schwer, sich ohne große Verwässerung zu finanzieren</a:t>
            </a:r>
            <a:br>
              <a:rPr lang="de-DE" sz="1000" dirty="0"/>
            </a:br>
            <a:r>
              <a:rPr lang="de-DE" sz="1000" dirty="0"/>
              <a:t>Banken haben kein Interesse an kleineren Projekten, da zu hoher Aufwand</a:t>
            </a:r>
            <a:br>
              <a:rPr lang="de-DE" sz="1000" dirty="0">
                <a:solidFill>
                  <a:schemeClr val="tx1">
                    <a:lumMod val="75000"/>
                    <a:lumOff val="25000"/>
                  </a:schemeClr>
                </a:solidFill>
              </a:rPr>
            </a:br>
            <a:endParaRPr lang="de-DE" sz="1000" b="1" dirty="0">
              <a:solidFill>
                <a:schemeClr val="tx1">
                  <a:lumMod val="75000"/>
                  <a:lumOff val="25000"/>
                </a:schemeClr>
              </a:solidFill>
            </a:endParaRPr>
          </a:p>
          <a:p>
            <a:pPr marL="266936" indent="-266936">
              <a:buFont typeface="+mj-lt"/>
              <a:buAutoNum type="arabicPeriod"/>
            </a:pPr>
            <a:r>
              <a:rPr lang="de-DE" sz="1100" b="1" dirty="0">
                <a:latin typeface="Arial" panose="020B0604020202020204" pitchFamily="34" charset="0"/>
                <a:cs typeface="Arial" panose="020B0604020202020204" pitchFamily="34" charset="0"/>
              </a:rPr>
              <a:t>RENDITE </a:t>
            </a:r>
          </a:p>
          <a:p>
            <a:pPr marL="266936" indent="16066"/>
            <a:r>
              <a:rPr lang="de-DE" sz="1000" dirty="0"/>
              <a:t>Fonds offeriert als kurzfristiges Anleiheprodukt vorhersehbaren Cash Flow, kann auf monatlicher, quartalsweiser oder jährlicher Basis strukturiert </a:t>
            </a:r>
          </a:p>
          <a:p>
            <a:pPr marL="266936" indent="16066"/>
            <a:r>
              <a:rPr lang="de-DE" sz="1000" dirty="0"/>
              <a:t>werden- </a:t>
            </a:r>
            <a:r>
              <a:rPr lang="de-DE" sz="1000" b="1" dirty="0"/>
              <a:t>Die Zielrendite liegt bei mind. 6 - 8 % für den Fonds</a:t>
            </a:r>
          </a:p>
          <a:p>
            <a:pPr marL="266936" indent="16066"/>
            <a:endParaRPr lang="de-DE" sz="1000" dirty="0"/>
          </a:p>
          <a:p>
            <a:r>
              <a:rPr lang="de-DE" sz="1100" b="1" dirty="0">
                <a:latin typeface="Arial" panose="020B0604020202020204" pitchFamily="34" charset="0"/>
                <a:cs typeface="Arial" panose="020B0604020202020204" pitchFamily="34" charset="0"/>
              </a:rPr>
              <a:t>3.    SICHERHEIT</a:t>
            </a:r>
          </a:p>
          <a:p>
            <a:pPr marL="266936" indent="-266936"/>
            <a:r>
              <a:rPr lang="de-DE" sz="1000" b="1" dirty="0">
                <a:solidFill>
                  <a:schemeClr val="tx1">
                    <a:lumMod val="75000"/>
                    <a:lumOff val="25000"/>
                  </a:schemeClr>
                </a:solidFill>
              </a:rPr>
              <a:t>	</a:t>
            </a:r>
            <a:r>
              <a:rPr lang="de-DE" sz="1000" dirty="0"/>
              <a:t>General Security Agreement (Pfandrecht) am gesamten Projekt: Alle Assets (Maschinen, Schürfrechte, sonstiges Anlagevermögen) als Sicherheiten Zusätzliche Sicherheit durch das Verhältnis von Kredit zu Marktkapitalisierung von 4:1 </a:t>
            </a:r>
          </a:p>
          <a:p>
            <a:endParaRPr lang="de-DE" sz="1000" b="1" dirty="0">
              <a:solidFill>
                <a:schemeClr val="tx1">
                  <a:lumMod val="75000"/>
                  <a:lumOff val="25000"/>
                </a:schemeClr>
              </a:solidFill>
            </a:endParaRPr>
          </a:p>
          <a:p>
            <a:r>
              <a:rPr lang="de-DE" sz="1100" b="1" dirty="0">
                <a:latin typeface="Arial" panose="020B0604020202020204" pitchFamily="34" charset="0"/>
                <a:cs typeface="Arial" panose="020B0604020202020204" pitchFamily="34" charset="0"/>
              </a:rPr>
              <a:t>4.     LAUFZEIT</a:t>
            </a:r>
            <a:br>
              <a:rPr lang="de-DE" sz="1000" b="1" dirty="0">
                <a:solidFill>
                  <a:schemeClr val="tx1">
                    <a:lumMod val="75000"/>
                    <a:lumOff val="25000"/>
                  </a:schemeClr>
                </a:solidFill>
              </a:rPr>
            </a:br>
            <a:r>
              <a:rPr lang="de-DE" sz="1000" b="1" dirty="0">
                <a:solidFill>
                  <a:schemeClr val="tx1">
                    <a:lumMod val="75000"/>
                    <a:lumOff val="25000"/>
                  </a:schemeClr>
                </a:solidFill>
              </a:rPr>
              <a:t>           </a:t>
            </a:r>
            <a:r>
              <a:rPr lang="de-DE" sz="1000" dirty="0"/>
              <a:t>6 bis 24 Monate Laufzeit der Anleihen verringern das potentielle Risiko</a:t>
            </a:r>
          </a:p>
          <a:p>
            <a:pPr marL="266936" indent="-266936">
              <a:buFont typeface="+mj-lt"/>
              <a:buAutoNum type="arabicPeriod" startAt="3"/>
            </a:pPr>
            <a:endParaRPr lang="de-DE" sz="1000" b="1" dirty="0">
              <a:solidFill>
                <a:schemeClr val="tx1">
                  <a:lumMod val="75000"/>
                  <a:lumOff val="25000"/>
                </a:schemeClr>
              </a:solidFill>
            </a:endParaRPr>
          </a:p>
          <a:p>
            <a:r>
              <a:rPr lang="de-DE" sz="1100" b="1" dirty="0">
                <a:latin typeface="Arial" panose="020B0604020202020204" pitchFamily="34" charset="0"/>
                <a:cs typeface="Arial" panose="020B0604020202020204" pitchFamily="34" charset="0"/>
              </a:rPr>
              <a:t>5.     TILGUNG</a:t>
            </a:r>
            <a:br>
              <a:rPr lang="de-DE" sz="1000" b="1" u="sng" dirty="0">
                <a:solidFill>
                  <a:schemeClr val="tx1">
                    <a:lumMod val="75000"/>
                    <a:lumOff val="25000"/>
                  </a:schemeClr>
                </a:solidFill>
              </a:rPr>
            </a:br>
            <a:r>
              <a:rPr lang="de-DE" sz="1000" dirty="0">
                <a:solidFill>
                  <a:schemeClr val="tx1">
                    <a:lumMod val="75000"/>
                    <a:lumOff val="25000"/>
                  </a:schemeClr>
                </a:solidFill>
              </a:rPr>
              <a:t>           </a:t>
            </a:r>
            <a:r>
              <a:rPr lang="de-DE" sz="1000" dirty="0"/>
              <a:t>Sehr hohe Margen der Unternehmen im Rohstoffbereich ermöglichen rasche Tilgung</a:t>
            </a:r>
          </a:p>
          <a:p>
            <a:pPr marL="266936" indent="-266936">
              <a:buFont typeface="+mj-lt"/>
              <a:buAutoNum type="arabicPeriod" startAt="3"/>
            </a:pPr>
            <a:endParaRPr lang="de-DE" sz="1000" dirty="0">
              <a:solidFill>
                <a:schemeClr val="tx1">
                  <a:lumMod val="75000"/>
                  <a:lumOff val="25000"/>
                </a:schemeClr>
              </a:solidFill>
            </a:endParaRPr>
          </a:p>
          <a:p>
            <a:r>
              <a:rPr lang="de-DE" sz="1100" b="1" dirty="0">
                <a:latin typeface="Arial" panose="020B0604020202020204" pitchFamily="34" charset="0"/>
                <a:cs typeface="Arial" panose="020B0604020202020204" pitchFamily="34" charset="0"/>
              </a:rPr>
              <a:t>6.     NACHFRAGE</a:t>
            </a:r>
            <a:br>
              <a:rPr lang="de-DE" sz="1000" b="1" dirty="0">
                <a:solidFill>
                  <a:srgbClr val="595959"/>
                </a:solidFill>
              </a:rPr>
            </a:br>
            <a:r>
              <a:rPr lang="de-DE" sz="1000" b="1" dirty="0">
                <a:solidFill>
                  <a:srgbClr val="595959"/>
                </a:solidFill>
              </a:rPr>
              <a:t>          </a:t>
            </a:r>
            <a:r>
              <a:rPr lang="de-DE" sz="1000" dirty="0">
                <a:solidFill>
                  <a:srgbClr val="595959"/>
                </a:solidFill>
              </a:rPr>
              <a:t> </a:t>
            </a:r>
            <a:r>
              <a:rPr lang="de-DE" sz="1000" dirty="0"/>
              <a:t>Bedarf nach Fremdkapital seitens der Unternehmen übersteigt Angebot bei Weitem </a:t>
            </a:r>
            <a:r>
              <a:rPr lang="de-DE" sz="1000" dirty="0">
                <a:sym typeface="Wingdings" panose="05000000000000000000" pitchFamily="2" charset="2"/>
              </a:rPr>
              <a:t></a:t>
            </a:r>
            <a:r>
              <a:rPr lang="de-DE" sz="1000" dirty="0"/>
              <a:t> Hohe Margen möglich </a:t>
            </a:r>
          </a:p>
          <a:p>
            <a:pPr marL="266936" indent="-266936">
              <a:buFont typeface="+mj-lt"/>
              <a:buAutoNum type="arabicPeriod" startAt="3"/>
            </a:pPr>
            <a:endParaRPr lang="de-DE" sz="1000" dirty="0">
              <a:solidFill>
                <a:schemeClr val="tx1">
                  <a:lumMod val="75000"/>
                  <a:lumOff val="25000"/>
                </a:schemeClr>
              </a:solidFill>
            </a:endParaRPr>
          </a:p>
          <a:p>
            <a:r>
              <a:rPr lang="de-DE" sz="1100" b="1" dirty="0">
                <a:latin typeface="Arial" panose="020B0604020202020204" pitchFamily="34" charset="0"/>
                <a:cs typeface="Arial" panose="020B0604020202020204" pitchFamily="34" charset="0"/>
              </a:rPr>
              <a:t>7.     INVESTMENTPRODUKT </a:t>
            </a:r>
          </a:p>
          <a:p>
            <a:r>
              <a:rPr lang="de-DE" sz="1000" b="1" dirty="0">
                <a:solidFill>
                  <a:schemeClr val="tx1">
                    <a:lumMod val="75000"/>
                    <a:lumOff val="25000"/>
                  </a:schemeClr>
                </a:solidFill>
              </a:rPr>
              <a:t>          </a:t>
            </a:r>
            <a:r>
              <a:rPr lang="de-DE" sz="1000" dirty="0"/>
              <a:t>Erster und einziger Fonds in Europa, welcher Investoren die Möglichkeit offeriert über Anleihestrukturen an Chancen im Rohstoffmarkt zu    </a:t>
            </a:r>
          </a:p>
          <a:p>
            <a:r>
              <a:rPr lang="de-DE" sz="1000" dirty="0"/>
              <a:t>          partizipieren</a:t>
            </a:r>
            <a:endParaRPr lang="en-CA" sz="1000" dirty="0"/>
          </a:p>
        </p:txBody>
      </p:sp>
      <p:sp>
        <p:nvSpPr>
          <p:cNvPr id="9" name="Text Box 7"/>
          <p:cNvSpPr txBox="1">
            <a:spLocks noChangeArrowheads="1"/>
          </p:cNvSpPr>
          <p:nvPr/>
        </p:nvSpPr>
        <p:spPr bwMode="auto">
          <a:xfrm>
            <a:off x="7741031" y="6458440"/>
            <a:ext cx="273666" cy="203791"/>
          </a:xfrm>
          <a:prstGeom prst="rect">
            <a:avLst/>
          </a:prstGeom>
          <a:noFill/>
          <a:ln w="9525">
            <a:noFill/>
            <a:miter lim="800000"/>
            <a:headEnd/>
            <a:tailEnd/>
          </a:ln>
        </p:spPr>
        <p:txBody>
          <a:bodyPr wrap="square" lIns="73805" tIns="36902" rIns="73805" bIns="36902">
            <a:spAutoFit/>
          </a:bodyPr>
          <a:lstStyle/>
          <a:p>
            <a:pPr algn="just">
              <a:lnSpc>
                <a:spcPct val="120000"/>
              </a:lnSpc>
            </a:pPr>
            <a:r>
              <a:rPr lang="en-CA" sz="700" dirty="0">
                <a:latin typeface="Tw Cen MT" pitchFamily="34" charset="0"/>
                <a:cs typeface="Arial" pitchFamily="34" charset="0"/>
              </a:rPr>
              <a:t>22</a:t>
            </a:r>
            <a:endParaRPr lang="de-DE" sz="700" dirty="0">
              <a:latin typeface="Tw Cen MT" pitchFamily="34" charset="0"/>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288032" y="5198330"/>
            <a:ext cx="8244978" cy="1462819"/>
          </a:xfrm>
          <a:prstGeom prst="rect">
            <a:avLst/>
          </a:prstGeom>
          <a:noFill/>
          <a:ln w="9525">
            <a:noFill/>
            <a:miter lim="800000"/>
            <a:headEnd/>
            <a:tailEnd/>
          </a:ln>
        </p:spPr>
      </p:pic>
      <p:sp>
        <p:nvSpPr>
          <p:cNvPr id="2" name="Foliennummernplatzhalter 1"/>
          <p:cNvSpPr>
            <a:spLocks noGrp="1"/>
          </p:cNvSpPr>
          <p:nvPr>
            <p:ph type="sldNum" sz="quarter" idx="11"/>
          </p:nvPr>
        </p:nvSpPr>
        <p:spPr/>
        <p:txBody>
          <a:bodyPr/>
          <a:lstStyle/>
          <a:p>
            <a:fld id="{F62564F8-63D6-409E-90EB-905F349AF89D}" type="slidenum">
              <a:rPr lang="en-CA" smtClean="0"/>
              <a:pPr/>
              <a:t>18</a:t>
            </a:fld>
            <a:endParaRPr lang="en-CA" dirty="0"/>
          </a:p>
        </p:txBody>
      </p:sp>
      <p:sp>
        <p:nvSpPr>
          <p:cNvPr id="7" name="Rechteck 6">
            <a:extLst>
              <a:ext uri="{FF2B5EF4-FFF2-40B4-BE49-F238E27FC236}">
                <a16:creationId xmlns:a16="http://schemas.microsoft.com/office/drawing/2014/main" id="{77BEAD13-DE5A-03C6-0A1C-124A7198B55A}"/>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oup 16">
            <a:extLst>
              <a:ext uri="{FF2B5EF4-FFF2-40B4-BE49-F238E27FC236}">
                <a16:creationId xmlns:a16="http://schemas.microsoft.com/office/drawing/2014/main" id="{7AB6BBB6-6FAF-F087-37AB-79893ABB966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2" name="Bild 1">
              <a:extLst>
                <a:ext uri="{FF2B5EF4-FFF2-40B4-BE49-F238E27FC236}">
                  <a16:creationId xmlns:a16="http://schemas.microsoft.com/office/drawing/2014/main" id="{2086F199-17B9-7CE0-AE2C-93DB151D86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3" name="Picture 2">
              <a:extLst>
                <a:ext uri="{FF2B5EF4-FFF2-40B4-BE49-F238E27FC236}">
                  <a16:creationId xmlns:a16="http://schemas.microsoft.com/office/drawing/2014/main" id="{B247B638-B5C7-1D36-CF61-E100517442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4" name="Textfeld 7">
            <a:extLst>
              <a:ext uri="{FF2B5EF4-FFF2-40B4-BE49-F238E27FC236}">
                <a16:creationId xmlns:a16="http://schemas.microsoft.com/office/drawing/2014/main" id="{DA444DE1-4D45-5CC3-A636-F352EB1950A5}"/>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Zusammenfassung</a:t>
            </a:r>
          </a:p>
        </p:txBody>
      </p:sp>
    </p:spTree>
    <p:extLst>
      <p:ext uri="{BB962C8B-B14F-4D97-AF65-F5344CB8AC3E}">
        <p14:creationId xmlns:p14="http://schemas.microsoft.com/office/powerpoint/2010/main" val="357920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7" name="Gerader Verbinder 26">
            <a:extLst>
              <a:ext uri="{FF2B5EF4-FFF2-40B4-BE49-F238E27FC236}">
                <a16:creationId xmlns:a16="http://schemas.microsoft.com/office/drawing/2014/main" id="{72BA5223-274C-4DAB-A15C-45AD7F1C7B24}"/>
              </a:ext>
            </a:extLst>
          </p:cNvPr>
          <p:cNvCxnSpPr>
            <a:cxnSpLocks/>
          </p:cNvCxnSpPr>
          <p:nvPr/>
        </p:nvCxnSpPr>
        <p:spPr>
          <a:xfrm>
            <a:off x="2231804" y="2727857"/>
            <a:ext cx="4428998" cy="1"/>
          </a:xfrm>
          <a:prstGeom prst="line">
            <a:avLst/>
          </a:prstGeom>
          <a:ln w="38100">
            <a:solidFill>
              <a:srgbClr val="D2AC7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2"/>
          </p:nvPr>
        </p:nvSpPr>
        <p:spPr/>
        <p:txBody>
          <a:bodyPr/>
          <a:lstStyle/>
          <a:p>
            <a:fld id="{F62564F8-63D6-409E-90EB-905F349AF89D}" type="slidenum">
              <a:rPr lang="de-DE" smtClean="0"/>
              <a:pPr/>
              <a:t>19</a:t>
            </a:fld>
            <a:endParaRPr lang="de-DE" dirty="0"/>
          </a:p>
        </p:txBody>
      </p:sp>
      <p:grpSp>
        <p:nvGrpSpPr>
          <p:cNvPr id="13" name="Gruppieren 12">
            <a:extLst>
              <a:ext uri="{FF2B5EF4-FFF2-40B4-BE49-F238E27FC236}">
                <a16:creationId xmlns:a16="http://schemas.microsoft.com/office/drawing/2014/main" id="{85348062-0BA2-47DF-BD0C-948A09F86C88}"/>
              </a:ext>
            </a:extLst>
          </p:cNvPr>
          <p:cNvGrpSpPr/>
          <p:nvPr/>
        </p:nvGrpSpPr>
        <p:grpSpPr>
          <a:xfrm>
            <a:off x="1163840" y="2145331"/>
            <a:ext cx="1165053" cy="1165053"/>
            <a:chOff x="3113063" y="1530375"/>
            <a:chExt cx="1728192" cy="1728192"/>
          </a:xfrm>
          <a:solidFill>
            <a:srgbClr val="CFA367"/>
          </a:solidFill>
          <a:effectLst>
            <a:outerShdw blurRad="50800" dist="38100" dir="2700000" algn="tl" rotWithShape="0">
              <a:prstClr val="black">
                <a:alpha val="40000"/>
              </a:prstClr>
            </a:outerShdw>
          </a:effectLst>
        </p:grpSpPr>
        <p:sp>
          <p:nvSpPr>
            <p:cNvPr id="10" name="Ellipse 9">
              <a:extLst>
                <a:ext uri="{FF2B5EF4-FFF2-40B4-BE49-F238E27FC236}">
                  <a16:creationId xmlns:a16="http://schemas.microsoft.com/office/drawing/2014/main" id="{2A094CDB-09E8-4E78-814A-22951BB48DFE}"/>
                </a:ext>
              </a:extLst>
            </p:cNvPr>
            <p:cNvSpPr/>
            <p:nvPr/>
          </p:nvSpPr>
          <p:spPr>
            <a:xfrm>
              <a:off x="3113063" y="1530375"/>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75"/>
            </a:p>
          </p:txBody>
        </p:sp>
        <p:pic>
          <p:nvPicPr>
            <p:cNvPr id="7" name="Grafik 6">
              <a:extLst>
                <a:ext uri="{FF2B5EF4-FFF2-40B4-BE49-F238E27FC236}">
                  <a16:creationId xmlns:a16="http://schemas.microsoft.com/office/drawing/2014/main" id="{735EC76F-18DA-4437-BC85-70F06720D8E8}"/>
                </a:ext>
              </a:extLst>
            </p:cNvPr>
            <p:cNvPicPr>
              <a:picLocks noChangeAspect="1"/>
            </p:cNvPicPr>
            <p:nvPr/>
          </p:nvPicPr>
          <p:blipFill>
            <a:blip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7079" y="1674391"/>
              <a:ext cx="1440161" cy="1440161"/>
            </a:xfrm>
            <a:prstGeom prst="rect">
              <a:avLst/>
            </a:prstGeom>
          </p:spPr>
        </p:pic>
      </p:grpSp>
      <p:sp>
        <p:nvSpPr>
          <p:cNvPr id="17" name="Textfeld 16">
            <a:extLst>
              <a:ext uri="{FF2B5EF4-FFF2-40B4-BE49-F238E27FC236}">
                <a16:creationId xmlns:a16="http://schemas.microsoft.com/office/drawing/2014/main" id="{4655BE5F-06C0-401A-9158-6A0D0F82CC19}"/>
              </a:ext>
            </a:extLst>
          </p:cNvPr>
          <p:cNvSpPr txBox="1"/>
          <p:nvPr/>
        </p:nvSpPr>
        <p:spPr>
          <a:xfrm>
            <a:off x="503627" y="4206659"/>
            <a:ext cx="2688831" cy="954107"/>
          </a:xfrm>
          <a:prstGeom prst="rect">
            <a:avLst/>
          </a:prstGeom>
          <a:noFill/>
        </p:spPr>
        <p:txBody>
          <a:bodyPr wrap="square" anchor="ctr">
            <a:spAutoFit/>
          </a:bodyPr>
          <a:lstStyle/>
          <a:p>
            <a:pPr algn="ctr"/>
            <a:r>
              <a:rPr lang="de-DE" sz="1400" b="1" dirty="0">
                <a:solidFill>
                  <a:srgbClr val="595959"/>
                </a:solidFill>
                <a:latin typeface="Arial" panose="020B0604020202020204" pitchFamily="34" charset="0"/>
                <a:cs typeface="Arial" panose="020B0604020202020204" pitchFamily="34" charset="0"/>
              </a:rPr>
              <a:t>www.commodity-capital.com</a:t>
            </a:r>
          </a:p>
          <a:p>
            <a:pPr algn="ctr"/>
            <a:endParaRPr lang="de-DE" sz="1400" dirty="0">
              <a:solidFill>
                <a:srgbClr val="595959"/>
              </a:solidFill>
              <a:latin typeface="Arial" panose="020B0604020202020204" pitchFamily="34" charset="0"/>
              <a:cs typeface="Arial" panose="020B0604020202020204" pitchFamily="34" charset="0"/>
            </a:endParaRPr>
          </a:p>
          <a:p>
            <a:pPr algn="ctr"/>
            <a:r>
              <a:rPr lang="de-DE" sz="1400" b="1" dirty="0">
                <a:solidFill>
                  <a:srgbClr val="595959"/>
                </a:solidFill>
                <a:latin typeface="Arial" panose="020B0604020202020204" pitchFamily="34" charset="0"/>
                <a:cs typeface="Arial" panose="020B0604020202020204" pitchFamily="34" charset="0"/>
              </a:rPr>
              <a:t>www.rohstoffexperte.com </a:t>
            </a:r>
            <a:r>
              <a:rPr lang="de-DE" sz="1400" dirty="0">
                <a:solidFill>
                  <a:srgbClr val="595959"/>
                </a:solidFill>
                <a:latin typeface="Arial" panose="020B0604020202020204" pitchFamily="34" charset="0"/>
                <a:cs typeface="Arial" panose="020B0604020202020204" pitchFamily="34" charset="0"/>
              </a:rPr>
              <a:t>(Blog)</a:t>
            </a:r>
            <a:endParaRPr lang="de-DE" sz="1100" dirty="0"/>
          </a:p>
        </p:txBody>
      </p:sp>
      <p:grpSp>
        <p:nvGrpSpPr>
          <p:cNvPr id="18" name="Gruppieren 17">
            <a:extLst>
              <a:ext uri="{FF2B5EF4-FFF2-40B4-BE49-F238E27FC236}">
                <a16:creationId xmlns:a16="http://schemas.microsoft.com/office/drawing/2014/main" id="{635DBD90-AA4C-4C83-813C-FD519653C190}"/>
              </a:ext>
            </a:extLst>
          </p:cNvPr>
          <p:cNvGrpSpPr/>
          <p:nvPr/>
        </p:nvGrpSpPr>
        <p:grpSpPr>
          <a:xfrm>
            <a:off x="3906600" y="2145331"/>
            <a:ext cx="1165053" cy="1165053"/>
            <a:chOff x="3113063" y="1530375"/>
            <a:chExt cx="1728192" cy="1728192"/>
          </a:xfrm>
          <a:solidFill>
            <a:srgbClr val="CFA367"/>
          </a:solidFill>
          <a:effectLst>
            <a:outerShdw blurRad="50800" dist="38100" dir="2700000" algn="tl" rotWithShape="0">
              <a:prstClr val="black">
                <a:alpha val="40000"/>
              </a:prstClr>
            </a:outerShdw>
          </a:effectLst>
        </p:grpSpPr>
        <p:sp>
          <p:nvSpPr>
            <p:cNvPr id="19" name="Ellipse 18">
              <a:extLst>
                <a:ext uri="{FF2B5EF4-FFF2-40B4-BE49-F238E27FC236}">
                  <a16:creationId xmlns:a16="http://schemas.microsoft.com/office/drawing/2014/main" id="{DD5E2A73-80B6-4AB2-9808-1E66CCB397D7}"/>
                </a:ext>
              </a:extLst>
            </p:cNvPr>
            <p:cNvSpPr/>
            <p:nvPr/>
          </p:nvSpPr>
          <p:spPr>
            <a:xfrm>
              <a:off x="3113063" y="1530375"/>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75"/>
            </a:p>
          </p:txBody>
        </p:sp>
        <p:pic>
          <p:nvPicPr>
            <p:cNvPr id="20" name="Grafik 19">
              <a:extLst>
                <a:ext uri="{FF2B5EF4-FFF2-40B4-BE49-F238E27FC236}">
                  <a16:creationId xmlns:a16="http://schemas.microsoft.com/office/drawing/2014/main" id="{4A690FD2-4F4E-48D2-B851-B30DF83BBDA3}"/>
                </a:ext>
              </a:extLst>
            </p:cNvPr>
            <p:cNvPicPr>
              <a:picLocks noChangeAspect="1"/>
            </p:cNvPicPr>
            <p:nvPr/>
          </p:nvPicPr>
          <p:blipFill>
            <a:blip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57079" y="1674391"/>
              <a:ext cx="1440161" cy="1440161"/>
            </a:xfrm>
            <a:prstGeom prst="rect">
              <a:avLst/>
            </a:prstGeom>
          </p:spPr>
        </p:pic>
      </p:grpSp>
      <p:sp>
        <p:nvSpPr>
          <p:cNvPr id="21" name="Textfeld 20">
            <a:extLst>
              <a:ext uri="{FF2B5EF4-FFF2-40B4-BE49-F238E27FC236}">
                <a16:creationId xmlns:a16="http://schemas.microsoft.com/office/drawing/2014/main" id="{BA7055A9-1204-4180-AB00-2DCB168424C1}"/>
              </a:ext>
            </a:extLst>
          </p:cNvPr>
          <p:cNvSpPr txBox="1"/>
          <p:nvPr/>
        </p:nvSpPr>
        <p:spPr>
          <a:xfrm>
            <a:off x="3757501" y="4205385"/>
            <a:ext cx="1463249" cy="738664"/>
          </a:xfrm>
          <a:prstGeom prst="rect">
            <a:avLst/>
          </a:prstGeom>
          <a:noFill/>
        </p:spPr>
        <p:txBody>
          <a:bodyPr wrap="square" anchor="ctr">
            <a:spAutoFit/>
          </a:bodyPr>
          <a:lstStyle/>
          <a:p>
            <a:pPr algn="ctr"/>
            <a:r>
              <a:rPr lang="de-DE" sz="1400" dirty="0">
                <a:solidFill>
                  <a:srgbClr val="595959"/>
                </a:solidFill>
                <a:latin typeface="Arial" panose="020B0604020202020204" pitchFamily="34" charset="0"/>
                <a:cs typeface="Arial" panose="020B0604020202020204" pitchFamily="34" charset="0"/>
              </a:rPr>
              <a:t>Twitter, Facebook, Blog, Telefon</a:t>
            </a:r>
          </a:p>
        </p:txBody>
      </p:sp>
      <p:grpSp>
        <p:nvGrpSpPr>
          <p:cNvPr id="22" name="Gruppieren 21">
            <a:extLst>
              <a:ext uri="{FF2B5EF4-FFF2-40B4-BE49-F238E27FC236}">
                <a16:creationId xmlns:a16="http://schemas.microsoft.com/office/drawing/2014/main" id="{26E252E2-92F3-4BAF-8815-A2A4E4C0B772}"/>
              </a:ext>
            </a:extLst>
          </p:cNvPr>
          <p:cNvGrpSpPr/>
          <p:nvPr/>
        </p:nvGrpSpPr>
        <p:grpSpPr>
          <a:xfrm>
            <a:off x="6660803" y="2145331"/>
            <a:ext cx="1165053" cy="1165053"/>
            <a:chOff x="3113063" y="1530375"/>
            <a:chExt cx="1728192" cy="1728192"/>
          </a:xfrm>
          <a:solidFill>
            <a:srgbClr val="CFA367"/>
          </a:solidFill>
          <a:effectLst>
            <a:outerShdw blurRad="50800" dist="38100" dir="2700000" algn="tl" rotWithShape="0">
              <a:prstClr val="black">
                <a:alpha val="40000"/>
              </a:prstClr>
            </a:outerShdw>
          </a:effectLst>
        </p:grpSpPr>
        <p:sp>
          <p:nvSpPr>
            <p:cNvPr id="23" name="Ellipse 22">
              <a:extLst>
                <a:ext uri="{FF2B5EF4-FFF2-40B4-BE49-F238E27FC236}">
                  <a16:creationId xmlns:a16="http://schemas.microsoft.com/office/drawing/2014/main" id="{0B78F671-0830-4559-9D6D-5718B5475885}"/>
                </a:ext>
              </a:extLst>
            </p:cNvPr>
            <p:cNvSpPr/>
            <p:nvPr/>
          </p:nvSpPr>
          <p:spPr>
            <a:xfrm>
              <a:off x="3113063" y="1530375"/>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75"/>
            </a:p>
          </p:txBody>
        </p:sp>
        <p:pic>
          <p:nvPicPr>
            <p:cNvPr id="24" name="Grafik 23">
              <a:extLst>
                <a:ext uri="{FF2B5EF4-FFF2-40B4-BE49-F238E27FC236}">
                  <a16:creationId xmlns:a16="http://schemas.microsoft.com/office/drawing/2014/main" id="{162D1CC6-CD6D-4482-89F0-B2600748584A}"/>
                </a:ext>
              </a:extLst>
            </p:cNvPr>
            <p:cNvPicPr>
              <a:picLocks noChangeAspect="1"/>
            </p:cNvPicPr>
            <p:nvPr/>
          </p:nvPicPr>
          <p:blipFill>
            <a:blip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257080" y="1674390"/>
              <a:ext cx="1440161" cy="1440161"/>
            </a:xfrm>
            <a:prstGeom prst="rect">
              <a:avLst/>
            </a:prstGeom>
          </p:spPr>
        </p:pic>
      </p:grpSp>
      <p:sp>
        <p:nvSpPr>
          <p:cNvPr id="25" name="Textfeld 24">
            <a:extLst>
              <a:ext uri="{FF2B5EF4-FFF2-40B4-BE49-F238E27FC236}">
                <a16:creationId xmlns:a16="http://schemas.microsoft.com/office/drawing/2014/main" id="{2F30DBDF-C944-4D5B-A0A3-F98D914C36A9}"/>
              </a:ext>
            </a:extLst>
          </p:cNvPr>
          <p:cNvSpPr txBox="1"/>
          <p:nvPr/>
        </p:nvSpPr>
        <p:spPr>
          <a:xfrm>
            <a:off x="5785793" y="4200032"/>
            <a:ext cx="2910567" cy="1600438"/>
          </a:xfrm>
          <a:prstGeom prst="rect">
            <a:avLst/>
          </a:prstGeom>
          <a:noFill/>
        </p:spPr>
        <p:txBody>
          <a:bodyPr wrap="square" anchor="ctr">
            <a:spAutoFit/>
          </a:bodyPr>
          <a:lstStyle/>
          <a:p>
            <a:pPr algn="ctr"/>
            <a:r>
              <a:rPr lang="de-DE" sz="1400" dirty="0">
                <a:solidFill>
                  <a:srgbClr val="595959"/>
                </a:solidFill>
                <a:latin typeface="Arial" panose="020B0604020202020204" pitchFamily="34" charset="0"/>
                <a:cs typeface="Arial" panose="020B0604020202020204" pitchFamily="34" charset="0"/>
              </a:rPr>
              <a:t>Quartalsweise oder </a:t>
            </a:r>
          </a:p>
          <a:p>
            <a:pPr algn="ctr"/>
            <a:r>
              <a:rPr lang="de-DE" sz="1400" dirty="0">
                <a:solidFill>
                  <a:srgbClr val="595959"/>
                </a:solidFill>
                <a:latin typeface="Arial" panose="020B0604020202020204" pitchFamily="34" charset="0"/>
                <a:cs typeface="Arial" panose="020B0604020202020204" pitchFamily="34" charset="0"/>
              </a:rPr>
              <a:t>nach Bedarf</a:t>
            </a:r>
          </a:p>
          <a:p>
            <a:pPr algn="ctr"/>
            <a:endParaRPr lang="de-DE" sz="1400" dirty="0">
              <a:solidFill>
                <a:srgbClr val="595959"/>
              </a:solidFill>
              <a:latin typeface="Arial" panose="020B0604020202020204" pitchFamily="34" charset="0"/>
              <a:cs typeface="Arial" panose="020B0604020202020204" pitchFamily="34" charset="0"/>
            </a:endParaRPr>
          </a:p>
          <a:p>
            <a:pPr algn="ctr"/>
            <a:r>
              <a:rPr lang="de-DE" sz="1400" dirty="0">
                <a:solidFill>
                  <a:srgbClr val="595959"/>
                </a:solidFill>
                <a:latin typeface="Arial" panose="020B0604020202020204" pitchFamily="34" charset="0"/>
                <a:cs typeface="Arial" panose="020B0604020202020204" pitchFamily="34" charset="0"/>
              </a:rPr>
              <a:t>Anmeldungen unter </a:t>
            </a:r>
            <a:r>
              <a:rPr lang="de-DE" sz="1400" b="1" dirty="0">
                <a:solidFill>
                  <a:srgbClr val="595959"/>
                </a:solidFill>
                <a:latin typeface="Arial" panose="020B0604020202020204" pitchFamily="34" charset="0"/>
                <a:cs typeface="Arial" panose="020B0604020202020204" pitchFamily="34" charset="0"/>
              </a:rPr>
              <a:t>info@commodity-capital</a:t>
            </a:r>
            <a:r>
              <a:rPr lang="de-DE" sz="1400" b="1">
                <a:solidFill>
                  <a:srgbClr val="595959"/>
                </a:solidFill>
                <a:latin typeface="Arial" panose="020B0604020202020204" pitchFamily="34" charset="0"/>
                <a:cs typeface="Arial" panose="020B0604020202020204" pitchFamily="34" charset="0"/>
              </a:rPr>
              <a:t>.com</a:t>
            </a:r>
            <a:endParaRPr lang="de-DE" sz="1400" b="1" dirty="0">
              <a:solidFill>
                <a:srgbClr val="595959"/>
              </a:solidFill>
              <a:latin typeface="Arial" panose="020B0604020202020204" pitchFamily="34" charset="0"/>
              <a:cs typeface="Arial" panose="020B0604020202020204" pitchFamily="34" charset="0"/>
            </a:endParaRPr>
          </a:p>
          <a:p>
            <a:pPr algn="ctr"/>
            <a:endParaRPr lang="de-DE" sz="1400" b="1" dirty="0">
              <a:solidFill>
                <a:srgbClr val="595959"/>
              </a:solidFill>
              <a:latin typeface="Arial" panose="020B0604020202020204" pitchFamily="34" charset="0"/>
              <a:cs typeface="Arial" panose="020B0604020202020204" pitchFamily="34" charset="0"/>
            </a:endParaRPr>
          </a:p>
          <a:p>
            <a:pPr algn="ctr"/>
            <a:r>
              <a:rPr lang="de-DE" sz="1400" dirty="0">
                <a:solidFill>
                  <a:srgbClr val="595959"/>
                </a:solidFill>
                <a:latin typeface="Arial" panose="020B0604020202020204" pitchFamily="34" charset="0"/>
                <a:cs typeface="Arial" panose="020B0604020202020204" pitchFamily="34" charset="0"/>
              </a:rPr>
              <a:t>oder www.commodity-capital.com</a:t>
            </a:r>
          </a:p>
        </p:txBody>
      </p:sp>
      <p:sp>
        <p:nvSpPr>
          <p:cNvPr id="28" name="Rechteck 27">
            <a:extLst>
              <a:ext uri="{FF2B5EF4-FFF2-40B4-BE49-F238E27FC236}">
                <a16:creationId xmlns:a16="http://schemas.microsoft.com/office/drawing/2014/main" id="{FF35F5F7-DBDC-8C32-3C6F-D3FA86F21857}"/>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oup 16">
            <a:extLst>
              <a:ext uri="{FF2B5EF4-FFF2-40B4-BE49-F238E27FC236}">
                <a16:creationId xmlns:a16="http://schemas.microsoft.com/office/drawing/2014/main" id="{71EE367D-6394-B2FE-AD1D-2308DCD291DC}"/>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30" name="Bild 1">
              <a:extLst>
                <a:ext uri="{FF2B5EF4-FFF2-40B4-BE49-F238E27FC236}">
                  <a16:creationId xmlns:a16="http://schemas.microsoft.com/office/drawing/2014/main" id="{FC7FE130-53E9-251A-9BBC-EA7DD8DCD8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31" name="Picture 2">
              <a:extLst>
                <a:ext uri="{FF2B5EF4-FFF2-40B4-BE49-F238E27FC236}">
                  <a16:creationId xmlns:a16="http://schemas.microsoft.com/office/drawing/2014/main" id="{63580548-22DF-294E-0F26-06C54FB030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32" name="Textfeld 7">
            <a:extLst>
              <a:ext uri="{FF2B5EF4-FFF2-40B4-BE49-F238E27FC236}">
                <a16:creationId xmlns:a16="http://schemas.microsoft.com/office/drawing/2014/main" id="{73F5EA0D-6E5F-F299-B017-6495472C4001}"/>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err="1">
                <a:solidFill>
                  <a:schemeClr val="bg1"/>
                </a:solidFill>
                <a:latin typeface="Bebas Neue" panose="020B0606020202050201" pitchFamily="34" charset="0"/>
              </a:rPr>
              <a:t>Commodity</a:t>
            </a:r>
            <a:r>
              <a:rPr lang="de-DE" sz="2800" dirty="0">
                <a:solidFill>
                  <a:schemeClr val="bg1"/>
                </a:solidFill>
                <a:latin typeface="Bebas Neue" panose="020B0606020202050201" pitchFamily="34" charset="0"/>
              </a:rPr>
              <a:t> Capital Infobox</a:t>
            </a:r>
          </a:p>
        </p:txBody>
      </p:sp>
      <p:sp>
        <p:nvSpPr>
          <p:cNvPr id="33" name="Textfeld 32">
            <a:extLst>
              <a:ext uri="{FF2B5EF4-FFF2-40B4-BE49-F238E27FC236}">
                <a16:creationId xmlns:a16="http://schemas.microsoft.com/office/drawing/2014/main" id="{69AEEA8C-086E-9C1A-7B36-21AC8396F58F}"/>
              </a:ext>
            </a:extLst>
          </p:cNvPr>
          <p:cNvSpPr txBox="1"/>
          <p:nvPr/>
        </p:nvSpPr>
        <p:spPr>
          <a:xfrm>
            <a:off x="503627" y="3617506"/>
            <a:ext cx="2485449" cy="400110"/>
          </a:xfrm>
          <a:prstGeom prst="rect">
            <a:avLst/>
          </a:prstGeom>
          <a:noFill/>
        </p:spPr>
        <p:txBody>
          <a:bodyPr wrap="square" anchor="ctr">
            <a:spAutoFit/>
          </a:bodyPr>
          <a:lstStyle/>
          <a:p>
            <a:pPr algn="ctr"/>
            <a:r>
              <a:rPr lang="de-DE" sz="2000" b="1" dirty="0">
                <a:solidFill>
                  <a:srgbClr val="595959"/>
                </a:solidFill>
                <a:latin typeface="Arial" panose="020B0604020202020204" pitchFamily="34" charset="0"/>
                <a:cs typeface="Arial" panose="020B0604020202020204" pitchFamily="34" charset="0"/>
              </a:rPr>
              <a:t>INTERNET</a:t>
            </a:r>
            <a:endParaRPr lang="de-DE" sz="2400" b="1" dirty="0">
              <a:solidFill>
                <a:srgbClr val="595959"/>
              </a:solidFill>
              <a:latin typeface="Arial" panose="020B0604020202020204" pitchFamily="34" charset="0"/>
              <a:cs typeface="Arial" panose="020B0604020202020204" pitchFamily="34" charset="0"/>
            </a:endParaRPr>
          </a:p>
        </p:txBody>
      </p:sp>
      <p:sp>
        <p:nvSpPr>
          <p:cNvPr id="34" name="Textfeld 33">
            <a:extLst>
              <a:ext uri="{FF2B5EF4-FFF2-40B4-BE49-F238E27FC236}">
                <a16:creationId xmlns:a16="http://schemas.microsoft.com/office/drawing/2014/main" id="{2C0FE4F0-C49B-C10A-0281-69EF77E34107}"/>
              </a:ext>
            </a:extLst>
          </p:cNvPr>
          <p:cNvSpPr txBox="1"/>
          <p:nvPr/>
        </p:nvSpPr>
        <p:spPr>
          <a:xfrm>
            <a:off x="3250990" y="3611610"/>
            <a:ext cx="2485449" cy="400110"/>
          </a:xfrm>
          <a:prstGeom prst="rect">
            <a:avLst/>
          </a:prstGeom>
          <a:noFill/>
        </p:spPr>
        <p:txBody>
          <a:bodyPr wrap="square" anchor="ctr">
            <a:spAutoFit/>
          </a:bodyPr>
          <a:lstStyle/>
          <a:p>
            <a:pPr algn="ctr"/>
            <a:r>
              <a:rPr lang="de-DE" sz="2000" b="1" dirty="0">
                <a:solidFill>
                  <a:srgbClr val="595959"/>
                </a:solidFill>
                <a:latin typeface="Arial" panose="020B0604020202020204" pitchFamily="34" charset="0"/>
                <a:cs typeface="Arial" panose="020B0604020202020204" pitchFamily="34" charset="0"/>
              </a:rPr>
              <a:t>NEWS</a:t>
            </a:r>
            <a:endParaRPr lang="de-DE" sz="2400" b="1" dirty="0">
              <a:solidFill>
                <a:srgbClr val="595959"/>
              </a:solidFill>
              <a:latin typeface="Arial" panose="020B0604020202020204" pitchFamily="34" charset="0"/>
              <a:cs typeface="Arial" panose="020B0604020202020204" pitchFamily="34" charset="0"/>
            </a:endParaRPr>
          </a:p>
        </p:txBody>
      </p:sp>
      <p:sp>
        <p:nvSpPr>
          <p:cNvPr id="35" name="Textfeld 34">
            <a:extLst>
              <a:ext uri="{FF2B5EF4-FFF2-40B4-BE49-F238E27FC236}">
                <a16:creationId xmlns:a16="http://schemas.microsoft.com/office/drawing/2014/main" id="{8AD76EFA-4CFA-753B-6FB1-9865C79000CC}"/>
              </a:ext>
            </a:extLst>
          </p:cNvPr>
          <p:cNvSpPr txBox="1"/>
          <p:nvPr/>
        </p:nvSpPr>
        <p:spPr>
          <a:xfrm>
            <a:off x="5998353" y="3617506"/>
            <a:ext cx="2485449" cy="400110"/>
          </a:xfrm>
          <a:prstGeom prst="rect">
            <a:avLst/>
          </a:prstGeom>
          <a:noFill/>
        </p:spPr>
        <p:txBody>
          <a:bodyPr wrap="square" anchor="ctr">
            <a:spAutoFit/>
          </a:bodyPr>
          <a:lstStyle/>
          <a:p>
            <a:pPr algn="ctr"/>
            <a:r>
              <a:rPr lang="de-DE" sz="2000" b="1" dirty="0">
                <a:solidFill>
                  <a:srgbClr val="595959"/>
                </a:solidFill>
                <a:latin typeface="Arial" panose="020B0604020202020204" pitchFamily="34" charset="0"/>
                <a:cs typeface="Arial" panose="020B0604020202020204" pitchFamily="34" charset="0"/>
              </a:rPr>
              <a:t>WEBINARE</a:t>
            </a:r>
            <a:endParaRPr lang="de-DE" sz="2400" b="1"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59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456C264-9E89-C247-A912-8AC58F8CED6B}"/>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C2C90254-B480-26EE-FCD8-40DECC48448F}"/>
              </a:ext>
            </a:extLst>
          </p:cNvPr>
          <p:cNvSpPr/>
          <p:nvPr/>
        </p:nvSpPr>
        <p:spPr>
          <a:xfrm>
            <a:off x="396538" y="2394903"/>
            <a:ext cx="3888000" cy="3888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 Box 7"/>
          <p:cNvSpPr txBox="1">
            <a:spLocks noChangeArrowheads="1"/>
          </p:cNvSpPr>
          <p:nvPr/>
        </p:nvSpPr>
        <p:spPr bwMode="auto">
          <a:xfrm>
            <a:off x="315413" y="2493910"/>
            <a:ext cx="4031165" cy="3716985"/>
          </a:xfrm>
          <a:prstGeom prst="ellipse">
            <a:avLst/>
          </a:prstGeom>
          <a:noFill/>
          <a:ln w="9525">
            <a:noFill/>
            <a:miter lim="800000"/>
            <a:headEnd/>
            <a:tailEnd/>
          </a:ln>
        </p:spPr>
        <p:txBody>
          <a:bodyPr wrap="square" lIns="87199" tIns="43600" rIns="87199" bIns="43600">
            <a:spAutoFit/>
          </a:bodyPr>
          <a:lstStyle/>
          <a:p>
            <a:pPr>
              <a:lnSpc>
                <a:spcPct val="110000"/>
              </a:lnSpc>
            </a:pPr>
            <a:r>
              <a:rPr lang="en-CA" sz="1100" dirty="0" err="1">
                <a:solidFill>
                  <a:schemeClr val="bg1"/>
                </a:solidFill>
                <a:cs typeface="Arial" pitchFamily="34" charset="0"/>
              </a:rPr>
              <a:t>Aktien</a:t>
            </a:r>
            <a:r>
              <a:rPr lang="en-CA" sz="1100" dirty="0">
                <a:solidFill>
                  <a:schemeClr val="bg1"/>
                </a:solidFill>
                <a:cs typeface="Arial" pitchFamily="34" charset="0"/>
              </a:rPr>
              <a:t> &amp; </a:t>
            </a:r>
            <a:r>
              <a:rPr lang="en-CA" sz="1100" dirty="0" err="1">
                <a:solidFill>
                  <a:schemeClr val="bg1"/>
                </a:solidFill>
                <a:cs typeface="Arial" pitchFamily="34" charset="0"/>
              </a:rPr>
              <a:t>Renten</a:t>
            </a:r>
            <a:r>
              <a:rPr lang="en-CA" sz="1100" dirty="0">
                <a:solidFill>
                  <a:schemeClr val="bg1"/>
                </a:solidFill>
                <a:cs typeface="Arial" pitchFamily="34" charset="0"/>
              </a:rPr>
              <a:t> </a:t>
            </a:r>
            <a:r>
              <a:rPr lang="en-CA" sz="1100" dirty="0" err="1">
                <a:solidFill>
                  <a:schemeClr val="bg1"/>
                </a:solidFill>
                <a:cs typeface="Arial" pitchFamily="34" charset="0"/>
              </a:rPr>
              <a:t>im</a:t>
            </a:r>
            <a:r>
              <a:rPr lang="en-CA" sz="1100" dirty="0">
                <a:solidFill>
                  <a:schemeClr val="bg1"/>
                </a:solidFill>
                <a:cs typeface="Arial" pitchFamily="34" charset="0"/>
              </a:rPr>
              <a:t> </a:t>
            </a:r>
            <a:r>
              <a:rPr lang="en-CA" sz="1100" dirty="0" err="1">
                <a:solidFill>
                  <a:schemeClr val="bg1"/>
                </a:solidFill>
                <a:cs typeface="Arial" pitchFamily="34" charset="0"/>
              </a:rPr>
              <a:t>Rohstoffsektor</a:t>
            </a:r>
            <a:endParaRPr lang="en-CA" sz="1100" dirty="0">
              <a:solidFill>
                <a:schemeClr val="bg1"/>
              </a:solidFill>
              <a:cs typeface="Arial" pitchFamily="34" charset="0"/>
            </a:endParaRPr>
          </a:p>
          <a:p>
            <a:pPr algn="ctr">
              <a:lnSpc>
                <a:spcPct val="110000"/>
              </a:lnSpc>
            </a:pPr>
            <a:endParaRPr lang="en-CA" sz="700" dirty="0">
              <a:solidFill>
                <a:schemeClr val="bg1"/>
              </a:solidFill>
              <a:cs typeface="Arial" pitchFamily="34" charset="0"/>
            </a:endParaRPr>
          </a:p>
          <a:p>
            <a:pPr>
              <a:lnSpc>
                <a:spcPct val="110000"/>
              </a:lnSpc>
            </a:pPr>
            <a:r>
              <a:rPr lang="en-CA" sz="1200" b="1" dirty="0">
                <a:solidFill>
                  <a:srgbClr val="D2AC77"/>
                </a:solidFill>
                <a:cs typeface="Arial" pitchFamily="34" charset="0"/>
              </a:rPr>
              <a:t>FONDMANAGEMENT</a:t>
            </a:r>
          </a:p>
          <a:p>
            <a:pPr marL="114300" indent="-114300">
              <a:lnSpc>
                <a:spcPct val="110000"/>
              </a:lnSpc>
              <a:buFont typeface="Arial" pitchFamily="34" charset="0"/>
              <a:buChar char="•"/>
            </a:pPr>
            <a:r>
              <a:rPr lang="en-CA" sz="1200" b="1" dirty="0">
                <a:solidFill>
                  <a:schemeClr val="bg1"/>
                </a:solidFill>
                <a:cs typeface="Arial" pitchFamily="34" charset="0"/>
              </a:rPr>
              <a:t>Global Mining Fund</a:t>
            </a:r>
            <a:r>
              <a:rPr lang="en-CA" sz="1200" dirty="0">
                <a:solidFill>
                  <a:schemeClr val="bg1"/>
                </a:solidFill>
                <a:cs typeface="Arial" pitchFamily="34" charset="0"/>
              </a:rPr>
              <a:t> </a:t>
            </a:r>
            <a:r>
              <a:rPr lang="en-CA" sz="1100" dirty="0">
                <a:solidFill>
                  <a:schemeClr val="bg1"/>
                </a:solidFill>
                <a:cs typeface="Arial" pitchFamily="34" charset="0"/>
              </a:rPr>
              <a:t>(</a:t>
            </a:r>
            <a:r>
              <a:rPr lang="en-CA" sz="1100" dirty="0" err="1">
                <a:solidFill>
                  <a:schemeClr val="bg1"/>
                </a:solidFill>
                <a:cs typeface="Arial" pitchFamily="34" charset="0"/>
              </a:rPr>
              <a:t>Aktien</a:t>
            </a:r>
            <a:r>
              <a:rPr lang="en-CA" sz="1100" dirty="0">
                <a:solidFill>
                  <a:schemeClr val="bg1"/>
                </a:solidFill>
                <a:cs typeface="Arial" pitchFamily="34" charset="0"/>
              </a:rPr>
              <a:t>)</a:t>
            </a:r>
            <a:endParaRPr lang="en-CA" sz="1100" b="1" dirty="0">
              <a:solidFill>
                <a:schemeClr val="bg1"/>
              </a:solidFill>
              <a:cs typeface="Arial" pitchFamily="34" charset="0"/>
            </a:endParaRPr>
          </a:p>
          <a:p>
            <a:pPr marL="114300" indent="-114300">
              <a:lnSpc>
                <a:spcPct val="110000"/>
              </a:lnSpc>
              <a:buFont typeface="Arial" pitchFamily="34" charset="0"/>
              <a:buChar char="•"/>
            </a:pPr>
            <a:r>
              <a:rPr lang="en-CA" sz="1200" b="1" dirty="0">
                <a:solidFill>
                  <a:schemeClr val="bg1"/>
                </a:solidFill>
                <a:cs typeface="Arial" pitchFamily="34" charset="0"/>
              </a:rPr>
              <a:t>Structured Solutions Next Generation Resources Fund </a:t>
            </a:r>
            <a:r>
              <a:rPr lang="en-CA" sz="1100" dirty="0">
                <a:solidFill>
                  <a:schemeClr val="bg1"/>
                </a:solidFill>
                <a:cs typeface="Arial" pitchFamily="34" charset="0"/>
              </a:rPr>
              <a:t>(</a:t>
            </a:r>
            <a:r>
              <a:rPr lang="en-CA" sz="1100" dirty="0" err="1">
                <a:solidFill>
                  <a:schemeClr val="bg1"/>
                </a:solidFill>
                <a:cs typeface="Arial" pitchFamily="34" charset="0"/>
              </a:rPr>
              <a:t>Aktien</a:t>
            </a:r>
            <a:r>
              <a:rPr lang="en-CA" sz="1100" dirty="0">
                <a:solidFill>
                  <a:schemeClr val="bg1"/>
                </a:solidFill>
                <a:cs typeface="Arial" pitchFamily="34" charset="0"/>
              </a:rPr>
              <a:t>)</a:t>
            </a:r>
          </a:p>
          <a:p>
            <a:pPr marL="114300" indent="-114300">
              <a:lnSpc>
                <a:spcPct val="110000"/>
              </a:lnSpc>
              <a:buFont typeface="Arial" pitchFamily="34" charset="0"/>
              <a:buChar char="•"/>
            </a:pPr>
            <a:r>
              <a:rPr lang="en-CA" sz="1200" b="1" dirty="0">
                <a:solidFill>
                  <a:schemeClr val="bg1"/>
                </a:solidFill>
                <a:cs typeface="Arial" pitchFamily="34" charset="0"/>
              </a:rPr>
              <a:t>Structured Solutions Resource Income Fund </a:t>
            </a:r>
            <a:r>
              <a:rPr lang="en-CA" sz="1100" dirty="0">
                <a:solidFill>
                  <a:schemeClr val="bg1"/>
                </a:solidFill>
                <a:cs typeface="Arial" pitchFamily="34" charset="0"/>
              </a:rPr>
              <a:t>(</a:t>
            </a:r>
            <a:r>
              <a:rPr lang="en-CA" sz="1100" dirty="0" err="1">
                <a:solidFill>
                  <a:schemeClr val="bg1"/>
                </a:solidFill>
                <a:cs typeface="Arial" pitchFamily="34" charset="0"/>
              </a:rPr>
              <a:t>Renten</a:t>
            </a:r>
            <a:r>
              <a:rPr lang="en-CA" sz="1100" dirty="0">
                <a:solidFill>
                  <a:schemeClr val="bg1"/>
                </a:solidFill>
                <a:cs typeface="Arial" pitchFamily="34" charset="0"/>
              </a:rPr>
              <a:t>)</a:t>
            </a:r>
          </a:p>
          <a:p>
            <a:pPr>
              <a:lnSpc>
                <a:spcPct val="110000"/>
              </a:lnSpc>
            </a:pPr>
            <a:endParaRPr lang="en-CA" sz="1100" dirty="0">
              <a:solidFill>
                <a:schemeClr val="bg1"/>
              </a:solidFill>
              <a:cs typeface="Arial" pitchFamily="34" charset="0"/>
            </a:endParaRPr>
          </a:p>
          <a:p>
            <a:pPr>
              <a:lnSpc>
                <a:spcPct val="110000"/>
              </a:lnSpc>
            </a:pPr>
            <a:r>
              <a:rPr lang="en-CA" sz="1200" b="1" dirty="0">
                <a:solidFill>
                  <a:srgbClr val="D2AC77"/>
                </a:solidFill>
                <a:cs typeface="Arial" pitchFamily="34" charset="0"/>
              </a:rPr>
              <a:t>MANAGED ACCOUNTS</a:t>
            </a:r>
          </a:p>
          <a:p>
            <a:pPr>
              <a:lnSpc>
                <a:spcPct val="110000"/>
              </a:lnSpc>
            </a:pPr>
            <a:r>
              <a:rPr lang="en-CA" sz="1100" dirty="0" err="1">
                <a:solidFill>
                  <a:schemeClr val="bg1"/>
                </a:solidFill>
                <a:cs typeface="Arial" pitchFamily="34" charset="0"/>
              </a:rPr>
              <a:t>Verwaltung</a:t>
            </a:r>
            <a:r>
              <a:rPr lang="en-CA" sz="1100" dirty="0">
                <a:solidFill>
                  <a:schemeClr val="bg1"/>
                </a:solidFill>
                <a:cs typeface="Arial" pitchFamily="34" charset="0"/>
              </a:rPr>
              <a:t> des </a:t>
            </a:r>
            <a:r>
              <a:rPr lang="en-CA" sz="1100" dirty="0" err="1">
                <a:solidFill>
                  <a:schemeClr val="bg1"/>
                </a:solidFill>
                <a:cs typeface="Arial" pitchFamily="34" charset="0"/>
              </a:rPr>
              <a:t>Rohstoffbereichs</a:t>
            </a:r>
            <a:r>
              <a:rPr lang="en-CA" sz="1100" dirty="0">
                <a:solidFill>
                  <a:schemeClr val="bg1"/>
                </a:solidFill>
                <a:cs typeface="Arial" pitchFamily="34" charset="0"/>
              </a:rPr>
              <a:t> von Depots internationaler, institutioneller und privater Investoren</a:t>
            </a:r>
            <a:endParaRPr lang="en-CA" sz="100" dirty="0">
              <a:solidFill>
                <a:schemeClr val="bg1"/>
              </a:solidFill>
              <a:cs typeface="Arial" pitchFamily="34" charset="0"/>
            </a:endParaRPr>
          </a:p>
          <a:p>
            <a:pPr algn="ctr">
              <a:lnSpc>
                <a:spcPct val="110000"/>
              </a:lnSpc>
            </a:pPr>
            <a:endParaRPr lang="en-CA" sz="100" dirty="0">
              <a:solidFill>
                <a:schemeClr val="bg1"/>
              </a:solidFill>
              <a:cs typeface="Arial" pitchFamily="34" charset="0"/>
            </a:endParaRPr>
          </a:p>
          <a:p>
            <a:pPr algn="ctr">
              <a:lnSpc>
                <a:spcPct val="110000"/>
              </a:lnSpc>
            </a:pPr>
            <a:endParaRPr lang="de-DE" sz="100" dirty="0">
              <a:solidFill>
                <a:schemeClr val="bg1"/>
              </a:solidFill>
              <a:cs typeface="Arial" pitchFamily="34" charset="0"/>
            </a:endParaRPr>
          </a:p>
        </p:txBody>
      </p:sp>
      <p:sp>
        <p:nvSpPr>
          <p:cNvPr id="4" name="Ellipse 3">
            <a:extLst>
              <a:ext uri="{FF2B5EF4-FFF2-40B4-BE49-F238E27FC236}">
                <a16:creationId xmlns:a16="http://schemas.microsoft.com/office/drawing/2014/main" id="{F18E0414-23D0-11BC-A349-F58297D66A91}"/>
              </a:ext>
            </a:extLst>
          </p:cNvPr>
          <p:cNvSpPr/>
          <p:nvPr/>
        </p:nvSpPr>
        <p:spPr>
          <a:xfrm>
            <a:off x="4729240" y="2367047"/>
            <a:ext cx="3888000" cy="3888000"/>
          </a:xfrm>
          <a:prstGeom prst="ellipse">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35" name="Text Box 7"/>
          <p:cNvSpPr txBox="1">
            <a:spLocks noChangeArrowheads="1"/>
          </p:cNvSpPr>
          <p:nvPr/>
        </p:nvSpPr>
        <p:spPr bwMode="auto">
          <a:xfrm>
            <a:off x="402754" y="1260620"/>
            <a:ext cx="8064896" cy="281951"/>
          </a:xfrm>
          <a:prstGeom prst="rect">
            <a:avLst/>
          </a:prstGeom>
          <a:noFill/>
          <a:ln w="9525">
            <a:noFill/>
            <a:miter lim="800000"/>
            <a:headEnd/>
            <a:tailEnd/>
          </a:ln>
        </p:spPr>
        <p:txBody>
          <a:bodyPr wrap="square" lIns="87199" tIns="43600" rIns="87199" bIns="43600">
            <a:spAutoFit/>
          </a:bodyPr>
          <a:lstStyle/>
          <a:p>
            <a:pPr marL="0" lvl="1" algn="just">
              <a:lnSpc>
                <a:spcPct val="90000"/>
              </a:lnSpc>
              <a:buClr>
                <a:srgbClr val="FF9900"/>
              </a:buClr>
            </a:pPr>
            <a:r>
              <a:rPr lang="en-US" sz="1400" dirty="0">
                <a:solidFill>
                  <a:srgbClr val="595959"/>
                </a:solidFill>
                <a:latin typeface="Arial" panose="020B0604020202020204" pitchFamily="34" charset="0"/>
                <a:cs typeface="Arial" panose="020B0604020202020204" pitchFamily="34" charset="0"/>
              </a:rPr>
              <a:t>ETABLIERTER EXPERTE UND DIENSTLEISTER IM ROHSTOFFSEKTOR</a:t>
            </a:r>
            <a:endParaRPr lang="de-DE" sz="1400" dirty="0">
              <a:solidFill>
                <a:srgbClr val="595959"/>
              </a:solidFill>
              <a:latin typeface="Arial" panose="020B0604020202020204" pitchFamily="34" charset="0"/>
              <a:cs typeface="Arial" panose="020B0604020202020204" pitchFamily="34" charset="0"/>
            </a:endParaRPr>
          </a:p>
        </p:txBody>
      </p:sp>
      <p:sp>
        <p:nvSpPr>
          <p:cNvPr id="31" name="Textfeld 7"/>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Commodity Capital Gruppe  </a:t>
            </a:r>
            <a:r>
              <a:rPr lang="de-DE" sz="2000" dirty="0">
                <a:solidFill>
                  <a:schemeClr val="bg1"/>
                </a:solidFill>
                <a:latin typeface="Bebas Neue" panose="020B0606020202050201" pitchFamily="34" charset="0"/>
              </a:rPr>
              <a:t>(seit 2009)</a:t>
            </a:r>
            <a:endParaRPr lang="de-DE" sz="2800" dirty="0">
              <a:solidFill>
                <a:schemeClr val="bg1"/>
              </a:solidFill>
              <a:latin typeface="Bebas Neue" panose="020B0606020202050201" pitchFamily="34" charset="0"/>
            </a:endParaRPr>
          </a:p>
        </p:txBody>
      </p:sp>
      <p:sp>
        <p:nvSpPr>
          <p:cNvPr id="41" name="Text Box 7"/>
          <p:cNvSpPr txBox="1">
            <a:spLocks noChangeArrowheads="1"/>
          </p:cNvSpPr>
          <p:nvPr/>
        </p:nvSpPr>
        <p:spPr bwMode="auto">
          <a:xfrm>
            <a:off x="4729240" y="2272363"/>
            <a:ext cx="3888000" cy="3758190"/>
          </a:xfrm>
          <a:prstGeom prst="ellipse">
            <a:avLst/>
          </a:prstGeom>
          <a:noFill/>
          <a:ln w="9525">
            <a:noFill/>
            <a:miter lim="800000"/>
            <a:headEnd/>
            <a:tailEnd/>
          </a:ln>
        </p:spPr>
        <p:txBody>
          <a:bodyPr wrap="square" lIns="87199" tIns="43600" rIns="87199" bIns="43600">
            <a:spAutoFit/>
          </a:bodyPr>
          <a:lstStyle/>
          <a:p>
            <a:pPr algn="just">
              <a:lnSpc>
                <a:spcPct val="110000"/>
              </a:lnSpc>
            </a:pPr>
            <a:endParaRPr lang="en-CA" sz="1050" dirty="0">
              <a:solidFill>
                <a:schemeClr val="tx1">
                  <a:lumMod val="75000"/>
                  <a:lumOff val="25000"/>
                </a:schemeClr>
              </a:solidFill>
              <a:cs typeface="Arial" pitchFamily="34" charset="0"/>
            </a:endParaRPr>
          </a:p>
          <a:p>
            <a:pPr algn="ctr">
              <a:lnSpc>
                <a:spcPct val="110000"/>
              </a:lnSpc>
            </a:pPr>
            <a:r>
              <a:rPr lang="en-CA" sz="1100" dirty="0" err="1">
                <a:solidFill>
                  <a:schemeClr val="bg1"/>
                </a:solidFill>
                <a:cs typeface="Arial" pitchFamily="34" charset="0"/>
              </a:rPr>
              <a:t>Weltweite</a:t>
            </a:r>
            <a:r>
              <a:rPr lang="en-CA" sz="1100" dirty="0">
                <a:solidFill>
                  <a:schemeClr val="bg1"/>
                </a:solidFill>
                <a:cs typeface="Arial" pitchFamily="34" charset="0"/>
              </a:rPr>
              <a:t> Analyse von </a:t>
            </a:r>
            <a:r>
              <a:rPr lang="en-CA" sz="1100" dirty="0" err="1">
                <a:solidFill>
                  <a:schemeClr val="bg1"/>
                </a:solidFill>
                <a:cs typeface="Arial" pitchFamily="34" charset="0"/>
              </a:rPr>
              <a:t>Rohstoffprojekten</a:t>
            </a:r>
            <a:r>
              <a:rPr lang="en-CA" sz="1100" dirty="0">
                <a:solidFill>
                  <a:schemeClr val="bg1"/>
                </a:solidFill>
                <a:cs typeface="Arial" pitchFamily="34" charset="0"/>
              </a:rPr>
              <a:t> </a:t>
            </a:r>
            <a:r>
              <a:rPr lang="en-CA" sz="1100" dirty="0" err="1">
                <a:solidFill>
                  <a:schemeClr val="bg1"/>
                </a:solidFill>
                <a:cs typeface="Arial" pitchFamily="34" charset="0"/>
              </a:rPr>
              <a:t>bzgl</a:t>
            </a:r>
            <a:r>
              <a:rPr lang="en-CA" sz="1100" dirty="0">
                <a:solidFill>
                  <a:schemeClr val="bg1"/>
                </a:solidFill>
                <a:cs typeface="Arial" pitchFamily="34" charset="0"/>
              </a:rPr>
              <a:t>. </a:t>
            </a:r>
            <a:r>
              <a:rPr lang="en-CA" sz="1100" dirty="0" err="1">
                <a:solidFill>
                  <a:schemeClr val="bg1"/>
                </a:solidFill>
                <a:cs typeface="Arial" pitchFamily="34" charset="0"/>
              </a:rPr>
              <a:t>langfristiger</a:t>
            </a:r>
            <a:r>
              <a:rPr lang="en-CA" sz="1100" dirty="0">
                <a:solidFill>
                  <a:schemeClr val="bg1"/>
                </a:solidFill>
                <a:cs typeface="Arial" pitchFamily="34" charset="0"/>
              </a:rPr>
              <a:t> </a:t>
            </a:r>
            <a:r>
              <a:rPr lang="en-CA" sz="1100" dirty="0" err="1">
                <a:solidFill>
                  <a:schemeClr val="bg1"/>
                </a:solidFill>
                <a:cs typeface="Arial" pitchFamily="34" charset="0"/>
              </a:rPr>
              <a:t>Wirtschaftlichkeit</a:t>
            </a:r>
            <a:r>
              <a:rPr lang="en-CA" sz="1100" dirty="0">
                <a:solidFill>
                  <a:schemeClr val="bg1"/>
                </a:solidFill>
                <a:cs typeface="Arial" pitchFamily="34" charset="0"/>
              </a:rPr>
              <a:t> </a:t>
            </a:r>
          </a:p>
          <a:p>
            <a:pPr algn="ctr">
              <a:lnSpc>
                <a:spcPct val="110000"/>
              </a:lnSpc>
              <a:spcAft>
                <a:spcPts val="600"/>
              </a:spcAft>
            </a:pPr>
            <a:r>
              <a:rPr lang="en-CA" sz="1100" dirty="0">
                <a:solidFill>
                  <a:schemeClr val="bg1"/>
                </a:solidFill>
                <a:cs typeface="Arial" pitchFamily="34" charset="0"/>
              </a:rPr>
              <a:t>für Investoren und Unternehmen</a:t>
            </a:r>
          </a:p>
          <a:p>
            <a:pPr>
              <a:lnSpc>
                <a:spcPct val="110000"/>
              </a:lnSpc>
              <a:spcAft>
                <a:spcPts val="600"/>
              </a:spcAft>
            </a:pPr>
            <a:r>
              <a:rPr lang="en-CA" sz="1100" dirty="0">
                <a:solidFill>
                  <a:schemeClr val="tx1">
                    <a:lumMod val="75000"/>
                    <a:lumOff val="25000"/>
                  </a:schemeClr>
                </a:solidFill>
                <a:cs typeface="Arial" pitchFamily="34" charset="0"/>
                <a:sym typeface="Wingdings" panose="05000000000000000000" pitchFamily="2" charset="2"/>
              </a:rPr>
              <a:t> </a:t>
            </a:r>
            <a:r>
              <a:rPr lang="en-CA" sz="1100" b="1" dirty="0" err="1">
                <a:solidFill>
                  <a:schemeClr val="tx1">
                    <a:lumMod val="75000"/>
                    <a:lumOff val="25000"/>
                  </a:schemeClr>
                </a:solidFill>
                <a:cs typeface="Arial" pitchFamily="34" charset="0"/>
                <a:sym typeface="Wingdings" panose="05000000000000000000" pitchFamily="2" charset="2"/>
              </a:rPr>
              <a:t>P</a:t>
            </a:r>
            <a:r>
              <a:rPr lang="en-CA" sz="1100" b="1" dirty="0" err="1">
                <a:solidFill>
                  <a:schemeClr val="tx1">
                    <a:lumMod val="75000"/>
                    <a:lumOff val="25000"/>
                  </a:schemeClr>
                </a:solidFill>
                <a:cs typeface="Arial" pitchFamily="34" charset="0"/>
              </a:rPr>
              <a:t>rofessionelle</a:t>
            </a:r>
            <a:r>
              <a:rPr lang="en-CA" sz="1100" b="1" dirty="0">
                <a:solidFill>
                  <a:schemeClr val="tx1">
                    <a:lumMod val="75000"/>
                    <a:lumOff val="25000"/>
                  </a:schemeClr>
                </a:solidFill>
                <a:cs typeface="Arial" pitchFamily="34" charset="0"/>
              </a:rPr>
              <a:t> </a:t>
            </a:r>
            <a:r>
              <a:rPr lang="en-CA" sz="1100" b="1" dirty="0" err="1">
                <a:solidFill>
                  <a:schemeClr val="tx1">
                    <a:lumMod val="75000"/>
                    <a:lumOff val="25000"/>
                  </a:schemeClr>
                </a:solidFill>
                <a:cs typeface="Arial" pitchFamily="34" charset="0"/>
              </a:rPr>
              <a:t>Einschätzungen</a:t>
            </a:r>
            <a:r>
              <a:rPr lang="en-CA" sz="1100" b="1" dirty="0">
                <a:solidFill>
                  <a:schemeClr val="tx1">
                    <a:lumMod val="75000"/>
                    <a:lumOff val="25000"/>
                  </a:schemeClr>
                </a:solidFill>
                <a:cs typeface="Arial" pitchFamily="34" charset="0"/>
              </a:rPr>
              <a:t> </a:t>
            </a:r>
            <a:r>
              <a:rPr lang="en-CA" sz="1100" b="1" dirty="0" err="1">
                <a:solidFill>
                  <a:schemeClr val="tx1">
                    <a:lumMod val="75000"/>
                    <a:lumOff val="25000"/>
                  </a:schemeClr>
                </a:solidFill>
                <a:cs typeface="Arial" pitchFamily="34" charset="0"/>
              </a:rPr>
              <a:t>zu</a:t>
            </a:r>
            <a:endParaRPr lang="en-CA" sz="1100" b="1" dirty="0">
              <a:solidFill>
                <a:schemeClr val="tx1">
                  <a:lumMod val="75000"/>
                  <a:lumOff val="25000"/>
                </a:schemeClr>
              </a:solidFill>
              <a:cs typeface="Arial" pitchFamily="34" charset="0"/>
            </a:endParaRPr>
          </a:p>
          <a:p>
            <a:pPr marL="258713" indent="-169830">
              <a:spcAft>
                <a:spcPts val="286"/>
              </a:spcAft>
              <a:buFont typeface="Arial" pitchFamily="34" charset="0"/>
              <a:buChar char="•"/>
            </a:pPr>
            <a:r>
              <a:rPr lang="en-CA" sz="1100" dirty="0" err="1">
                <a:solidFill>
                  <a:schemeClr val="tx1">
                    <a:lumMod val="75000"/>
                    <a:lumOff val="25000"/>
                  </a:schemeClr>
                </a:solidFill>
                <a:cs typeface="Arial" pitchFamily="34" charset="0"/>
              </a:rPr>
              <a:t>Länderrisiken</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inkl</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politischem</a:t>
            </a:r>
            <a:r>
              <a:rPr lang="en-CA" sz="1100" dirty="0">
                <a:solidFill>
                  <a:schemeClr val="tx1">
                    <a:lumMod val="75000"/>
                    <a:lumOff val="25000"/>
                  </a:schemeClr>
                </a:solidFill>
                <a:cs typeface="Arial" pitchFamily="34" charset="0"/>
              </a:rPr>
              <a:t> Risiko &amp; </a:t>
            </a:r>
            <a:r>
              <a:rPr lang="en-CA" sz="1100" dirty="0" err="1">
                <a:solidFill>
                  <a:schemeClr val="tx1">
                    <a:lumMod val="75000"/>
                    <a:lumOff val="25000"/>
                  </a:schemeClr>
                </a:solidFill>
                <a:cs typeface="Arial" pitchFamily="34" charset="0"/>
              </a:rPr>
              <a:t>rechtlicher</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Stabilität</a:t>
            </a:r>
            <a:endParaRPr lang="en-CA" sz="1100" dirty="0">
              <a:solidFill>
                <a:schemeClr val="tx1">
                  <a:lumMod val="75000"/>
                  <a:lumOff val="25000"/>
                </a:schemeClr>
              </a:solidFill>
              <a:cs typeface="Arial" pitchFamily="34" charset="0"/>
            </a:endParaRPr>
          </a:p>
          <a:p>
            <a:pPr marL="258713" indent="-169830">
              <a:spcAft>
                <a:spcPts val="286"/>
              </a:spcAft>
              <a:buFont typeface="Arial" pitchFamily="34" charset="0"/>
              <a:buChar char="•"/>
            </a:pPr>
            <a:r>
              <a:rPr lang="en-CA" sz="1100" dirty="0" err="1">
                <a:solidFill>
                  <a:schemeClr val="tx1">
                    <a:lumMod val="75000"/>
                    <a:lumOff val="25000"/>
                  </a:schemeClr>
                </a:solidFill>
                <a:cs typeface="Arial" pitchFamily="34" charset="0"/>
              </a:rPr>
              <a:t>Geologische</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Daten</a:t>
            </a:r>
            <a:r>
              <a:rPr lang="en-CA" sz="1100" dirty="0">
                <a:solidFill>
                  <a:schemeClr val="tx1">
                    <a:lumMod val="75000"/>
                    <a:lumOff val="25000"/>
                  </a:schemeClr>
                </a:solidFill>
                <a:cs typeface="Arial" pitchFamily="34" charset="0"/>
              </a:rPr>
              <a:t> &amp; </a:t>
            </a:r>
            <a:r>
              <a:rPr lang="en-CA" sz="1100" dirty="0" err="1">
                <a:solidFill>
                  <a:schemeClr val="tx1">
                    <a:lumMod val="75000"/>
                    <a:lumOff val="25000"/>
                  </a:schemeClr>
                </a:solidFill>
                <a:cs typeface="Arial" pitchFamily="34" charset="0"/>
              </a:rPr>
              <a:t>Gutachten</a:t>
            </a:r>
            <a:r>
              <a:rPr lang="en-CA" sz="1100" dirty="0">
                <a:solidFill>
                  <a:schemeClr val="tx1">
                    <a:lumMod val="75000"/>
                    <a:lumOff val="25000"/>
                  </a:schemeClr>
                </a:solidFill>
                <a:cs typeface="Arial" pitchFamily="34" charset="0"/>
              </a:rPr>
              <a:t> </a:t>
            </a:r>
          </a:p>
          <a:p>
            <a:pPr marL="258713" indent="-169830">
              <a:spcAft>
                <a:spcPts val="286"/>
              </a:spcAft>
              <a:buFont typeface="Arial" pitchFamily="34" charset="0"/>
              <a:buChar char="•"/>
            </a:pPr>
            <a:r>
              <a:rPr lang="en-CA" sz="1100" dirty="0">
                <a:solidFill>
                  <a:schemeClr val="tx1">
                    <a:lumMod val="75000"/>
                    <a:lumOff val="25000"/>
                  </a:schemeClr>
                </a:solidFill>
                <a:cs typeface="Arial" pitchFamily="34" charset="0"/>
              </a:rPr>
              <a:t>Wirtschaftlichkeit des </a:t>
            </a:r>
            <a:r>
              <a:rPr lang="en-CA" sz="1100" dirty="0" err="1">
                <a:solidFill>
                  <a:schemeClr val="tx1">
                    <a:lumMod val="75000"/>
                    <a:lumOff val="25000"/>
                  </a:schemeClr>
                </a:solidFill>
                <a:cs typeface="Arial" pitchFamily="34" charset="0"/>
              </a:rPr>
              <a:t>Projektes</a:t>
            </a:r>
            <a:endParaRPr lang="en-CA" sz="1100" dirty="0">
              <a:solidFill>
                <a:schemeClr val="tx1">
                  <a:lumMod val="75000"/>
                  <a:lumOff val="25000"/>
                </a:schemeClr>
              </a:solidFill>
              <a:cs typeface="Arial" pitchFamily="34" charset="0"/>
            </a:endParaRPr>
          </a:p>
          <a:p>
            <a:pPr marL="258713" indent="-169830">
              <a:spcAft>
                <a:spcPts val="286"/>
              </a:spcAft>
              <a:buFont typeface="Arial" pitchFamily="34" charset="0"/>
              <a:buChar char="•"/>
            </a:pPr>
            <a:r>
              <a:rPr lang="en-CA" sz="1100" dirty="0" err="1">
                <a:solidFill>
                  <a:schemeClr val="tx1">
                    <a:lumMod val="75000"/>
                    <a:lumOff val="25000"/>
                  </a:schemeClr>
                </a:solidFill>
                <a:cs typeface="Arial" pitchFamily="34" charset="0"/>
              </a:rPr>
              <a:t>Beurteilung</a:t>
            </a:r>
            <a:r>
              <a:rPr lang="en-CA" sz="1100" dirty="0">
                <a:solidFill>
                  <a:schemeClr val="tx1">
                    <a:lumMod val="75000"/>
                    <a:lumOff val="25000"/>
                  </a:schemeClr>
                </a:solidFill>
                <a:cs typeface="Arial" pitchFamily="34" charset="0"/>
              </a:rPr>
              <a:t> von Management &amp; </a:t>
            </a:r>
            <a:r>
              <a:rPr lang="en-CA" sz="1100" dirty="0" err="1">
                <a:solidFill>
                  <a:schemeClr val="tx1">
                    <a:lumMod val="75000"/>
                    <a:lumOff val="25000"/>
                  </a:schemeClr>
                </a:solidFill>
                <a:cs typeface="Arial" pitchFamily="34" charset="0"/>
              </a:rPr>
              <a:t>operativer</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Tätigkeit</a:t>
            </a:r>
            <a:endParaRPr lang="en-CA" sz="1100" dirty="0">
              <a:solidFill>
                <a:schemeClr val="tx1">
                  <a:lumMod val="75000"/>
                  <a:lumOff val="25000"/>
                </a:schemeClr>
              </a:solidFill>
              <a:cs typeface="Arial" pitchFamily="34" charset="0"/>
            </a:endParaRPr>
          </a:p>
          <a:p>
            <a:pPr marL="258713" indent="-169830">
              <a:spcAft>
                <a:spcPts val="286"/>
              </a:spcAft>
              <a:buFont typeface="Arial" pitchFamily="34" charset="0"/>
              <a:buChar char="•"/>
            </a:pPr>
            <a:r>
              <a:rPr lang="en-CA" sz="1100" dirty="0" err="1">
                <a:solidFill>
                  <a:schemeClr val="tx1">
                    <a:lumMod val="75000"/>
                    <a:lumOff val="25000"/>
                  </a:schemeClr>
                </a:solidFill>
                <a:cs typeface="Arial" pitchFamily="34" charset="0"/>
              </a:rPr>
              <a:t>Beurteilung</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vorhandener</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Infrastruktur</a:t>
            </a:r>
            <a:r>
              <a:rPr lang="en-CA" sz="1100" dirty="0">
                <a:solidFill>
                  <a:schemeClr val="tx1">
                    <a:lumMod val="75000"/>
                    <a:lumOff val="25000"/>
                  </a:schemeClr>
                </a:solidFill>
                <a:cs typeface="Arial" pitchFamily="34" charset="0"/>
              </a:rPr>
              <a:t> &amp; </a:t>
            </a:r>
            <a:r>
              <a:rPr lang="en-CA" sz="1100" dirty="0" err="1">
                <a:solidFill>
                  <a:schemeClr val="tx1">
                    <a:lumMod val="75000"/>
                    <a:lumOff val="25000"/>
                  </a:schemeClr>
                </a:solidFill>
                <a:cs typeface="Arial" pitchFamily="34" charset="0"/>
              </a:rPr>
              <a:t>notwendiger</a:t>
            </a:r>
            <a:r>
              <a:rPr lang="en-CA" sz="1100" dirty="0">
                <a:solidFill>
                  <a:schemeClr val="tx1">
                    <a:lumMod val="75000"/>
                    <a:lumOff val="25000"/>
                  </a:schemeClr>
                </a:solidFill>
                <a:cs typeface="Arial" pitchFamily="34" charset="0"/>
              </a:rPr>
              <a:t> </a:t>
            </a:r>
            <a:r>
              <a:rPr lang="en-CA" sz="1100" dirty="0" err="1">
                <a:solidFill>
                  <a:schemeClr val="tx1">
                    <a:lumMod val="75000"/>
                    <a:lumOff val="25000"/>
                  </a:schemeClr>
                </a:solidFill>
                <a:cs typeface="Arial" pitchFamily="34" charset="0"/>
              </a:rPr>
              <a:t>Infrastruktur-maßnahmen</a:t>
            </a:r>
            <a:endParaRPr lang="en-CA" sz="1100" dirty="0">
              <a:solidFill>
                <a:schemeClr val="tx1">
                  <a:lumMod val="75000"/>
                  <a:lumOff val="25000"/>
                </a:schemeClr>
              </a:solidFill>
              <a:cs typeface="Arial" pitchFamily="34" charset="0"/>
            </a:endParaRPr>
          </a:p>
        </p:txBody>
      </p:sp>
      <p:sp>
        <p:nvSpPr>
          <p:cNvPr id="50" name="Rectangle 49"/>
          <p:cNvSpPr/>
          <p:nvPr/>
        </p:nvSpPr>
        <p:spPr>
          <a:xfrm rot="5400000">
            <a:off x="4428554" y="2178446"/>
            <a:ext cx="14401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p:cNvSpPr/>
          <p:nvPr/>
        </p:nvSpPr>
        <p:spPr>
          <a:xfrm>
            <a:off x="4666278" y="1805400"/>
            <a:ext cx="3780000" cy="360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CA" sz="1600" dirty="0"/>
          </a:p>
        </p:txBody>
      </p:sp>
      <p:sp>
        <p:nvSpPr>
          <p:cNvPr id="46" name="Text Box 7"/>
          <p:cNvSpPr txBox="1">
            <a:spLocks noChangeArrowheads="1"/>
          </p:cNvSpPr>
          <p:nvPr/>
        </p:nvSpPr>
        <p:spPr bwMode="auto">
          <a:xfrm>
            <a:off x="5332142" y="1831127"/>
            <a:ext cx="2448272" cy="303495"/>
          </a:xfrm>
          <a:prstGeom prst="rect">
            <a:avLst/>
          </a:prstGeom>
          <a:noFill/>
          <a:ln w="9525">
            <a:noFill/>
            <a:miter lim="800000"/>
            <a:headEnd/>
            <a:tailEnd/>
          </a:ln>
        </p:spPr>
        <p:txBody>
          <a:bodyPr wrap="square" lIns="87199" tIns="43600" rIns="87199" bIns="43600">
            <a:spAutoFit/>
          </a:bodyPr>
          <a:lstStyle/>
          <a:p>
            <a:pPr algn="ctr"/>
            <a:r>
              <a:rPr lang="en-CA" sz="1400" b="1" dirty="0">
                <a:solidFill>
                  <a:schemeClr val="bg1"/>
                </a:solidFill>
                <a:latin typeface="Arial" panose="020B0604020202020204" pitchFamily="34" charset="0"/>
                <a:cs typeface="Arial" panose="020B0604020202020204" pitchFamily="34" charset="0"/>
              </a:rPr>
              <a:t>PROJEKTANALYSE</a:t>
            </a:r>
            <a:endParaRPr lang="de-DE" sz="16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77188" y="1805400"/>
            <a:ext cx="3780000" cy="360000"/>
          </a:xfrm>
          <a:prstGeom prst="rect">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CA" sz="1600" dirty="0"/>
          </a:p>
        </p:txBody>
      </p:sp>
      <p:sp>
        <p:nvSpPr>
          <p:cNvPr id="34" name="Text Box 7"/>
          <p:cNvSpPr txBox="1">
            <a:spLocks noChangeArrowheads="1"/>
          </p:cNvSpPr>
          <p:nvPr/>
        </p:nvSpPr>
        <p:spPr bwMode="auto">
          <a:xfrm>
            <a:off x="854831" y="1846515"/>
            <a:ext cx="2952328" cy="303495"/>
          </a:xfrm>
          <a:prstGeom prst="rect">
            <a:avLst/>
          </a:prstGeom>
          <a:noFill/>
          <a:ln w="9525">
            <a:noFill/>
            <a:miter lim="800000"/>
            <a:headEnd/>
            <a:tailEnd/>
          </a:ln>
        </p:spPr>
        <p:txBody>
          <a:bodyPr wrap="square" lIns="87199" tIns="43600" rIns="87199" bIns="43600">
            <a:spAutoFit/>
          </a:bodyPr>
          <a:lstStyle/>
          <a:p>
            <a:pPr algn="ctr"/>
            <a:r>
              <a:rPr lang="en-CA" sz="1400" b="1" dirty="0">
                <a:solidFill>
                  <a:schemeClr val="bg1"/>
                </a:solidFill>
                <a:latin typeface="Arial" panose="020B0604020202020204" pitchFamily="34" charset="0"/>
                <a:cs typeface="Arial" panose="020B0604020202020204" pitchFamily="34" charset="0"/>
              </a:rPr>
              <a:t>PORTFOLIOMANAGEMENT</a:t>
            </a:r>
            <a:endParaRPr lang="de-DE" sz="1600" b="1" dirty="0">
              <a:solidFill>
                <a:schemeClr val="bg1"/>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1"/>
          </p:nvPr>
        </p:nvSpPr>
        <p:spPr/>
        <p:txBody>
          <a:bodyPr/>
          <a:lstStyle/>
          <a:p>
            <a:fld id="{F62564F8-63D6-409E-90EB-905F349AF89D}" type="slidenum">
              <a:rPr lang="en-CA" smtClean="0"/>
              <a:pPr/>
              <a:t>2</a:t>
            </a:fld>
            <a:endParaRPr lang="en-CA" dirty="0"/>
          </a:p>
        </p:txBody>
      </p:sp>
      <p:grpSp>
        <p:nvGrpSpPr>
          <p:cNvPr id="20" name="Group 16">
            <a:extLst>
              <a:ext uri="{FF2B5EF4-FFF2-40B4-BE49-F238E27FC236}">
                <a16:creationId xmlns:a16="http://schemas.microsoft.com/office/drawing/2014/main" id="{2306A8DB-5E8C-3600-911C-CD733A385737}"/>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1" name="Bild 1">
              <a:extLst>
                <a:ext uri="{FF2B5EF4-FFF2-40B4-BE49-F238E27FC236}">
                  <a16:creationId xmlns:a16="http://schemas.microsoft.com/office/drawing/2014/main" id="{DF359100-837E-8EE3-442A-5F332CF1C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22" name="Picture 2">
              <a:extLst>
                <a:ext uri="{FF2B5EF4-FFF2-40B4-BE49-F238E27FC236}">
                  <a16:creationId xmlns:a16="http://schemas.microsoft.com/office/drawing/2014/main" id="{AE06F59B-8021-4FC3-EC7A-C19D96BA0A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Tree>
    <p:extLst>
      <p:ext uri="{BB962C8B-B14F-4D97-AF65-F5344CB8AC3E}">
        <p14:creationId xmlns:p14="http://schemas.microsoft.com/office/powerpoint/2010/main" val="21683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32BF6D9-65D6-9480-E015-7B2FBE9A7C18}"/>
              </a:ext>
            </a:extLst>
          </p:cNvPr>
          <p:cNvSpPr txBox="1"/>
          <p:nvPr/>
        </p:nvSpPr>
        <p:spPr>
          <a:xfrm>
            <a:off x="425442" y="1408780"/>
            <a:ext cx="5827301" cy="4524315"/>
          </a:xfrm>
          <a:prstGeom prst="rect">
            <a:avLst/>
          </a:prstGeom>
          <a:noFill/>
        </p:spPr>
        <p:txBody>
          <a:bodyPr wrap="none" rtlCol="0">
            <a:spAutoFit/>
          </a:bodyPr>
          <a:lstStyle/>
          <a:p>
            <a:r>
              <a:rPr lang="de-DE" sz="1600" b="1" dirty="0">
                <a:solidFill>
                  <a:srgbClr val="595959"/>
                </a:solidFill>
              </a:rPr>
              <a:t>Vancouver</a:t>
            </a:r>
            <a:r>
              <a:rPr lang="de-DE" sz="1600" dirty="0">
                <a:solidFill>
                  <a:srgbClr val="595959"/>
                </a:solidFill>
              </a:rPr>
              <a:t>		</a:t>
            </a:r>
            <a:r>
              <a:rPr lang="de-DE" sz="1600" b="1" dirty="0">
                <a:solidFill>
                  <a:srgbClr val="595959"/>
                </a:solidFill>
              </a:rPr>
              <a:t>Tobias Tretter</a:t>
            </a:r>
          </a:p>
          <a:p>
            <a:r>
              <a:rPr lang="de-DE" sz="1600" dirty="0">
                <a:solidFill>
                  <a:srgbClr val="595959"/>
                </a:solidFill>
              </a:rPr>
              <a:t>			t.tretter@commodity-capital.com</a:t>
            </a:r>
          </a:p>
          <a:p>
            <a:r>
              <a:rPr lang="de-DE" sz="1600" dirty="0">
                <a:solidFill>
                  <a:srgbClr val="595959"/>
                </a:solidFill>
              </a:rPr>
              <a:t>			+41 44 586 2992</a:t>
            </a:r>
          </a:p>
          <a:p>
            <a:endParaRPr lang="de-DE" sz="1600" dirty="0">
              <a:solidFill>
                <a:srgbClr val="595959"/>
              </a:solidFill>
            </a:endParaRPr>
          </a:p>
          <a:p>
            <a:endParaRPr lang="de-DE" sz="1600" dirty="0">
              <a:solidFill>
                <a:srgbClr val="595959"/>
              </a:solidFill>
            </a:endParaRPr>
          </a:p>
          <a:p>
            <a:r>
              <a:rPr lang="de-DE" sz="1600" b="1" dirty="0">
                <a:solidFill>
                  <a:srgbClr val="595959"/>
                </a:solidFill>
              </a:rPr>
              <a:t>Zug</a:t>
            </a:r>
            <a:r>
              <a:rPr lang="de-DE" sz="1600" dirty="0">
                <a:solidFill>
                  <a:srgbClr val="595959"/>
                </a:solidFill>
              </a:rPr>
              <a:t>			</a:t>
            </a:r>
            <a:r>
              <a:rPr lang="de-DE" sz="1600" b="1" dirty="0">
                <a:solidFill>
                  <a:srgbClr val="595959"/>
                </a:solidFill>
              </a:rPr>
              <a:t>Dana Kallasch</a:t>
            </a:r>
          </a:p>
          <a:p>
            <a:r>
              <a:rPr lang="de-DE" sz="1600" dirty="0">
                <a:solidFill>
                  <a:srgbClr val="595959"/>
                </a:solidFill>
              </a:rPr>
              <a:t>			d.kallasch@commodity-capital.com</a:t>
            </a:r>
          </a:p>
          <a:p>
            <a:r>
              <a:rPr lang="de-DE" sz="1600" dirty="0">
                <a:solidFill>
                  <a:srgbClr val="595959"/>
                </a:solidFill>
              </a:rPr>
              <a:t>			+41 78 661 3991</a:t>
            </a:r>
          </a:p>
          <a:p>
            <a:r>
              <a:rPr lang="de-DE" sz="1600" dirty="0">
                <a:solidFill>
                  <a:srgbClr val="595959"/>
                </a:solidFill>
              </a:rPr>
              <a:t>			+49 160 64 036 06</a:t>
            </a:r>
          </a:p>
          <a:p>
            <a:endParaRPr lang="de-DE" sz="1600" dirty="0">
              <a:solidFill>
                <a:srgbClr val="595959"/>
              </a:solidFill>
            </a:endParaRPr>
          </a:p>
          <a:p>
            <a:r>
              <a:rPr lang="de-DE" sz="1600" b="1" dirty="0">
                <a:solidFill>
                  <a:srgbClr val="595959"/>
                </a:solidFill>
              </a:rPr>
              <a:t>München</a:t>
            </a:r>
            <a:r>
              <a:rPr lang="de-DE" sz="1600" dirty="0">
                <a:solidFill>
                  <a:srgbClr val="595959"/>
                </a:solidFill>
              </a:rPr>
              <a:t>			</a:t>
            </a:r>
            <a:r>
              <a:rPr lang="de-DE" sz="1600" b="1" dirty="0">
                <a:solidFill>
                  <a:srgbClr val="595959"/>
                </a:solidFill>
              </a:rPr>
              <a:t>Guido Raddatz</a:t>
            </a:r>
          </a:p>
          <a:p>
            <a:r>
              <a:rPr lang="de-DE" sz="1600" dirty="0">
                <a:solidFill>
                  <a:srgbClr val="595959"/>
                </a:solidFill>
              </a:rPr>
              <a:t>			g.raddatz@commodity-capital.com</a:t>
            </a:r>
          </a:p>
          <a:p>
            <a:r>
              <a:rPr lang="de-DE" sz="1600" dirty="0">
                <a:solidFill>
                  <a:srgbClr val="595959"/>
                </a:solidFill>
              </a:rPr>
              <a:t>			+49 89 12 509 138</a:t>
            </a:r>
          </a:p>
          <a:p>
            <a:r>
              <a:rPr lang="de-DE" sz="1600" dirty="0">
                <a:solidFill>
                  <a:srgbClr val="595959"/>
                </a:solidFill>
              </a:rPr>
              <a:t>			+49 162 13 303 83</a:t>
            </a:r>
          </a:p>
          <a:p>
            <a:endParaRPr lang="de-DE" sz="1600" dirty="0">
              <a:solidFill>
                <a:srgbClr val="595959"/>
              </a:solidFill>
            </a:endParaRPr>
          </a:p>
          <a:p>
            <a:r>
              <a:rPr lang="de-DE" sz="1600" b="1" dirty="0">
                <a:solidFill>
                  <a:srgbClr val="595959"/>
                </a:solidFill>
              </a:rPr>
              <a:t>Toronto</a:t>
            </a:r>
            <a:r>
              <a:rPr lang="de-DE" sz="1600" dirty="0">
                <a:solidFill>
                  <a:srgbClr val="595959"/>
                </a:solidFill>
              </a:rPr>
              <a:t>			</a:t>
            </a:r>
            <a:r>
              <a:rPr lang="de-DE" sz="1600" b="1" dirty="0">
                <a:solidFill>
                  <a:srgbClr val="595959"/>
                </a:solidFill>
              </a:rPr>
              <a:t>Abid Mukhtar</a:t>
            </a:r>
          </a:p>
          <a:p>
            <a:r>
              <a:rPr lang="de-DE" sz="1600" dirty="0">
                <a:solidFill>
                  <a:srgbClr val="595959"/>
                </a:solidFill>
              </a:rPr>
              <a:t>			a.mukhtar@commodity-capital.com</a:t>
            </a:r>
          </a:p>
          <a:p>
            <a:r>
              <a:rPr lang="de-DE" sz="1600" dirty="0">
                <a:solidFill>
                  <a:srgbClr val="595959"/>
                </a:solidFill>
              </a:rPr>
              <a:t>			+41 44 586 2992</a:t>
            </a:r>
          </a:p>
        </p:txBody>
      </p:sp>
      <p:pic>
        <p:nvPicPr>
          <p:cNvPr id="6" name="Picture 5">
            <a:extLst>
              <a:ext uri="{FF2B5EF4-FFF2-40B4-BE49-F238E27FC236}">
                <a16:creationId xmlns:a16="http://schemas.microsoft.com/office/drawing/2014/main" id="{4CC9A7E8-D73F-420A-AE88-D8DFB87EEE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7"/>
          <a:stretch/>
        </p:blipFill>
        <p:spPr bwMode="auto">
          <a:xfrm>
            <a:off x="1980282" y="1511225"/>
            <a:ext cx="736538" cy="935984"/>
          </a:xfrm>
          <a:prstGeom prst="rect">
            <a:avLst/>
          </a:prstGeom>
          <a:noFill/>
        </p:spPr>
      </p:pic>
      <p:pic>
        <p:nvPicPr>
          <p:cNvPr id="10" name="Picture 16" descr="Abid_13(8x10Print).JPG">
            <a:extLst>
              <a:ext uri="{FF2B5EF4-FFF2-40B4-BE49-F238E27FC236}">
                <a16:creationId xmlns:a16="http://schemas.microsoft.com/office/drawing/2014/main" id="{81B66F60-AC97-4460-91C4-0249CB0642C3}"/>
              </a:ext>
            </a:extLst>
          </p:cNvPr>
          <p:cNvPicPr>
            <a:picLocks noChangeAspect="1"/>
          </p:cNvPicPr>
          <p:nvPr/>
        </p:nvPicPr>
        <p:blipFill>
          <a:blip r:embed="rId4" cstate="print"/>
          <a:stretch>
            <a:fillRect/>
          </a:stretch>
        </p:blipFill>
        <p:spPr>
          <a:xfrm>
            <a:off x="1974274" y="5158284"/>
            <a:ext cx="748787" cy="935984"/>
          </a:xfrm>
          <a:prstGeom prst="rect">
            <a:avLst/>
          </a:prstGeom>
        </p:spPr>
      </p:pic>
      <p:pic>
        <p:nvPicPr>
          <p:cNvPr id="3" name="Grafik 2" descr="Ein Bild, das Person, Mann, Anzug, Wand enthält.&#10;&#10;Automatisch generierte Beschreibung">
            <a:extLst>
              <a:ext uri="{FF2B5EF4-FFF2-40B4-BE49-F238E27FC236}">
                <a16:creationId xmlns:a16="http://schemas.microsoft.com/office/drawing/2014/main" id="{6894898F-31D7-4985-9A08-D90C999719A4}"/>
              </a:ext>
            </a:extLst>
          </p:cNvPr>
          <p:cNvPicPr>
            <a:picLocks noChangeAspect="1"/>
          </p:cNvPicPr>
          <p:nvPr/>
        </p:nvPicPr>
        <p:blipFill rotWithShape="1">
          <a:blip r:embed="rId5"/>
          <a:srcRect b="17004"/>
          <a:stretch/>
        </p:blipFill>
        <p:spPr>
          <a:xfrm>
            <a:off x="1971228" y="3939411"/>
            <a:ext cx="751833" cy="935984"/>
          </a:xfrm>
          <a:prstGeom prst="rect">
            <a:avLst/>
          </a:prstGeom>
        </p:spPr>
      </p:pic>
      <p:sp>
        <p:nvSpPr>
          <p:cNvPr id="9" name="Foliennummernplatzhalter 2">
            <a:extLst>
              <a:ext uri="{FF2B5EF4-FFF2-40B4-BE49-F238E27FC236}">
                <a16:creationId xmlns:a16="http://schemas.microsoft.com/office/drawing/2014/main" id="{9489B66E-A5DE-4C2F-97A0-57692AF69B7B}"/>
              </a:ext>
            </a:extLst>
          </p:cNvPr>
          <p:cNvSpPr txBox="1">
            <a:spLocks/>
          </p:cNvSpPr>
          <p:nvPr/>
        </p:nvSpPr>
        <p:spPr>
          <a:xfrm>
            <a:off x="6450809" y="6173904"/>
            <a:ext cx="2100261" cy="354646"/>
          </a:xfrm>
          <a:prstGeom prst="rect">
            <a:avLst/>
          </a:prstGeom>
        </p:spPr>
        <p:txBody>
          <a:bodyPr vert="horz" lIns="87199" tIns="43600" rIns="87199" bIns="43600" rtlCol="0" anchor="ctr"/>
          <a:lstStyle>
            <a:defPPr>
              <a:defRPr lang="en-US"/>
            </a:defPPr>
            <a:lvl1pPr marL="0" algn="ctr" defTabSz="871987" rtl="0" eaLnBrk="1" latinLnBrk="0" hangingPunct="1">
              <a:defRPr sz="1100" kern="1200">
                <a:solidFill>
                  <a:schemeClr val="tx1">
                    <a:tint val="75000"/>
                  </a:schemeClr>
                </a:solidFill>
                <a:latin typeface="+mn-lt"/>
                <a:ea typeface="+mn-ea"/>
                <a:cs typeface="+mn-cs"/>
              </a:defRPr>
            </a:lvl1pPr>
            <a:lvl2pPr marL="435993" algn="l" defTabSz="871987" rtl="0" eaLnBrk="1" latinLnBrk="0" hangingPunct="1">
              <a:defRPr sz="1700" kern="1200">
                <a:solidFill>
                  <a:schemeClr val="tx1"/>
                </a:solidFill>
                <a:latin typeface="+mn-lt"/>
                <a:ea typeface="+mn-ea"/>
                <a:cs typeface="+mn-cs"/>
              </a:defRPr>
            </a:lvl2pPr>
            <a:lvl3pPr marL="871987" algn="l" defTabSz="871987" rtl="0" eaLnBrk="1" latinLnBrk="0" hangingPunct="1">
              <a:defRPr sz="1700" kern="1200">
                <a:solidFill>
                  <a:schemeClr val="tx1"/>
                </a:solidFill>
                <a:latin typeface="+mn-lt"/>
                <a:ea typeface="+mn-ea"/>
                <a:cs typeface="+mn-cs"/>
              </a:defRPr>
            </a:lvl3pPr>
            <a:lvl4pPr marL="1307980" algn="l" defTabSz="871987" rtl="0" eaLnBrk="1" latinLnBrk="0" hangingPunct="1">
              <a:defRPr sz="1700" kern="1200">
                <a:solidFill>
                  <a:schemeClr val="tx1"/>
                </a:solidFill>
                <a:latin typeface="+mn-lt"/>
                <a:ea typeface="+mn-ea"/>
                <a:cs typeface="+mn-cs"/>
              </a:defRPr>
            </a:lvl4pPr>
            <a:lvl5pPr marL="1743972" algn="l" defTabSz="871987" rtl="0" eaLnBrk="1" latinLnBrk="0" hangingPunct="1">
              <a:defRPr sz="1700" kern="1200">
                <a:solidFill>
                  <a:schemeClr val="tx1"/>
                </a:solidFill>
                <a:latin typeface="+mn-lt"/>
                <a:ea typeface="+mn-ea"/>
                <a:cs typeface="+mn-cs"/>
              </a:defRPr>
            </a:lvl5pPr>
            <a:lvl6pPr marL="2179966" algn="l" defTabSz="871987" rtl="0" eaLnBrk="1" latinLnBrk="0" hangingPunct="1">
              <a:defRPr sz="1700" kern="1200">
                <a:solidFill>
                  <a:schemeClr val="tx1"/>
                </a:solidFill>
                <a:latin typeface="+mn-lt"/>
                <a:ea typeface="+mn-ea"/>
                <a:cs typeface="+mn-cs"/>
              </a:defRPr>
            </a:lvl6pPr>
            <a:lvl7pPr marL="2615959" algn="l" defTabSz="871987" rtl="0" eaLnBrk="1" latinLnBrk="0" hangingPunct="1">
              <a:defRPr sz="1700" kern="1200">
                <a:solidFill>
                  <a:schemeClr val="tx1"/>
                </a:solidFill>
                <a:latin typeface="+mn-lt"/>
                <a:ea typeface="+mn-ea"/>
                <a:cs typeface="+mn-cs"/>
              </a:defRPr>
            </a:lvl7pPr>
            <a:lvl8pPr marL="3051953" algn="l" defTabSz="871987" rtl="0" eaLnBrk="1" latinLnBrk="0" hangingPunct="1">
              <a:defRPr sz="1700" kern="1200">
                <a:solidFill>
                  <a:schemeClr val="tx1"/>
                </a:solidFill>
                <a:latin typeface="+mn-lt"/>
                <a:ea typeface="+mn-ea"/>
                <a:cs typeface="+mn-cs"/>
              </a:defRPr>
            </a:lvl8pPr>
            <a:lvl9pPr marL="3487946" algn="l" defTabSz="871987" rtl="0" eaLnBrk="1" latinLnBrk="0" hangingPunct="1">
              <a:defRPr sz="1700" kern="1200">
                <a:solidFill>
                  <a:schemeClr val="tx1"/>
                </a:solidFill>
                <a:latin typeface="+mn-lt"/>
                <a:ea typeface="+mn-ea"/>
                <a:cs typeface="+mn-cs"/>
              </a:defRPr>
            </a:lvl9pPr>
          </a:lstStyle>
          <a:p>
            <a:pPr algn="r"/>
            <a:fld id="{F62564F8-63D6-409E-90EB-905F349AF89D}" type="slidenum">
              <a:rPr lang="en-CA" smtClean="0"/>
              <a:pPr algn="r"/>
              <a:t>20</a:t>
            </a:fld>
            <a:endParaRPr lang="en-CA" dirty="0"/>
          </a:p>
        </p:txBody>
      </p:sp>
      <p:sp>
        <p:nvSpPr>
          <p:cNvPr id="14" name="Rechteck 13">
            <a:extLst>
              <a:ext uri="{FF2B5EF4-FFF2-40B4-BE49-F238E27FC236}">
                <a16:creationId xmlns:a16="http://schemas.microsoft.com/office/drawing/2014/main" id="{FFC0270D-4BCC-89A0-7F30-E7DE03100BC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6">
            <a:extLst>
              <a:ext uri="{FF2B5EF4-FFF2-40B4-BE49-F238E27FC236}">
                <a16:creationId xmlns:a16="http://schemas.microsoft.com/office/drawing/2014/main" id="{BADA770D-444C-0A6A-B91E-1C231BE15AD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6" name="Bild 1">
              <a:extLst>
                <a:ext uri="{FF2B5EF4-FFF2-40B4-BE49-F238E27FC236}">
                  <a16:creationId xmlns:a16="http://schemas.microsoft.com/office/drawing/2014/main" id="{01413741-61E8-600C-49E6-2ED7E01615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7" name="Picture 2">
              <a:extLst>
                <a:ext uri="{FF2B5EF4-FFF2-40B4-BE49-F238E27FC236}">
                  <a16:creationId xmlns:a16="http://schemas.microsoft.com/office/drawing/2014/main" id="{8FAB8DCE-E938-B061-82A6-A5E0B2CC3B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8" name="Textfeld 7">
            <a:extLst>
              <a:ext uri="{FF2B5EF4-FFF2-40B4-BE49-F238E27FC236}">
                <a16:creationId xmlns:a16="http://schemas.microsoft.com/office/drawing/2014/main" id="{CA967D41-E916-C9A8-478A-4340FD402D66}"/>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Kontakt</a:t>
            </a:r>
          </a:p>
        </p:txBody>
      </p:sp>
      <p:pic>
        <p:nvPicPr>
          <p:cNvPr id="19" name="Grafik 18">
            <a:extLst>
              <a:ext uri="{FF2B5EF4-FFF2-40B4-BE49-F238E27FC236}">
                <a16:creationId xmlns:a16="http://schemas.microsoft.com/office/drawing/2014/main" id="{0AEB9982-D76E-61B8-1362-61EF7009ECEB}"/>
              </a:ext>
            </a:extLst>
          </p:cNvPr>
          <p:cNvPicPr>
            <a:picLocks noChangeAspect="1"/>
          </p:cNvPicPr>
          <p:nvPr/>
        </p:nvPicPr>
        <p:blipFill rotWithShape="1">
          <a:blip r:embed="rId8"/>
          <a:srcRect l="-1" r="6048"/>
          <a:stretch/>
        </p:blipFill>
        <p:spPr>
          <a:xfrm>
            <a:off x="1972634" y="2720538"/>
            <a:ext cx="751833" cy="935984"/>
          </a:xfrm>
          <a:prstGeom prst="rect">
            <a:avLst/>
          </a:prstGeom>
        </p:spPr>
      </p:pic>
    </p:spTree>
    <p:extLst>
      <p:ext uri="{BB962C8B-B14F-4D97-AF65-F5344CB8AC3E}">
        <p14:creationId xmlns:p14="http://schemas.microsoft.com/office/powerpoint/2010/main" val="257341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252090" y="1308578"/>
            <a:ext cx="8148316" cy="4757773"/>
          </a:xfrm>
          <a:prstGeom prst="rect">
            <a:avLst/>
          </a:prstGeom>
          <a:noFill/>
          <a:ln w="9525">
            <a:noFill/>
            <a:miter lim="800000"/>
            <a:headEnd/>
            <a:tailEnd/>
          </a:ln>
        </p:spPr>
        <p:txBody>
          <a:bodyPr wrap="square" lIns="71179" tIns="35590" rIns="71179" bIns="35590">
            <a:spAutoFit/>
          </a:bodyPr>
          <a:lstStyle/>
          <a:p>
            <a:r>
              <a:rPr lang="de-DE" sz="1050" dirty="0"/>
              <a:t>Die in dieser Präsentation enthaltenen Marktinformationen sind zu allgemeinen Informationszwecken erstellt worden und ausschließlich zur Information bestimmt. Sie ersetzen weder eigene Marktrecherchen noch sonstige rechtliche, steuerliche oder finanzielle Informationen oder Beratung. Es handelt sich hierbei nicht um eine Kauf- oder Verkaufsaufforderung für bestimmte Produkte. Commodity Capital weist darauf hin, dass die dargestellten Marktinformationen nur für Anleger mit eigener wirtschaftlicher Erfahrung, die die Risiken und Chancen des/der hier dargestellten Marktes/Märkte abschätzen können und sich umfassend aus verschiedenen Quellen informieren, bestimmt sind. Die in dieser Präsentation enthaltenen Aussagen und Angaben basieren auf Informationen, die die Commodity Capital AG gründlich recherchiert bzw. aus allgemein zugänglichen, von der Commodity Capital AG nicht überprüfbaren Quellen, die für verlässlich erachtet werden, bezogen hat. Die Commodity Capital AG hält die verwendeten Quellen zwar für verlässlich, kann deren Zuverlässigkeit jedoch nicht mit letzter Gewissheit überprüfen. Die einzelnen Informationen aus diesen Quellen konnten nur auf Plausibilität überprüft werden, eine Kontrolle der sachlichen Richtigkeit fand nicht statt. Zudem enthält diese Präsentation Schätzungen und Prognosen, die auf zahlreichen Annahmen und subjektiven Bewertungen sowohl von der Commodity Capital AG als auch anderer Quellen beruhen und lediglich unverbindliche Auffassungen über Märkte und Produkte zum Zeitpunkt der Erstellung darstellen. Trotz sorgfältiger Bearbeitung übernehmen die Commodity Capital AG und ihre Kooperationspartner bzw. deren Mitarbeiter und Organe keine Gewähr für Vollständigkeit, Aktualität und Richtigkeit der bereitgestellten Informationen und Prognosen. </a:t>
            </a:r>
          </a:p>
          <a:p>
            <a:r>
              <a:rPr lang="de-DE" sz="1050" dirty="0"/>
              <a:t>Die dargestellten vergangenen Wertentwicklungen sowie die auf Basis von Backtestings simulierten Wertentwicklungen sind kein Indikator für zukünftige Wertentwicklungen. Dieses Dokument kann nur gemäß den gesetzlichen Bestimmungen in den jeweiligen Ländern verteilt werden. Personen, die im Besitz dieses Dokuments sind, sollten sich über die anwendbaren lokalen Bestimmungen informieren. </a:t>
            </a:r>
          </a:p>
          <a:p>
            <a:r>
              <a:rPr lang="de-DE" sz="1050" dirty="0"/>
              <a:t>Dies ist eine unverbindliche und verkürzte Vorabinformation. Weitergehende Informationen erhalten Sie bei der Commodity Capital AG, Industriestraße 47, 6300 Zug. Eine Entscheidung über einen Kauf sollten Sie erst nach Vorlage der vollständigen Unterlagen und Risikohinweise sowie nach vorheriger Rechts-, Steuer- und Anlageberatung treffen. Diese Unterlagen enthalten nicht alle für wirtschaftlich bedeutende Entscheidungen wesentlichen Angaben und können von Informationen und Einschätzungen andere Quellen/Marktteilnehmer abweichen. Weder die Commodity Capital AG noch ein anderer Funktionsträger kann für Verluste haftbar gemacht werden, die durch die Nutzung dieser Präsentation oder ihrer Inhalte oder sonst im Zusammenhang mit dieser Präsentation entstanden sind. Gleiches gilt für die Kooperationspartner der Commodity Capital AG. Es handelt sich hierbei um eine Werbemitteilung. Diese Werbemitteilung genügt nicht allen gesetzlichen Anforderungen zur Unvoreingenommenheit von Finanzanalysen und unterliegt nicht einem Verbot des Handels vor der Veröffentlichung von Finanzanalysen. </a:t>
            </a:r>
          </a:p>
          <a:p>
            <a:r>
              <a:rPr lang="de-DE" sz="1050" dirty="0"/>
              <a:t>Diese Publikation darf ohne vorherige Einwilligung der Commodity Capital AG weder reproduziert noch weitergegeben werden.</a:t>
            </a:r>
          </a:p>
          <a:p>
            <a:r>
              <a:rPr lang="de-DE" sz="1050" dirty="0"/>
              <a:t>Die Commodity Capital AG wurde am 10.08.2009 in Zürich gegründet und wird im Handelsregister Zug unter der Nummer Nr. CHE- 115.000.067 geführt.</a:t>
            </a:r>
          </a:p>
        </p:txBody>
      </p:sp>
      <p:sp>
        <p:nvSpPr>
          <p:cNvPr id="15" name="AutoShape 2"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1123570" y="-125049"/>
            <a:ext cx="210617" cy="279183"/>
          </a:xfrm>
          <a:prstGeom prst="rect">
            <a:avLst/>
          </a:prstGeom>
          <a:noFill/>
        </p:spPr>
        <p:txBody>
          <a:bodyPr vert="horz" wrap="square" lIns="73805" tIns="36902" rIns="73805" bIns="36902" numCol="1" anchor="t" anchorCtr="0" compatLnSpc="1">
            <a:prstTxWarp prst="textNoShape">
              <a:avLst/>
            </a:prstTxWarp>
          </a:bodyPr>
          <a:lstStyle/>
          <a:p>
            <a:endParaRPr lang="en-CA" sz="1500" dirty="0"/>
          </a:p>
        </p:txBody>
      </p:sp>
      <p:sp>
        <p:nvSpPr>
          <p:cNvPr id="16" name="AutoShape 4"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1123570" y="-125049"/>
            <a:ext cx="210617" cy="279183"/>
          </a:xfrm>
          <a:prstGeom prst="rect">
            <a:avLst/>
          </a:prstGeom>
          <a:noFill/>
        </p:spPr>
        <p:txBody>
          <a:bodyPr vert="horz" wrap="square" lIns="73805" tIns="36902" rIns="73805" bIns="36902" numCol="1" anchor="t" anchorCtr="0" compatLnSpc="1">
            <a:prstTxWarp prst="textNoShape">
              <a:avLst/>
            </a:prstTxWarp>
          </a:bodyPr>
          <a:lstStyle/>
          <a:p>
            <a:endParaRPr lang="en-CA" sz="1500" dirty="0"/>
          </a:p>
        </p:txBody>
      </p:sp>
      <p:sp>
        <p:nvSpPr>
          <p:cNvPr id="2" name="Foliennummernplatzhalter 1"/>
          <p:cNvSpPr>
            <a:spLocks noGrp="1"/>
          </p:cNvSpPr>
          <p:nvPr>
            <p:ph type="sldNum" sz="quarter" idx="11"/>
          </p:nvPr>
        </p:nvSpPr>
        <p:spPr/>
        <p:txBody>
          <a:bodyPr/>
          <a:lstStyle/>
          <a:p>
            <a:fld id="{F62564F8-63D6-409E-90EB-905F349AF89D}" type="slidenum">
              <a:rPr lang="en-CA" smtClean="0"/>
              <a:pPr/>
              <a:t>21</a:t>
            </a:fld>
            <a:endParaRPr lang="en-CA" dirty="0"/>
          </a:p>
        </p:txBody>
      </p:sp>
      <p:sp>
        <p:nvSpPr>
          <p:cNvPr id="8" name="Rechteck 7">
            <a:extLst>
              <a:ext uri="{FF2B5EF4-FFF2-40B4-BE49-F238E27FC236}">
                <a16:creationId xmlns:a16="http://schemas.microsoft.com/office/drawing/2014/main" id="{D6A9E6E0-5D82-C6D6-1580-C65ACC2276E7}"/>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oup 16">
            <a:extLst>
              <a:ext uri="{FF2B5EF4-FFF2-40B4-BE49-F238E27FC236}">
                <a16:creationId xmlns:a16="http://schemas.microsoft.com/office/drawing/2014/main" id="{280967B4-C35C-56A8-F6FF-5BB99148DFAA}"/>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0" name="Bild 1">
              <a:extLst>
                <a:ext uri="{FF2B5EF4-FFF2-40B4-BE49-F238E27FC236}">
                  <a16:creationId xmlns:a16="http://schemas.microsoft.com/office/drawing/2014/main" id="{FD42290D-A151-4D71-FC71-42B18A7B95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1" name="Picture 2">
              <a:extLst>
                <a:ext uri="{FF2B5EF4-FFF2-40B4-BE49-F238E27FC236}">
                  <a16:creationId xmlns:a16="http://schemas.microsoft.com/office/drawing/2014/main" id="{26DE3996-C52D-1232-38A3-2A53AE8286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2" name="Textfeld 7">
            <a:extLst>
              <a:ext uri="{FF2B5EF4-FFF2-40B4-BE49-F238E27FC236}">
                <a16:creationId xmlns:a16="http://schemas.microsoft.com/office/drawing/2014/main" id="{FFBD0C2C-D081-67A4-D34C-0E88BF73FE55}"/>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Disclaimer</a:t>
            </a:r>
          </a:p>
        </p:txBody>
      </p:sp>
    </p:spTree>
    <p:extLst>
      <p:ext uri="{BB962C8B-B14F-4D97-AF65-F5344CB8AC3E}">
        <p14:creationId xmlns:p14="http://schemas.microsoft.com/office/powerpoint/2010/main" val="117040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ectangle 44"/>
          <p:cNvSpPr/>
          <p:nvPr/>
        </p:nvSpPr>
        <p:spPr>
          <a:xfrm>
            <a:off x="9173" y="4715640"/>
            <a:ext cx="962998" cy="445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CA" dirty="0"/>
          </a:p>
        </p:txBody>
      </p:sp>
      <p:sp>
        <p:nvSpPr>
          <p:cNvPr id="11" name="Rectangle 5"/>
          <p:cNvSpPr txBox="1">
            <a:spLocks noChangeArrowheads="1"/>
          </p:cNvSpPr>
          <p:nvPr/>
        </p:nvSpPr>
        <p:spPr>
          <a:xfrm>
            <a:off x="1717686" y="1319877"/>
            <a:ext cx="6925353" cy="1755787"/>
          </a:xfrm>
          <a:prstGeom prst="rect">
            <a:avLst/>
          </a:prstGeom>
        </p:spPr>
        <p:txBody>
          <a:bodyPr lIns="87199" tIns="43600" rIns="87199" bIns="43600" anchor="ctr" anchorCtr="0"/>
          <a:lstStyle/>
          <a:p>
            <a:pPr algn="just">
              <a:lnSpc>
                <a:spcPct val="110000"/>
              </a:lnSpc>
              <a:defRPr/>
            </a:pPr>
            <a:r>
              <a:rPr lang="de-DE" sz="1100" dirty="0">
                <a:solidFill>
                  <a:schemeClr val="tx1">
                    <a:lumMod val="75000"/>
                    <a:lumOff val="25000"/>
                  </a:schemeClr>
                </a:solidFill>
                <a:cs typeface="Arial" pitchFamily="34" charset="0"/>
              </a:rPr>
              <a:t>ist im Minensektor seit 2000 aktiv. Während seiner Tätigkeit bei der Dr. Jens Ehrhard Vermögensverwaltung unterstütze er das Management des DJE Gold &amp; Resources Fonds, welcher 2003 als </a:t>
            </a:r>
            <a:r>
              <a:rPr lang="de-DE" sz="1100" dirty="0" err="1">
                <a:solidFill>
                  <a:schemeClr val="tx1">
                    <a:lumMod val="75000"/>
                    <a:lumOff val="25000"/>
                  </a:schemeClr>
                </a:solidFill>
                <a:cs typeface="Arial" pitchFamily="34" charset="0"/>
              </a:rPr>
              <a:t>best</a:t>
            </a:r>
            <a:r>
              <a:rPr lang="de-DE" sz="1100" dirty="0">
                <a:solidFill>
                  <a:schemeClr val="tx1">
                    <a:lumMod val="75000"/>
                    <a:lumOff val="25000"/>
                  </a:schemeClr>
                </a:solidFill>
                <a:cs typeface="Arial" pitchFamily="34" charset="0"/>
              </a:rPr>
              <a:t> performender Rohstofffonds ausgezeichnet wurde. Von 2005 bis 2008 </a:t>
            </a:r>
            <a:r>
              <a:rPr lang="de-DE" sz="1100" dirty="0" err="1">
                <a:solidFill>
                  <a:schemeClr val="tx1">
                    <a:lumMod val="75000"/>
                    <a:lumOff val="25000"/>
                  </a:schemeClr>
                </a:solidFill>
                <a:cs typeface="Arial" pitchFamily="34" charset="0"/>
              </a:rPr>
              <a:t>co</a:t>
            </a:r>
            <a:r>
              <a:rPr lang="de-DE" sz="1100" dirty="0">
                <a:solidFill>
                  <a:schemeClr val="tx1">
                    <a:lumMod val="75000"/>
                    <a:lumOff val="25000"/>
                  </a:schemeClr>
                </a:solidFill>
                <a:cs typeface="Arial" pitchFamily="34" charset="0"/>
              </a:rPr>
              <a:t>-managte er die </a:t>
            </a:r>
            <a:r>
              <a:rPr lang="de-DE" sz="1100" dirty="0" err="1">
                <a:solidFill>
                  <a:schemeClr val="tx1">
                    <a:lumMod val="75000"/>
                    <a:lumOff val="25000"/>
                  </a:schemeClr>
                </a:solidFill>
                <a:cs typeface="Arial" pitchFamily="34" charset="0"/>
              </a:rPr>
              <a:t>Stabilitas</a:t>
            </a:r>
            <a:r>
              <a:rPr lang="de-DE" sz="1100" dirty="0">
                <a:solidFill>
                  <a:schemeClr val="tx1">
                    <a:lumMod val="75000"/>
                    <a:lumOff val="25000"/>
                  </a:schemeClr>
                </a:solidFill>
                <a:cs typeface="Arial" pitchFamily="34" charset="0"/>
              </a:rPr>
              <a:t> Fonds, welche 2006 als “</a:t>
            </a:r>
            <a:r>
              <a:rPr lang="de-DE" sz="1100" dirty="0" err="1">
                <a:solidFill>
                  <a:schemeClr val="tx1">
                    <a:lumMod val="75000"/>
                    <a:lumOff val="25000"/>
                  </a:schemeClr>
                </a:solidFill>
                <a:cs typeface="Arial" pitchFamily="34" charset="0"/>
              </a:rPr>
              <a:t>best</a:t>
            </a:r>
            <a:r>
              <a:rPr lang="de-DE" sz="1100" dirty="0">
                <a:solidFill>
                  <a:schemeClr val="tx1">
                    <a:lumMod val="75000"/>
                    <a:lumOff val="25000"/>
                  </a:schemeClr>
                </a:solidFill>
                <a:cs typeface="Arial" pitchFamily="34" charset="0"/>
              </a:rPr>
              <a:t> </a:t>
            </a:r>
            <a:r>
              <a:rPr lang="de-DE" sz="1100" dirty="0" err="1">
                <a:solidFill>
                  <a:schemeClr val="tx1">
                    <a:lumMod val="75000"/>
                    <a:lumOff val="25000"/>
                  </a:schemeClr>
                </a:solidFill>
                <a:cs typeface="Arial" pitchFamily="34" charset="0"/>
              </a:rPr>
              <a:t>performing</a:t>
            </a:r>
            <a:r>
              <a:rPr lang="de-DE" sz="1100" dirty="0">
                <a:solidFill>
                  <a:schemeClr val="tx1">
                    <a:lumMod val="75000"/>
                    <a:lumOff val="25000"/>
                  </a:schemeClr>
                </a:solidFill>
                <a:cs typeface="Arial" pitchFamily="34" charset="0"/>
              </a:rPr>
              <a:t> Gold Fund” ausgezeichnet wurden. 2017 und 2018 erhielt das Team den Thomson Reuters Lipper Fund Award Europe. Seit 2009 ist Herr Tretter Gründer und CEO der </a:t>
            </a:r>
            <a:r>
              <a:rPr lang="de-DE" sz="1100" dirty="0" err="1">
                <a:solidFill>
                  <a:schemeClr val="tx1">
                    <a:lumMod val="75000"/>
                    <a:lumOff val="25000"/>
                  </a:schemeClr>
                </a:solidFill>
                <a:cs typeface="Arial" pitchFamily="34" charset="0"/>
              </a:rPr>
              <a:t>Commodity</a:t>
            </a:r>
            <a:r>
              <a:rPr lang="de-DE" sz="1100" dirty="0">
                <a:solidFill>
                  <a:schemeClr val="tx1">
                    <a:lumMod val="75000"/>
                    <a:lumOff val="25000"/>
                  </a:schemeClr>
                </a:solidFill>
                <a:cs typeface="Arial" pitchFamily="34" charset="0"/>
              </a:rPr>
              <a:t> Capital AG. Er ist verantwortlich für den </a:t>
            </a:r>
            <a:r>
              <a:rPr lang="de-DE" sz="1100" dirty="0" err="1">
                <a:solidFill>
                  <a:schemeClr val="tx1">
                    <a:lumMod val="75000"/>
                    <a:lumOff val="25000"/>
                  </a:schemeClr>
                </a:solidFill>
                <a:cs typeface="Arial" pitchFamily="34" charset="0"/>
              </a:rPr>
              <a:t>Commodity</a:t>
            </a:r>
            <a:r>
              <a:rPr lang="de-DE" sz="1100" dirty="0">
                <a:solidFill>
                  <a:schemeClr val="tx1">
                    <a:lumMod val="75000"/>
                    <a:lumOff val="25000"/>
                  </a:schemeClr>
                </a:solidFill>
                <a:cs typeface="Arial" pitchFamily="34" charset="0"/>
              </a:rPr>
              <a:t> Capital Global Mining Fund sowie die Auflage und Überwachung der Indizes von </a:t>
            </a:r>
            <a:r>
              <a:rPr lang="de-DE" sz="1100" dirty="0" err="1">
                <a:solidFill>
                  <a:schemeClr val="tx1">
                    <a:lumMod val="75000"/>
                    <a:lumOff val="25000"/>
                  </a:schemeClr>
                </a:solidFill>
                <a:cs typeface="Arial" pitchFamily="34" charset="0"/>
              </a:rPr>
              <a:t>Commodity</a:t>
            </a:r>
            <a:r>
              <a:rPr lang="de-DE" sz="1100" dirty="0">
                <a:solidFill>
                  <a:schemeClr val="tx1">
                    <a:lumMod val="75000"/>
                    <a:lumOff val="25000"/>
                  </a:schemeClr>
                </a:solidFill>
                <a:cs typeface="Arial" pitchFamily="34" charset="0"/>
              </a:rPr>
              <a:t> Capital. </a:t>
            </a:r>
          </a:p>
        </p:txBody>
      </p:sp>
      <p:sp>
        <p:nvSpPr>
          <p:cNvPr id="27" name="AutoShape 2"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57728" y="-125050"/>
            <a:ext cx="277091" cy="279183"/>
          </a:xfrm>
          <a:prstGeom prst="rect">
            <a:avLst/>
          </a:prstGeom>
          <a:noFill/>
        </p:spPr>
        <p:txBody>
          <a:bodyPr vert="horz" wrap="square" lIns="87199" tIns="43600" rIns="87199" bIns="43600" numCol="1" anchor="t" anchorCtr="0" compatLnSpc="1">
            <a:prstTxWarp prst="textNoShape">
              <a:avLst/>
            </a:prstTxWarp>
          </a:bodyPr>
          <a:lstStyle/>
          <a:p>
            <a:endParaRPr lang="en-CA" dirty="0"/>
          </a:p>
        </p:txBody>
      </p:sp>
      <p:sp>
        <p:nvSpPr>
          <p:cNvPr id="28" name="AutoShape 4"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57728" y="-125050"/>
            <a:ext cx="277091" cy="279183"/>
          </a:xfrm>
          <a:prstGeom prst="rect">
            <a:avLst/>
          </a:prstGeom>
          <a:noFill/>
        </p:spPr>
        <p:txBody>
          <a:bodyPr vert="horz" wrap="square" lIns="87199" tIns="43600" rIns="87199" bIns="43600" numCol="1" anchor="t" anchorCtr="0" compatLnSpc="1">
            <a:prstTxWarp prst="textNoShape">
              <a:avLst/>
            </a:prstTxWarp>
          </a:bodyPr>
          <a:lstStyle/>
          <a:p>
            <a:endParaRPr lang="en-CA" dirty="0"/>
          </a:p>
        </p:txBody>
      </p:sp>
      <p:sp>
        <p:nvSpPr>
          <p:cNvPr id="31" name="Text Box 7"/>
          <p:cNvSpPr txBox="1">
            <a:spLocks noChangeArrowheads="1"/>
          </p:cNvSpPr>
          <p:nvPr/>
        </p:nvSpPr>
        <p:spPr bwMode="auto">
          <a:xfrm>
            <a:off x="8824075" y="6458439"/>
            <a:ext cx="360040" cy="225205"/>
          </a:xfrm>
          <a:prstGeom prst="rect">
            <a:avLst/>
          </a:prstGeom>
          <a:noFill/>
          <a:ln w="9525">
            <a:noFill/>
            <a:miter lim="800000"/>
            <a:headEnd/>
            <a:tailEnd/>
          </a:ln>
        </p:spPr>
        <p:txBody>
          <a:bodyPr wrap="square" lIns="87199" tIns="43600" rIns="87199" bIns="43600">
            <a:spAutoFit/>
          </a:bodyPr>
          <a:lstStyle/>
          <a:p>
            <a:pPr algn="just">
              <a:lnSpc>
                <a:spcPct val="120000"/>
              </a:lnSpc>
            </a:pPr>
            <a:r>
              <a:rPr lang="en-CA" sz="800" dirty="0">
                <a:latin typeface="Tw Cen MT" pitchFamily="34" charset="0"/>
                <a:cs typeface="Arial" pitchFamily="34" charset="0"/>
              </a:rPr>
              <a:t> </a:t>
            </a:r>
            <a:endParaRPr lang="de-DE" sz="800" dirty="0">
              <a:latin typeface="Tw Cen MT" pitchFamily="34" charset="0"/>
              <a:cs typeface="Arial" pitchFamily="34" charset="0"/>
            </a:endParaRPr>
          </a:p>
        </p:txBody>
      </p:sp>
      <p:sp>
        <p:nvSpPr>
          <p:cNvPr id="38" name="AutoShape 2"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35232" y="-121035"/>
            <a:ext cx="277091" cy="279183"/>
          </a:xfrm>
          <a:prstGeom prst="rect">
            <a:avLst/>
          </a:prstGeom>
          <a:noFill/>
        </p:spPr>
        <p:txBody>
          <a:bodyPr vert="horz" wrap="square" lIns="87199" tIns="43600" rIns="87199" bIns="43600" numCol="1" anchor="t" anchorCtr="0" compatLnSpc="1">
            <a:prstTxWarp prst="textNoShape">
              <a:avLst/>
            </a:prstTxWarp>
          </a:bodyPr>
          <a:lstStyle/>
          <a:p>
            <a:endParaRPr lang="en-CA" dirty="0"/>
          </a:p>
        </p:txBody>
      </p:sp>
      <p:sp>
        <p:nvSpPr>
          <p:cNvPr id="39" name="AutoShape 4" descr="http://www.google.com/url?sa=i&amp;source=images&amp;cd=&amp;docid=OV_KvRdS3fs4SM&amp;tbnid=UhrPBN0cX30efM:&amp;ved=0CAUQjBw&amp;url=http%3A%2F%2Feacofin.com%2Fimg%2FInvestment-Meeting.jpg&amp;ei=yZAYVOjIMdSpyASkl4DoCA&amp;psig=AFQjCNGDz9kZYdPbvfoYjWPd8XByQbngmw&amp;ust=1410982473894981"/>
          <p:cNvSpPr>
            <a:spLocks noChangeAspect="1" noChangeArrowheads="1"/>
          </p:cNvSpPr>
          <p:nvPr/>
        </p:nvSpPr>
        <p:spPr bwMode="auto">
          <a:xfrm>
            <a:off x="35232" y="-121035"/>
            <a:ext cx="277091" cy="279183"/>
          </a:xfrm>
          <a:prstGeom prst="rect">
            <a:avLst/>
          </a:prstGeom>
          <a:noFill/>
        </p:spPr>
        <p:txBody>
          <a:bodyPr vert="horz" wrap="square" lIns="87199" tIns="43600" rIns="87199" bIns="4360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95" b="4595"/>
          <a:stretch/>
        </p:blipFill>
        <p:spPr bwMode="auto">
          <a:xfrm>
            <a:off x="483704" y="1415878"/>
            <a:ext cx="1144480" cy="1338633"/>
          </a:xfrm>
          <a:prstGeom prst="rect">
            <a:avLst/>
          </a:prstGeom>
          <a:noFill/>
        </p:spPr>
      </p:pic>
      <p:pic>
        <p:nvPicPr>
          <p:cNvPr id="17" name="Picture 16" descr="Abid_13(8x10Print).JPG"/>
          <p:cNvPicPr>
            <a:picLocks noChangeAspect="1"/>
          </p:cNvPicPr>
          <p:nvPr/>
        </p:nvPicPr>
        <p:blipFill rotWithShape="1">
          <a:blip r:embed="rId4" cstate="print"/>
          <a:srcRect b="6360"/>
          <a:stretch/>
        </p:blipFill>
        <p:spPr>
          <a:xfrm>
            <a:off x="484483" y="4829307"/>
            <a:ext cx="1148306" cy="1344089"/>
          </a:xfrm>
          <a:prstGeom prst="rect">
            <a:avLst/>
          </a:prstGeom>
        </p:spPr>
      </p:pic>
      <p:sp>
        <p:nvSpPr>
          <p:cNvPr id="22" name="Rectangle 5"/>
          <p:cNvSpPr txBox="1">
            <a:spLocks noChangeArrowheads="1"/>
          </p:cNvSpPr>
          <p:nvPr/>
        </p:nvSpPr>
        <p:spPr>
          <a:xfrm>
            <a:off x="1716372" y="3343870"/>
            <a:ext cx="6925352" cy="1198969"/>
          </a:xfrm>
          <a:prstGeom prst="rect">
            <a:avLst/>
          </a:prstGeom>
        </p:spPr>
        <p:txBody>
          <a:bodyPr lIns="87199" tIns="43600" rIns="87199" bIns="43600" anchor="ctr" anchorCtr="0"/>
          <a:lstStyle/>
          <a:p>
            <a:pPr algn="just">
              <a:lnSpc>
                <a:spcPct val="110000"/>
              </a:lnSpc>
            </a:pPr>
            <a:endParaRPr lang="en-US" sz="1100" b="1" dirty="0">
              <a:solidFill>
                <a:srgbClr val="595959"/>
              </a:solidFill>
              <a:cs typeface="Arial" pitchFamily="34" charset="0"/>
            </a:endParaRPr>
          </a:p>
          <a:p>
            <a:pPr algn="just">
              <a:lnSpc>
                <a:spcPct val="110000"/>
              </a:lnSpc>
            </a:pPr>
            <a:r>
              <a:rPr lang="de-DE" sz="1100" dirty="0">
                <a:solidFill>
                  <a:srgbClr val="595959"/>
                </a:solidFill>
                <a:cs typeface="Arial" pitchFamily="34" charset="0"/>
              </a:rPr>
              <a:t>begann ihre Karriere 1999 bei der Dresdner Bank AG, wo sie zuletzt private und institutionelle Kunden im Bereich Investmentstrukturierung unterstützte. 2006 schloss sie sich der Banque </a:t>
            </a:r>
            <a:r>
              <a:rPr lang="de-DE" sz="1100" dirty="0" err="1">
                <a:solidFill>
                  <a:srgbClr val="595959"/>
                </a:solidFill>
                <a:cs typeface="Arial" pitchFamily="34" charset="0"/>
              </a:rPr>
              <a:t>LBLux</a:t>
            </a:r>
            <a:r>
              <a:rPr lang="de-DE" sz="1100" dirty="0">
                <a:solidFill>
                  <a:srgbClr val="595959"/>
                </a:solidFill>
                <a:cs typeface="Arial" pitchFamily="34" charset="0"/>
              </a:rPr>
              <a:t> S.A. in Luxemburg an. Dort war sie insbesondere verantwortlich für die steuerliche Vermögensstrukturierung. Frau Kallasch ist Mitgründerin und leitet bei Commodity Capital die strategischen Beziehungen zwischen der Depotbank, dem Fonds Management Team und den Investoren. Frau Kallasch besitzt einen BBA Abschluss der </a:t>
            </a:r>
            <a:r>
              <a:rPr lang="de-DE" sz="1100" dirty="0" err="1">
                <a:solidFill>
                  <a:srgbClr val="595959"/>
                </a:solidFill>
                <a:cs typeface="Arial" pitchFamily="34" charset="0"/>
              </a:rPr>
              <a:t>Universidad</a:t>
            </a:r>
            <a:r>
              <a:rPr lang="de-DE" sz="1100" dirty="0">
                <a:solidFill>
                  <a:srgbClr val="595959"/>
                </a:solidFill>
                <a:cs typeface="Arial" pitchFamily="34" charset="0"/>
              </a:rPr>
              <a:t> Pablo de </a:t>
            </a:r>
            <a:r>
              <a:rPr lang="de-DE" sz="1100" dirty="0" err="1">
                <a:solidFill>
                  <a:srgbClr val="595959"/>
                </a:solidFill>
                <a:cs typeface="Arial" pitchFamily="34" charset="0"/>
              </a:rPr>
              <a:t>Olavide</a:t>
            </a:r>
            <a:r>
              <a:rPr lang="de-DE" sz="1100" dirty="0">
                <a:solidFill>
                  <a:srgbClr val="595959"/>
                </a:solidFill>
                <a:cs typeface="Arial" pitchFamily="34" charset="0"/>
              </a:rPr>
              <a:t>, </a:t>
            </a:r>
            <a:r>
              <a:rPr lang="de-DE" sz="1100" dirty="0" err="1">
                <a:solidFill>
                  <a:srgbClr val="595959"/>
                </a:solidFill>
                <a:cs typeface="Arial" pitchFamily="34" charset="0"/>
              </a:rPr>
              <a:t>Seville</a:t>
            </a:r>
            <a:r>
              <a:rPr lang="de-DE" sz="1100" dirty="0">
                <a:solidFill>
                  <a:srgbClr val="595959"/>
                </a:solidFill>
                <a:cs typeface="Arial" pitchFamily="34" charset="0"/>
              </a:rPr>
              <a:t> und der Frankfurt Business School. Des Weiteren erlangte sie praxisorientierte Abschlüsse der Universität München.</a:t>
            </a:r>
          </a:p>
          <a:p>
            <a:pPr algn="just">
              <a:lnSpc>
                <a:spcPct val="110000"/>
              </a:lnSpc>
            </a:pPr>
            <a:endParaRPr lang="en-US" sz="1100" b="1" dirty="0">
              <a:solidFill>
                <a:srgbClr val="595959"/>
              </a:solidFill>
              <a:cs typeface="Arial" pitchFamily="34" charset="0"/>
            </a:endParaRPr>
          </a:p>
        </p:txBody>
      </p:sp>
      <p:sp>
        <p:nvSpPr>
          <p:cNvPr id="30" name="Rectangle 5"/>
          <p:cNvSpPr txBox="1">
            <a:spLocks noChangeArrowheads="1"/>
          </p:cNvSpPr>
          <p:nvPr/>
        </p:nvSpPr>
        <p:spPr>
          <a:xfrm>
            <a:off x="1713708" y="5008280"/>
            <a:ext cx="6925352" cy="1080119"/>
          </a:xfrm>
          <a:prstGeom prst="rect">
            <a:avLst/>
          </a:prstGeom>
        </p:spPr>
        <p:txBody>
          <a:bodyPr lIns="87199" tIns="43600" rIns="87199" bIns="43600" anchor="ctr" anchorCtr="0"/>
          <a:lstStyle/>
          <a:p>
            <a:pPr algn="just">
              <a:lnSpc>
                <a:spcPct val="110000"/>
              </a:lnSpc>
              <a:defRPr/>
            </a:pPr>
            <a:r>
              <a:rPr lang="de-DE" sz="1100" dirty="0">
                <a:solidFill>
                  <a:srgbClr val="595959"/>
                </a:solidFill>
                <a:cs typeface="Arial" pitchFamily="34" charset="0"/>
              </a:rPr>
              <a:t>hat über 20 Jahre Erfahrung in der Finanzindustrie. Während seiner Karriere war er in verschiedenen Finanzzentren wie bspw. Toronto, Hong Kong und London in diversen Bereichen wie bspw. dem Risikomanagement, </a:t>
            </a:r>
            <a:r>
              <a:rPr lang="de-DE" sz="1100" dirty="0" err="1">
                <a:solidFill>
                  <a:srgbClr val="595959"/>
                </a:solidFill>
                <a:cs typeface="Arial" pitchFamily="34" charset="0"/>
              </a:rPr>
              <a:t>institutional</a:t>
            </a:r>
            <a:r>
              <a:rPr lang="de-DE" sz="1100" dirty="0">
                <a:solidFill>
                  <a:srgbClr val="595959"/>
                </a:solidFill>
                <a:cs typeface="Arial" pitchFamily="34" charset="0"/>
              </a:rPr>
              <a:t> </a:t>
            </a:r>
            <a:r>
              <a:rPr lang="de-DE" sz="1100" dirty="0" err="1">
                <a:solidFill>
                  <a:srgbClr val="595959"/>
                </a:solidFill>
                <a:cs typeface="Arial" pitchFamily="34" charset="0"/>
              </a:rPr>
              <a:t>sales</a:t>
            </a:r>
            <a:r>
              <a:rPr lang="de-DE" sz="1100" dirty="0">
                <a:solidFill>
                  <a:srgbClr val="595959"/>
                </a:solidFill>
                <a:cs typeface="Arial" pitchFamily="34" charset="0"/>
              </a:rPr>
              <a:t>, Research sowie dem Investmentbanking tätig. Herr Mukhtar ist bei Commodity Capital für die Analyse neuer Investments sowie deren Anbahnung verantwortlich. Herr Mukhtar besitzt einen </a:t>
            </a:r>
            <a:r>
              <a:rPr lang="de-DE" sz="1100" dirty="0" err="1">
                <a:solidFill>
                  <a:srgbClr val="595959"/>
                </a:solidFill>
                <a:cs typeface="Arial" pitchFamily="34" charset="0"/>
              </a:rPr>
              <a:t>B.Sc</a:t>
            </a:r>
            <a:r>
              <a:rPr lang="de-DE" sz="1100" dirty="0">
                <a:solidFill>
                  <a:srgbClr val="595959"/>
                </a:solidFill>
                <a:cs typeface="Arial" pitchFamily="34" charset="0"/>
              </a:rPr>
              <a:t>. in </a:t>
            </a:r>
            <a:r>
              <a:rPr lang="de-DE" sz="1100" dirty="0" err="1">
                <a:solidFill>
                  <a:srgbClr val="595959"/>
                </a:solidFill>
                <a:cs typeface="Arial" pitchFamily="34" charset="0"/>
              </a:rPr>
              <a:t>Toxicology</a:t>
            </a:r>
            <a:r>
              <a:rPr lang="de-DE" sz="1100" dirty="0">
                <a:solidFill>
                  <a:srgbClr val="595959"/>
                </a:solidFill>
                <a:cs typeface="Arial" pitchFamily="34" charset="0"/>
              </a:rPr>
              <a:t> und einen MBA Abschluss der Manchester Business School, University </a:t>
            </a:r>
            <a:r>
              <a:rPr lang="de-DE" sz="1100" dirty="0" err="1">
                <a:solidFill>
                  <a:srgbClr val="595959"/>
                </a:solidFill>
                <a:cs typeface="Arial" pitchFamily="34" charset="0"/>
              </a:rPr>
              <a:t>of</a:t>
            </a:r>
            <a:r>
              <a:rPr lang="de-DE" sz="1100" dirty="0">
                <a:solidFill>
                  <a:srgbClr val="595959"/>
                </a:solidFill>
                <a:cs typeface="Arial" pitchFamily="34" charset="0"/>
              </a:rPr>
              <a:t> Manchester.</a:t>
            </a:r>
            <a:endParaRPr lang="en-US" sz="1100" dirty="0">
              <a:solidFill>
                <a:srgbClr val="595959"/>
              </a:solidFill>
              <a:cs typeface="Arial" pitchFamily="34" charset="0"/>
            </a:endParaRPr>
          </a:p>
        </p:txBody>
      </p:sp>
      <p:sp>
        <p:nvSpPr>
          <p:cNvPr id="34" name="Textfeld 7"/>
          <p:cNvSpPr txBox="1">
            <a:spLocks noChangeArrowheads="1"/>
          </p:cNvSpPr>
          <p:nvPr/>
        </p:nvSpPr>
        <p:spPr bwMode="auto">
          <a:xfrm>
            <a:off x="229919" y="522263"/>
            <a:ext cx="7599362" cy="400110"/>
          </a:xfrm>
          <a:prstGeom prst="rect">
            <a:avLst/>
          </a:prstGeom>
          <a:noFill/>
          <a:ln w="9525">
            <a:noFill/>
            <a:miter lim="800000"/>
            <a:headEnd/>
            <a:tailEnd/>
          </a:ln>
        </p:spPr>
        <p:txBody>
          <a:bodyPr>
            <a:spAutoFit/>
          </a:bodyPr>
          <a:lstStyle/>
          <a:p>
            <a:pPr eaLnBrk="1" hangingPunct="1"/>
            <a:r>
              <a:rPr lang="de-DE" sz="2000" dirty="0">
                <a:solidFill>
                  <a:schemeClr val="tx1">
                    <a:lumMod val="75000"/>
                    <a:lumOff val="25000"/>
                  </a:schemeClr>
                </a:solidFill>
                <a:latin typeface="Calibri" pitchFamily="34" charset="0"/>
              </a:rPr>
              <a:t>Management Team</a:t>
            </a:r>
          </a:p>
        </p:txBody>
      </p:sp>
      <p:sp>
        <p:nvSpPr>
          <p:cNvPr id="3" name="Foliennummernplatzhalter 2"/>
          <p:cNvSpPr>
            <a:spLocks noGrp="1"/>
          </p:cNvSpPr>
          <p:nvPr>
            <p:ph type="sldNum" sz="quarter" idx="11"/>
          </p:nvPr>
        </p:nvSpPr>
        <p:spPr/>
        <p:txBody>
          <a:bodyPr/>
          <a:lstStyle/>
          <a:p>
            <a:fld id="{F62564F8-63D6-409E-90EB-905F349AF89D}" type="slidenum">
              <a:rPr lang="en-CA" smtClean="0"/>
              <a:pPr/>
              <a:t>3</a:t>
            </a:fld>
            <a:endParaRPr lang="en-CA" dirty="0"/>
          </a:p>
        </p:txBody>
      </p:sp>
      <p:sp>
        <p:nvSpPr>
          <p:cNvPr id="20" name="Rechteck 19">
            <a:extLst>
              <a:ext uri="{FF2B5EF4-FFF2-40B4-BE49-F238E27FC236}">
                <a16:creationId xmlns:a16="http://schemas.microsoft.com/office/drawing/2014/main" id="{81A6038E-65C4-6196-A491-8AF510CDF30B}"/>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oup 16">
            <a:extLst>
              <a:ext uri="{FF2B5EF4-FFF2-40B4-BE49-F238E27FC236}">
                <a16:creationId xmlns:a16="http://schemas.microsoft.com/office/drawing/2014/main" id="{A36795FC-F67D-653A-FBA2-9C024D05033C}"/>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3" name="Bild 1">
              <a:extLst>
                <a:ext uri="{FF2B5EF4-FFF2-40B4-BE49-F238E27FC236}">
                  <a16:creationId xmlns:a16="http://schemas.microsoft.com/office/drawing/2014/main" id="{CECD0186-F6F6-6128-803D-49BEF7703A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24" name="Picture 2">
              <a:extLst>
                <a:ext uri="{FF2B5EF4-FFF2-40B4-BE49-F238E27FC236}">
                  <a16:creationId xmlns:a16="http://schemas.microsoft.com/office/drawing/2014/main" id="{1337EFB7-6367-A981-30CB-C4B9AFBE82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25" name="Textfeld 7">
            <a:extLst>
              <a:ext uri="{FF2B5EF4-FFF2-40B4-BE49-F238E27FC236}">
                <a16:creationId xmlns:a16="http://schemas.microsoft.com/office/drawing/2014/main" id="{7C3AA000-E1C1-7C23-4889-62F6731F7919}"/>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Management Team</a:t>
            </a:r>
          </a:p>
        </p:txBody>
      </p:sp>
      <p:pic>
        <p:nvPicPr>
          <p:cNvPr id="4" name="Grafik 3">
            <a:extLst>
              <a:ext uri="{FF2B5EF4-FFF2-40B4-BE49-F238E27FC236}">
                <a16:creationId xmlns:a16="http://schemas.microsoft.com/office/drawing/2014/main" id="{56F11325-7601-B09C-9771-6A32E4D1333D}"/>
              </a:ext>
            </a:extLst>
          </p:cNvPr>
          <p:cNvPicPr>
            <a:picLocks noChangeAspect="1"/>
          </p:cNvPicPr>
          <p:nvPr/>
        </p:nvPicPr>
        <p:blipFill>
          <a:blip r:embed="rId7"/>
          <a:stretch>
            <a:fillRect/>
          </a:stretch>
        </p:blipFill>
        <p:spPr>
          <a:xfrm>
            <a:off x="483704" y="3116368"/>
            <a:ext cx="1144480" cy="1338633"/>
          </a:xfrm>
          <a:prstGeom prst="rect">
            <a:avLst/>
          </a:prstGeom>
        </p:spPr>
      </p:pic>
      <p:sp>
        <p:nvSpPr>
          <p:cNvPr id="26" name="Text Box 7">
            <a:extLst>
              <a:ext uri="{FF2B5EF4-FFF2-40B4-BE49-F238E27FC236}">
                <a16:creationId xmlns:a16="http://schemas.microsoft.com/office/drawing/2014/main" id="{7B301413-02A1-E098-87BD-8CE3A422CB16}"/>
              </a:ext>
            </a:extLst>
          </p:cNvPr>
          <p:cNvSpPr txBox="1">
            <a:spLocks noChangeArrowheads="1"/>
          </p:cNvSpPr>
          <p:nvPr/>
        </p:nvSpPr>
        <p:spPr bwMode="auto">
          <a:xfrm>
            <a:off x="1697398" y="1348895"/>
            <a:ext cx="6820023" cy="281951"/>
          </a:xfrm>
          <a:prstGeom prst="rect">
            <a:avLst/>
          </a:prstGeom>
          <a:noFill/>
          <a:ln w="9525">
            <a:noFill/>
            <a:miter lim="800000"/>
            <a:headEnd/>
            <a:tailEnd/>
          </a:ln>
        </p:spPr>
        <p:txBody>
          <a:bodyPr wrap="square" lIns="87199" tIns="43600" rIns="87199" bIns="43600">
            <a:spAutoFit/>
          </a:bodyPr>
          <a:lstStyle/>
          <a:p>
            <a:pPr marL="0" lvl="1" algn="just">
              <a:lnSpc>
                <a:spcPct val="90000"/>
              </a:lnSpc>
              <a:buClr>
                <a:srgbClr val="FF9900"/>
              </a:buClr>
            </a:pPr>
            <a:r>
              <a:rPr lang="en-US" sz="1400" b="1" dirty="0">
                <a:solidFill>
                  <a:srgbClr val="CFA367"/>
                </a:solidFill>
                <a:latin typeface="Arial" panose="020B0604020202020204" pitchFamily="34" charset="0"/>
                <a:cs typeface="Arial" panose="020B0604020202020204" pitchFamily="34" charset="0"/>
              </a:rPr>
              <a:t>TOBIAS TRETTER </a:t>
            </a:r>
            <a:r>
              <a:rPr lang="en-US" sz="1200" dirty="0">
                <a:solidFill>
                  <a:srgbClr val="595959"/>
                </a:solidFill>
                <a:latin typeface="Arial" panose="020B0604020202020204" pitchFamily="34" charset="0"/>
                <a:cs typeface="Arial" panose="020B0604020202020204" pitchFamily="34" charset="0"/>
              </a:rPr>
              <a:t>– Founder, CIO, Fonds Advisor</a:t>
            </a:r>
            <a:endParaRPr lang="de-DE" sz="1400" b="1" dirty="0">
              <a:solidFill>
                <a:srgbClr val="CFA367"/>
              </a:solidFill>
              <a:latin typeface="Arial" panose="020B0604020202020204" pitchFamily="34" charset="0"/>
              <a:cs typeface="Arial" panose="020B0604020202020204" pitchFamily="34" charset="0"/>
            </a:endParaRPr>
          </a:p>
        </p:txBody>
      </p:sp>
      <p:sp>
        <p:nvSpPr>
          <p:cNvPr id="29" name="Text Box 7">
            <a:extLst>
              <a:ext uri="{FF2B5EF4-FFF2-40B4-BE49-F238E27FC236}">
                <a16:creationId xmlns:a16="http://schemas.microsoft.com/office/drawing/2014/main" id="{39AAB6C0-D642-B874-CFD2-3F4DD2042E20}"/>
              </a:ext>
            </a:extLst>
          </p:cNvPr>
          <p:cNvSpPr txBox="1">
            <a:spLocks noChangeArrowheads="1"/>
          </p:cNvSpPr>
          <p:nvPr/>
        </p:nvSpPr>
        <p:spPr bwMode="auto">
          <a:xfrm>
            <a:off x="1716371" y="3095264"/>
            <a:ext cx="6820023" cy="281951"/>
          </a:xfrm>
          <a:prstGeom prst="rect">
            <a:avLst/>
          </a:prstGeom>
          <a:noFill/>
          <a:ln w="9525">
            <a:noFill/>
            <a:miter lim="800000"/>
            <a:headEnd/>
            <a:tailEnd/>
          </a:ln>
        </p:spPr>
        <p:txBody>
          <a:bodyPr wrap="square" lIns="87199" tIns="43600" rIns="87199" bIns="43600">
            <a:spAutoFit/>
          </a:bodyPr>
          <a:lstStyle/>
          <a:p>
            <a:pPr marL="0" lvl="1" algn="just">
              <a:lnSpc>
                <a:spcPct val="90000"/>
              </a:lnSpc>
              <a:buClr>
                <a:srgbClr val="FF9900"/>
              </a:buClr>
            </a:pPr>
            <a:r>
              <a:rPr lang="en-US" sz="1400" b="1" dirty="0">
                <a:solidFill>
                  <a:srgbClr val="CFA367"/>
                </a:solidFill>
                <a:latin typeface="Arial" panose="020B0604020202020204" pitchFamily="34" charset="0"/>
                <a:cs typeface="Arial" panose="020B0604020202020204" pitchFamily="34" charset="0"/>
              </a:rPr>
              <a:t>DANA KALLASCH </a:t>
            </a:r>
            <a:r>
              <a:rPr lang="en-US" sz="1200" dirty="0">
                <a:solidFill>
                  <a:srgbClr val="595959"/>
                </a:solidFill>
                <a:latin typeface="Arial" panose="020B0604020202020204" pitchFamily="34" charset="0"/>
                <a:cs typeface="Arial" panose="020B0604020202020204" pitchFamily="34" charset="0"/>
              </a:rPr>
              <a:t>– Founder, CEO</a:t>
            </a:r>
            <a:endParaRPr lang="de-DE" sz="1400" b="1" dirty="0">
              <a:solidFill>
                <a:srgbClr val="CFA367"/>
              </a:solidFill>
              <a:latin typeface="Arial" panose="020B0604020202020204" pitchFamily="34" charset="0"/>
              <a:cs typeface="Arial" panose="020B0604020202020204" pitchFamily="34" charset="0"/>
            </a:endParaRPr>
          </a:p>
        </p:txBody>
      </p:sp>
      <p:sp>
        <p:nvSpPr>
          <p:cNvPr id="32" name="Text Box 7">
            <a:extLst>
              <a:ext uri="{FF2B5EF4-FFF2-40B4-BE49-F238E27FC236}">
                <a16:creationId xmlns:a16="http://schemas.microsoft.com/office/drawing/2014/main" id="{49F580D5-1671-1B97-42F1-A3998D2E0052}"/>
              </a:ext>
            </a:extLst>
          </p:cNvPr>
          <p:cNvSpPr txBox="1">
            <a:spLocks noChangeArrowheads="1"/>
          </p:cNvSpPr>
          <p:nvPr/>
        </p:nvSpPr>
        <p:spPr bwMode="auto">
          <a:xfrm>
            <a:off x="1713708" y="4780926"/>
            <a:ext cx="6820023" cy="281951"/>
          </a:xfrm>
          <a:prstGeom prst="rect">
            <a:avLst/>
          </a:prstGeom>
          <a:noFill/>
          <a:ln w="9525">
            <a:noFill/>
            <a:miter lim="800000"/>
            <a:headEnd/>
            <a:tailEnd/>
          </a:ln>
        </p:spPr>
        <p:txBody>
          <a:bodyPr wrap="square" lIns="87199" tIns="43600" rIns="87199" bIns="43600">
            <a:spAutoFit/>
          </a:bodyPr>
          <a:lstStyle/>
          <a:p>
            <a:pPr marL="0" lvl="1" algn="just">
              <a:lnSpc>
                <a:spcPct val="90000"/>
              </a:lnSpc>
              <a:buClr>
                <a:srgbClr val="FF9900"/>
              </a:buClr>
            </a:pPr>
            <a:r>
              <a:rPr lang="en-US" sz="1400" b="1" dirty="0">
                <a:solidFill>
                  <a:srgbClr val="CFA367"/>
                </a:solidFill>
                <a:latin typeface="Arial" panose="020B0604020202020204" pitchFamily="34" charset="0"/>
                <a:cs typeface="Arial" panose="020B0604020202020204" pitchFamily="34" charset="0"/>
              </a:rPr>
              <a:t>ABID MUKHTAR </a:t>
            </a:r>
            <a:r>
              <a:rPr lang="en-US" sz="1200" dirty="0">
                <a:solidFill>
                  <a:srgbClr val="595959"/>
                </a:solidFill>
                <a:latin typeface="Arial" panose="020B0604020202020204" pitchFamily="34" charset="0"/>
                <a:cs typeface="Arial" panose="020B0604020202020204" pitchFamily="34" charset="0"/>
              </a:rPr>
              <a:t>– Portfolio Advisor</a:t>
            </a:r>
            <a:endParaRPr lang="de-DE" sz="1400" b="1" dirty="0">
              <a:solidFill>
                <a:srgbClr val="CFA3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03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B4B7A8BE-6093-CF37-76BA-89DF25C917F3}"/>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3" name="Gruppieren 42">
            <a:extLst>
              <a:ext uri="{FF2B5EF4-FFF2-40B4-BE49-F238E27FC236}">
                <a16:creationId xmlns:a16="http://schemas.microsoft.com/office/drawing/2014/main" id="{6B639DD7-B0A2-437D-B993-48284986E25D}"/>
              </a:ext>
            </a:extLst>
          </p:cNvPr>
          <p:cNvGrpSpPr/>
          <p:nvPr/>
        </p:nvGrpSpPr>
        <p:grpSpPr>
          <a:xfrm>
            <a:off x="500198" y="1242343"/>
            <a:ext cx="1872000" cy="3761601"/>
            <a:chOff x="592138" y="2122281"/>
            <a:chExt cx="2680944" cy="5015467"/>
          </a:xfrm>
        </p:grpSpPr>
        <p:sp>
          <p:nvSpPr>
            <p:cNvPr id="44" name="Textfeld 43">
              <a:extLst>
                <a:ext uri="{FF2B5EF4-FFF2-40B4-BE49-F238E27FC236}">
                  <a16:creationId xmlns:a16="http://schemas.microsoft.com/office/drawing/2014/main" id="{70240D75-E8C9-4608-91B4-F564D6661879}"/>
                </a:ext>
              </a:extLst>
            </p:cNvPr>
            <p:cNvSpPr txBox="1"/>
            <p:nvPr/>
          </p:nvSpPr>
          <p:spPr>
            <a:xfrm>
              <a:off x="592138" y="2926169"/>
              <a:ext cx="2680944" cy="4211579"/>
            </a:xfrm>
            <a:prstGeom prst="rect">
              <a:avLst/>
            </a:prstGeom>
            <a:noFill/>
            <a:ln w="19050">
              <a:solidFill>
                <a:srgbClr val="595959"/>
              </a:solidFill>
            </a:ln>
          </p:spPr>
          <p:txBody>
            <a:bodyPr wrap="square" lIns="68580" tIns="34290" rIns="0" bIns="34290" anchor="t">
              <a:spAutoFit/>
            </a:bodyPr>
            <a:lstStyle/>
            <a:p>
              <a:pPr marL="171450" indent="-171450">
                <a:lnSpc>
                  <a:spcPct val="120000"/>
                </a:lnSpc>
                <a:buClr>
                  <a:srgbClr val="CFA367"/>
                </a:buClr>
                <a:buFont typeface="Wingdings" panose="05000000000000000000" pitchFamily="2" charset="2"/>
                <a:buChar char="Ø"/>
              </a:pPr>
              <a:r>
                <a:rPr lang="de-DE" sz="1050" dirty="0">
                  <a:solidFill>
                    <a:srgbClr val="595959"/>
                  </a:solidFill>
                </a:rPr>
                <a:t>Umweltschonende Technologien zur Gewinnung von Rohstoffen einsetzen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Wasserverfügbarkeit</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Integration von Wiederaufforstungsplänen bzw. Rückbau der Förderanlagen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Ökologisches Denken im Arbeitsalltag, z. B. durch Vermeidung von Papier etc.</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Erneuerbare Energien im Bergbau nutzen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Expertennutzung aus dem Umweltbereich</a:t>
              </a:r>
            </a:p>
            <a:p>
              <a:pPr marL="171450" indent="-171450">
                <a:lnSpc>
                  <a:spcPct val="120000"/>
                </a:lnSpc>
                <a:buClr>
                  <a:srgbClr val="CFA367"/>
                </a:buClr>
                <a:buFont typeface="Wingdings" panose="05000000000000000000" pitchFamily="2" charset="2"/>
                <a:buChar char="Ø"/>
              </a:pPr>
              <a:endParaRPr lang="de-DE" sz="1050" dirty="0">
                <a:solidFill>
                  <a:srgbClr val="595959"/>
                </a:solidFill>
              </a:endParaRPr>
            </a:p>
          </p:txBody>
        </p:sp>
        <p:grpSp>
          <p:nvGrpSpPr>
            <p:cNvPr id="45" name="Gruppieren 44">
              <a:extLst>
                <a:ext uri="{FF2B5EF4-FFF2-40B4-BE49-F238E27FC236}">
                  <a16:creationId xmlns:a16="http://schemas.microsoft.com/office/drawing/2014/main" id="{96C70AE8-78E9-4D66-8F61-63ED3092185A}"/>
                </a:ext>
              </a:extLst>
            </p:cNvPr>
            <p:cNvGrpSpPr/>
            <p:nvPr/>
          </p:nvGrpSpPr>
          <p:grpSpPr>
            <a:xfrm>
              <a:off x="592138" y="2122281"/>
              <a:ext cx="638020" cy="638020"/>
              <a:chOff x="3113063" y="1530375"/>
              <a:chExt cx="1728192" cy="1728192"/>
            </a:xfrm>
          </p:grpSpPr>
          <p:sp>
            <p:nvSpPr>
              <p:cNvPr id="46" name="Ellipse 45">
                <a:extLst>
                  <a:ext uri="{FF2B5EF4-FFF2-40B4-BE49-F238E27FC236}">
                    <a16:creationId xmlns:a16="http://schemas.microsoft.com/office/drawing/2014/main" id="{B6EB082A-5A98-409B-84C3-A0D12B3B1C37}"/>
                  </a:ext>
                </a:extLst>
              </p:cNvPr>
              <p:cNvSpPr/>
              <p:nvPr/>
            </p:nvSpPr>
            <p:spPr>
              <a:xfrm>
                <a:off x="3113063" y="1530375"/>
                <a:ext cx="1728192" cy="1728192"/>
              </a:xfrm>
              <a:prstGeom prst="ellipse">
                <a:avLst/>
              </a:prstGeom>
              <a:solidFill>
                <a:srgbClr val="595959"/>
              </a:solidFill>
              <a:ln>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pic>
            <p:nvPicPr>
              <p:cNvPr id="47" name="Grafik 46">
                <a:extLst>
                  <a:ext uri="{FF2B5EF4-FFF2-40B4-BE49-F238E27FC236}">
                    <a16:creationId xmlns:a16="http://schemas.microsoft.com/office/drawing/2014/main" id="{6A75B190-DAC9-4CF0-92C9-105A4BE7F9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57078" y="1674390"/>
                <a:ext cx="1440161" cy="1440161"/>
              </a:xfrm>
              <a:prstGeom prst="rect">
                <a:avLst/>
              </a:prstGeom>
            </p:spPr>
          </p:pic>
        </p:grpSp>
      </p:grpSp>
      <p:grpSp>
        <p:nvGrpSpPr>
          <p:cNvPr id="48" name="Gruppieren 47">
            <a:extLst>
              <a:ext uri="{FF2B5EF4-FFF2-40B4-BE49-F238E27FC236}">
                <a16:creationId xmlns:a16="http://schemas.microsoft.com/office/drawing/2014/main" id="{1E018A58-7D4C-43A0-93B0-C7941CB0202D}"/>
              </a:ext>
            </a:extLst>
          </p:cNvPr>
          <p:cNvGrpSpPr/>
          <p:nvPr/>
        </p:nvGrpSpPr>
        <p:grpSpPr>
          <a:xfrm>
            <a:off x="2563726" y="1242343"/>
            <a:ext cx="1872000" cy="3761601"/>
            <a:chOff x="3251050" y="2122281"/>
            <a:chExt cx="2496000" cy="5015467"/>
          </a:xfrm>
        </p:grpSpPr>
        <p:grpSp>
          <p:nvGrpSpPr>
            <p:cNvPr id="49" name="Gruppieren 48">
              <a:extLst>
                <a:ext uri="{FF2B5EF4-FFF2-40B4-BE49-F238E27FC236}">
                  <a16:creationId xmlns:a16="http://schemas.microsoft.com/office/drawing/2014/main" id="{D0338B5E-66C2-433D-8F04-9103AA40A8AE}"/>
                </a:ext>
              </a:extLst>
            </p:cNvPr>
            <p:cNvGrpSpPr/>
            <p:nvPr/>
          </p:nvGrpSpPr>
          <p:grpSpPr>
            <a:xfrm>
              <a:off x="3251050" y="2122281"/>
              <a:ext cx="638020" cy="638020"/>
              <a:chOff x="3113063" y="1530375"/>
              <a:chExt cx="1728192" cy="1728192"/>
            </a:xfrm>
            <a:effectLst>
              <a:outerShdw blurRad="50800" dist="38100" dir="2700000" algn="tl" rotWithShape="0">
                <a:prstClr val="black">
                  <a:alpha val="40000"/>
                </a:prstClr>
              </a:outerShdw>
            </a:effectLst>
          </p:grpSpPr>
          <p:sp>
            <p:nvSpPr>
              <p:cNvPr id="51" name="Ellipse 50">
                <a:extLst>
                  <a:ext uri="{FF2B5EF4-FFF2-40B4-BE49-F238E27FC236}">
                    <a16:creationId xmlns:a16="http://schemas.microsoft.com/office/drawing/2014/main" id="{ECA25CDC-99C9-4F94-A2FC-F64FFB098AE0}"/>
                  </a:ext>
                </a:extLst>
              </p:cNvPr>
              <p:cNvSpPr/>
              <p:nvPr/>
            </p:nvSpPr>
            <p:spPr>
              <a:xfrm>
                <a:off x="3113063" y="1530375"/>
                <a:ext cx="1728192" cy="172819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pic>
            <p:nvPicPr>
              <p:cNvPr id="52" name="Grafik 51">
                <a:extLst>
                  <a:ext uri="{FF2B5EF4-FFF2-40B4-BE49-F238E27FC236}">
                    <a16:creationId xmlns:a16="http://schemas.microsoft.com/office/drawing/2014/main" id="{3A058106-7217-45D1-99FD-B8F6C9079B1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257078" y="1674390"/>
                <a:ext cx="1440161" cy="1440161"/>
              </a:xfrm>
              <a:prstGeom prst="rect">
                <a:avLst/>
              </a:prstGeom>
            </p:spPr>
          </p:pic>
        </p:grpSp>
        <p:sp>
          <p:nvSpPr>
            <p:cNvPr id="50" name="Textfeld 49">
              <a:extLst>
                <a:ext uri="{FF2B5EF4-FFF2-40B4-BE49-F238E27FC236}">
                  <a16:creationId xmlns:a16="http://schemas.microsoft.com/office/drawing/2014/main" id="{4AF1242D-C81D-4C39-86C3-050104835F30}"/>
                </a:ext>
              </a:extLst>
            </p:cNvPr>
            <p:cNvSpPr txBox="1"/>
            <p:nvPr/>
          </p:nvSpPr>
          <p:spPr>
            <a:xfrm>
              <a:off x="3251050" y="2926169"/>
              <a:ext cx="2496000" cy="4211579"/>
            </a:xfrm>
            <a:prstGeom prst="rect">
              <a:avLst/>
            </a:prstGeom>
            <a:noFill/>
            <a:ln w="19050">
              <a:solidFill>
                <a:srgbClr val="595959"/>
              </a:solidFill>
            </a:ln>
          </p:spPr>
          <p:txBody>
            <a:bodyPr wrap="square" lIns="68580" tIns="34290" rIns="0" bIns="34290" anchor="t">
              <a:spAutoFit/>
            </a:bodyPr>
            <a:lstStyle/>
            <a:p>
              <a:pPr marL="171450" indent="-171450">
                <a:lnSpc>
                  <a:spcPct val="120000"/>
                </a:lnSpc>
                <a:buClr>
                  <a:srgbClr val="CFA367"/>
                </a:buClr>
                <a:buFont typeface="Wingdings" panose="05000000000000000000" pitchFamily="2" charset="2"/>
                <a:buChar char="Ø"/>
              </a:pPr>
              <a:r>
                <a:rPr lang="de-DE" sz="1050" dirty="0">
                  <a:solidFill>
                    <a:srgbClr val="595959"/>
                  </a:solidFill>
                </a:rPr>
                <a:t>Zahlung fairer Löhne oder Sozialleistungen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Was will die Bevölkerung vor Ort? Verständnis der Lage</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Armutsbekämpfung</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Vertretung in den Gemeindesitzungen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Wahrung zentraler Arbeitsrechte: Kinderarbeit sowie </a:t>
              </a:r>
              <a:r>
                <a:rPr lang="de-DE" sz="1050" dirty="0" err="1">
                  <a:solidFill>
                    <a:srgbClr val="595959"/>
                  </a:solidFill>
                </a:rPr>
                <a:t>gesundheitsgefähr-dende</a:t>
              </a:r>
              <a:r>
                <a:rPr lang="de-DE" sz="1050" dirty="0">
                  <a:solidFill>
                    <a:srgbClr val="595959"/>
                  </a:solidFill>
                </a:rPr>
                <a:t> Arbeitsbedingungen sind absolute Ausschluss-kriterien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Hohe Standards bei Arbeitssicherheit und Gesundheitsschutz</a:t>
              </a:r>
            </a:p>
          </p:txBody>
        </p:sp>
      </p:grpSp>
      <p:grpSp>
        <p:nvGrpSpPr>
          <p:cNvPr id="53" name="Gruppieren 52">
            <a:extLst>
              <a:ext uri="{FF2B5EF4-FFF2-40B4-BE49-F238E27FC236}">
                <a16:creationId xmlns:a16="http://schemas.microsoft.com/office/drawing/2014/main" id="{4FF00FD7-0E73-4057-A2BB-D50B5C33688D}"/>
              </a:ext>
            </a:extLst>
          </p:cNvPr>
          <p:cNvGrpSpPr/>
          <p:nvPr/>
        </p:nvGrpSpPr>
        <p:grpSpPr>
          <a:xfrm>
            <a:off x="4585879" y="1242343"/>
            <a:ext cx="1894274" cy="3373803"/>
            <a:chOff x="9896549" y="2122281"/>
            <a:chExt cx="2525699" cy="4498400"/>
          </a:xfrm>
        </p:grpSpPr>
        <p:grpSp>
          <p:nvGrpSpPr>
            <p:cNvPr id="54" name="Gruppieren 53">
              <a:extLst>
                <a:ext uri="{FF2B5EF4-FFF2-40B4-BE49-F238E27FC236}">
                  <a16:creationId xmlns:a16="http://schemas.microsoft.com/office/drawing/2014/main" id="{247F5C2A-79F1-4612-A9C1-4D76D1C88E91}"/>
                </a:ext>
              </a:extLst>
            </p:cNvPr>
            <p:cNvGrpSpPr/>
            <p:nvPr/>
          </p:nvGrpSpPr>
          <p:grpSpPr>
            <a:xfrm>
              <a:off x="9896549" y="2122281"/>
              <a:ext cx="638020" cy="638020"/>
              <a:chOff x="3113063" y="1530375"/>
              <a:chExt cx="1728192" cy="1728192"/>
            </a:xfrm>
            <a:effectLst>
              <a:outerShdw blurRad="50800" dist="38100" dir="2700000" algn="tl" rotWithShape="0">
                <a:prstClr val="black">
                  <a:alpha val="40000"/>
                </a:prstClr>
              </a:outerShdw>
            </a:effectLst>
          </p:grpSpPr>
          <p:sp>
            <p:nvSpPr>
              <p:cNvPr id="56" name="Ellipse 55">
                <a:extLst>
                  <a:ext uri="{FF2B5EF4-FFF2-40B4-BE49-F238E27FC236}">
                    <a16:creationId xmlns:a16="http://schemas.microsoft.com/office/drawing/2014/main" id="{B7C94858-55B5-4357-9800-11F02EE36FC3}"/>
                  </a:ext>
                </a:extLst>
              </p:cNvPr>
              <p:cNvSpPr/>
              <p:nvPr/>
            </p:nvSpPr>
            <p:spPr>
              <a:xfrm>
                <a:off x="3113063" y="1530375"/>
                <a:ext cx="1728192" cy="172819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pic>
            <p:nvPicPr>
              <p:cNvPr id="57" name="Grafik 56">
                <a:extLst>
                  <a:ext uri="{FF2B5EF4-FFF2-40B4-BE49-F238E27FC236}">
                    <a16:creationId xmlns:a16="http://schemas.microsoft.com/office/drawing/2014/main" id="{9511F43F-28AE-4EFB-BF15-45F6030F0F4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3257078" y="1674390"/>
                <a:ext cx="1440161" cy="1440161"/>
              </a:xfrm>
              <a:prstGeom prst="rect">
                <a:avLst/>
              </a:prstGeom>
            </p:spPr>
          </p:pic>
        </p:grpSp>
        <p:sp>
          <p:nvSpPr>
            <p:cNvPr id="55" name="Textfeld 54">
              <a:extLst>
                <a:ext uri="{FF2B5EF4-FFF2-40B4-BE49-F238E27FC236}">
                  <a16:creationId xmlns:a16="http://schemas.microsoft.com/office/drawing/2014/main" id="{F5A02AE5-5586-4E9A-8491-19A993D7371F}"/>
                </a:ext>
              </a:extLst>
            </p:cNvPr>
            <p:cNvSpPr txBox="1"/>
            <p:nvPr/>
          </p:nvSpPr>
          <p:spPr>
            <a:xfrm>
              <a:off x="9926248" y="2926168"/>
              <a:ext cx="2496000" cy="3694513"/>
            </a:xfrm>
            <a:prstGeom prst="rect">
              <a:avLst/>
            </a:prstGeom>
            <a:noFill/>
            <a:ln w="19050">
              <a:solidFill>
                <a:srgbClr val="595959"/>
              </a:solidFill>
            </a:ln>
          </p:spPr>
          <p:txBody>
            <a:bodyPr wrap="square" lIns="68580" tIns="34290" rIns="1080" bIns="34290" anchor="t">
              <a:spAutoFit/>
            </a:bodyPr>
            <a:lstStyle/>
            <a:p>
              <a:pPr marL="171450" indent="-171450">
                <a:lnSpc>
                  <a:spcPct val="120000"/>
                </a:lnSpc>
                <a:buClr>
                  <a:srgbClr val="CFA367"/>
                </a:buClr>
                <a:buFont typeface="Wingdings" panose="05000000000000000000" pitchFamily="2" charset="2"/>
                <a:buChar char="Ø"/>
              </a:pPr>
              <a:r>
                <a:rPr lang="de-DE" sz="1050" dirty="0">
                  <a:solidFill>
                    <a:srgbClr val="595959"/>
                  </a:solidFill>
                </a:rPr>
                <a:t>Verhinderung von Bestechung und Korruption</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Unternehmensethik</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Gehältertransparenz im Management</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Compliance: Anforderungen und Erfüllungsgrad</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Aktionärsstruktur und Unabhängigkeit des Aufsichtsrates</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Berichtserstellung auf Minenebene</a:t>
              </a:r>
            </a:p>
            <a:p>
              <a:pPr marL="171450" indent="-171450">
                <a:lnSpc>
                  <a:spcPct val="120000"/>
                </a:lnSpc>
                <a:buClr>
                  <a:srgbClr val="CFA367"/>
                </a:buClr>
                <a:buFont typeface="Wingdings" panose="05000000000000000000" pitchFamily="2" charset="2"/>
                <a:buChar char="Ø"/>
              </a:pPr>
              <a:r>
                <a:rPr lang="de-DE" sz="1050" dirty="0">
                  <a:solidFill>
                    <a:srgbClr val="595959"/>
                  </a:solidFill>
                </a:rPr>
                <a:t>Offene und unabhängige Berichterstattung</a:t>
              </a:r>
            </a:p>
          </p:txBody>
        </p:sp>
      </p:grpSp>
      <p:grpSp>
        <p:nvGrpSpPr>
          <p:cNvPr id="58" name="Gruppieren 57">
            <a:extLst>
              <a:ext uri="{FF2B5EF4-FFF2-40B4-BE49-F238E27FC236}">
                <a16:creationId xmlns:a16="http://schemas.microsoft.com/office/drawing/2014/main" id="{70C9BC2A-C9D4-48D6-BFC6-23386AC44CBD}"/>
              </a:ext>
            </a:extLst>
          </p:cNvPr>
          <p:cNvGrpSpPr/>
          <p:nvPr/>
        </p:nvGrpSpPr>
        <p:grpSpPr>
          <a:xfrm>
            <a:off x="6652762" y="1242343"/>
            <a:ext cx="1872000" cy="3761062"/>
            <a:chOff x="6010146" y="2122281"/>
            <a:chExt cx="2267414" cy="5014750"/>
          </a:xfrm>
        </p:grpSpPr>
        <p:grpSp>
          <p:nvGrpSpPr>
            <p:cNvPr id="59" name="Gruppieren 58">
              <a:extLst>
                <a:ext uri="{FF2B5EF4-FFF2-40B4-BE49-F238E27FC236}">
                  <a16:creationId xmlns:a16="http://schemas.microsoft.com/office/drawing/2014/main" id="{9BB996AA-1DFE-4EE9-8C8D-4F7059435F34}"/>
                </a:ext>
              </a:extLst>
            </p:cNvPr>
            <p:cNvGrpSpPr/>
            <p:nvPr/>
          </p:nvGrpSpPr>
          <p:grpSpPr>
            <a:xfrm>
              <a:off x="6010146" y="2122281"/>
              <a:ext cx="579934" cy="638020"/>
              <a:chOff x="3170766" y="1530375"/>
              <a:chExt cx="1570856" cy="1728192"/>
            </a:xfrm>
            <a:effectLst>
              <a:outerShdw blurRad="50800" dist="38100" dir="2700000" algn="tl" rotWithShape="0">
                <a:prstClr val="black">
                  <a:alpha val="40000"/>
                </a:prstClr>
              </a:outerShdw>
            </a:effectLst>
          </p:grpSpPr>
          <p:sp>
            <p:nvSpPr>
              <p:cNvPr id="61" name="Ellipse 60">
                <a:extLst>
                  <a:ext uri="{FF2B5EF4-FFF2-40B4-BE49-F238E27FC236}">
                    <a16:creationId xmlns:a16="http://schemas.microsoft.com/office/drawing/2014/main" id="{34634B94-FBCA-4AEC-BFBB-4130B22A5AFC}"/>
                  </a:ext>
                </a:extLst>
              </p:cNvPr>
              <p:cNvSpPr/>
              <p:nvPr/>
            </p:nvSpPr>
            <p:spPr>
              <a:xfrm>
                <a:off x="3170766" y="1530375"/>
                <a:ext cx="1570856" cy="172819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pic>
            <p:nvPicPr>
              <p:cNvPr id="62" name="Grafik 61">
                <a:extLst>
                  <a:ext uri="{FF2B5EF4-FFF2-40B4-BE49-F238E27FC236}">
                    <a16:creationId xmlns:a16="http://schemas.microsoft.com/office/drawing/2014/main" id="{0B66A7E2-C9C3-47D4-BDA3-00B1A478AE9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3257078" y="1674390"/>
                <a:ext cx="1440161" cy="1440161"/>
              </a:xfrm>
              <a:prstGeom prst="rect">
                <a:avLst/>
              </a:prstGeom>
            </p:spPr>
          </p:pic>
        </p:grpSp>
        <p:sp>
          <p:nvSpPr>
            <p:cNvPr id="60" name="Textfeld 59">
              <a:extLst>
                <a:ext uri="{FF2B5EF4-FFF2-40B4-BE49-F238E27FC236}">
                  <a16:creationId xmlns:a16="http://schemas.microsoft.com/office/drawing/2014/main" id="{40A547EA-A3D6-40B0-B3F8-50A48AE20194}"/>
                </a:ext>
              </a:extLst>
            </p:cNvPr>
            <p:cNvSpPr txBox="1"/>
            <p:nvPr/>
          </p:nvSpPr>
          <p:spPr>
            <a:xfrm>
              <a:off x="6010146" y="2925450"/>
              <a:ext cx="2267414" cy="4211581"/>
            </a:xfrm>
            <a:prstGeom prst="rect">
              <a:avLst/>
            </a:prstGeom>
            <a:noFill/>
            <a:ln w="19050">
              <a:solidFill>
                <a:srgbClr val="595959"/>
              </a:solidFill>
            </a:ln>
          </p:spPr>
          <p:txBody>
            <a:bodyPr wrap="square" lIns="68580" tIns="34290" rIns="0" bIns="34290" anchor="t">
              <a:spAutoFit/>
            </a:bodyPr>
            <a:lstStyle/>
            <a:p>
              <a:pPr>
                <a:lnSpc>
                  <a:spcPct val="120000"/>
                </a:lnSpc>
                <a:buClr>
                  <a:srgbClr val="CFA367"/>
                </a:buClr>
              </a:pPr>
              <a:r>
                <a:rPr lang="de-DE" sz="1050" b="1" dirty="0">
                  <a:solidFill>
                    <a:srgbClr val="595959"/>
                  </a:solidFill>
                </a:rPr>
                <a:t>Aufbau bzw. Ausbau von:</a:t>
              </a:r>
            </a:p>
            <a:p>
              <a:pPr marL="308371" lvl="1" indent="-171450" defTabSz="472679">
                <a:lnSpc>
                  <a:spcPct val="120000"/>
                </a:lnSpc>
                <a:buClr>
                  <a:srgbClr val="CFA367"/>
                </a:buClr>
                <a:buFont typeface="Wingdings" panose="05000000000000000000" pitchFamily="2" charset="2"/>
                <a:buChar char="Ø"/>
              </a:pPr>
              <a:r>
                <a:rPr lang="de-DE" sz="1050" dirty="0">
                  <a:solidFill>
                    <a:srgbClr val="595959"/>
                  </a:solidFill>
                </a:rPr>
                <a:t>Bildungssystemen vor Ort (Errichtung von Schulen, Weiterbildungs- und Ausbildungsstätten für lokale Arbeitskräfte)</a:t>
              </a:r>
            </a:p>
            <a:p>
              <a:pPr marL="308371" lvl="1" indent="-171450" defTabSz="472679">
                <a:lnSpc>
                  <a:spcPct val="120000"/>
                </a:lnSpc>
                <a:buClr>
                  <a:srgbClr val="CFA367"/>
                </a:buClr>
                <a:buFont typeface="Wingdings" panose="05000000000000000000" pitchFamily="2" charset="2"/>
                <a:buChar char="Ø"/>
              </a:pPr>
              <a:r>
                <a:rPr lang="de-DE" sz="1050" dirty="0">
                  <a:solidFill>
                    <a:srgbClr val="595959"/>
                  </a:solidFill>
                </a:rPr>
                <a:t>Infrastruktur wie z. B. Straßen, Wasser-/ Solarkraftwerke oder Wohnanlagen für Arbeiter und ihre Familien</a:t>
              </a:r>
            </a:p>
            <a:p>
              <a:pPr marL="308371" lvl="1" indent="-171450" defTabSz="472679">
                <a:lnSpc>
                  <a:spcPct val="120000"/>
                </a:lnSpc>
                <a:buClr>
                  <a:srgbClr val="CFA367"/>
                </a:buClr>
                <a:buFont typeface="Wingdings" panose="05000000000000000000" pitchFamily="2" charset="2"/>
                <a:buChar char="Ø"/>
              </a:pPr>
              <a:r>
                <a:rPr lang="de-DE" sz="1050" dirty="0">
                  <a:solidFill>
                    <a:srgbClr val="595959"/>
                  </a:solidFill>
                </a:rPr>
                <a:t>Gesundheitsversorgung wie z. B. Errichtung von Gesundheitszentren, Krankenhäusern oder Arztstationen</a:t>
              </a:r>
            </a:p>
          </p:txBody>
        </p:sp>
      </p:grpSp>
      <p:sp>
        <p:nvSpPr>
          <p:cNvPr id="63" name="Foliennummernplatzhalter 2">
            <a:extLst>
              <a:ext uri="{FF2B5EF4-FFF2-40B4-BE49-F238E27FC236}">
                <a16:creationId xmlns:a16="http://schemas.microsoft.com/office/drawing/2014/main" id="{57D5E413-3142-41AE-95F1-F0D67B7F143E}"/>
              </a:ext>
            </a:extLst>
          </p:cNvPr>
          <p:cNvSpPr>
            <a:spLocks noGrp="1"/>
          </p:cNvSpPr>
          <p:nvPr>
            <p:ph type="sldNum" sz="quarter" idx="12"/>
          </p:nvPr>
        </p:nvSpPr>
        <p:spPr/>
        <p:txBody>
          <a:bodyPr/>
          <a:lstStyle/>
          <a:p>
            <a:fld id="{F62564F8-63D6-409E-90EB-905F349AF89D}" type="slidenum">
              <a:rPr lang="en-CA" smtClean="0"/>
              <a:pPr/>
              <a:t>4</a:t>
            </a:fld>
            <a:endParaRPr lang="en-CA" dirty="0"/>
          </a:p>
        </p:txBody>
      </p:sp>
      <p:grpSp>
        <p:nvGrpSpPr>
          <p:cNvPr id="27" name="Group 16">
            <a:extLst>
              <a:ext uri="{FF2B5EF4-FFF2-40B4-BE49-F238E27FC236}">
                <a16:creationId xmlns:a16="http://schemas.microsoft.com/office/drawing/2014/main" id="{33EC92A2-F7AB-8979-32FB-DBDD10B0194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8" name="Bild 1">
              <a:extLst>
                <a:ext uri="{FF2B5EF4-FFF2-40B4-BE49-F238E27FC236}">
                  <a16:creationId xmlns:a16="http://schemas.microsoft.com/office/drawing/2014/main" id="{AC773A29-6B10-EE03-CBE0-1032BD8BC69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340322" y="2466479"/>
              <a:ext cx="4320480" cy="661967"/>
            </a:xfrm>
            <a:prstGeom prst="rect">
              <a:avLst/>
            </a:prstGeom>
          </p:spPr>
        </p:pic>
        <p:pic>
          <p:nvPicPr>
            <p:cNvPr id="29" name="Picture 2">
              <a:extLst>
                <a:ext uri="{FF2B5EF4-FFF2-40B4-BE49-F238E27FC236}">
                  <a16:creationId xmlns:a16="http://schemas.microsoft.com/office/drawing/2014/main" id="{6FEF8DD8-28BF-A67C-AD47-E7AFA4A4A07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93693" y="1505437"/>
              <a:ext cx="1406439" cy="721807"/>
            </a:xfrm>
            <a:prstGeom prst="rect">
              <a:avLst/>
            </a:prstGeom>
          </p:spPr>
        </p:pic>
      </p:grpSp>
      <p:sp>
        <p:nvSpPr>
          <p:cNvPr id="30" name="Textfeld 7">
            <a:extLst>
              <a:ext uri="{FF2B5EF4-FFF2-40B4-BE49-F238E27FC236}">
                <a16:creationId xmlns:a16="http://schemas.microsoft.com/office/drawing/2014/main" id="{BDE75D5E-A948-6CE0-08FD-5490A36ADCFC}"/>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Nachhaltigkeit</a:t>
            </a:r>
          </a:p>
        </p:txBody>
      </p:sp>
      <p:sp>
        <p:nvSpPr>
          <p:cNvPr id="2" name="Textfeld 1">
            <a:extLst>
              <a:ext uri="{FF2B5EF4-FFF2-40B4-BE49-F238E27FC236}">
                <a16:creationId xmlns:a16="http://schemas.microsoft.com/office/drawing/2014/main" id="{AEB7B3F2-B93A-EA54-9D61-A3CB0C632AE9}"/>
              </a:ext>
            </a:extLst>
          </p:cNvPr>
          <p:cNvSpPr txBox="1"/>
          <p:nvPr/>
        </p:nvSpPr>
        <p:spPr>
          <a:xfrm>
            <a:off x="957155" y="1443400"/>
            <a:ext cx="1321196" cy="276999"/>
          </a:xfrm>
          <a:prstGeom prst="rect">
            <a:avLst/>
          </a:prstGeom>
          <a:noFill/>
        </p:spPr>
        <p:txBody>
          <a:bodyPr wrap="none" rtlCol="0">
            <a:spAutoFit/>
          </a:bodyPr>
          <a:lstStyle/>
          <a:p>
            <a:r>
              <a:rPr lang="de-DE" sz="1200" b="1" dirty="0">
                <a:solidFill>
                  <a:srgbClr val="595959"/>
                </a:solidFill>
                <a:latin typeface="Arial" panose="020B0604020202020204" pitchFamily="34" charset="0"/>
                <a:cs typeface="Arial" panose="020B0604020202020204" pitchFamily="34" charset="0"/>
              </a:rPr>
              <a:t>ENVIRONMENT</a:t>
            </a:r>
          </a:p>
        </p:txBody>
      </p:sp>
      <p:sp>
        <p:nvSpPr>
          <p:cNvPr id="31" name="Textfeld 30">
            <a:extLst>
              <a:ext uri="{FF2B5EF4-FFF2-40B4-BE49-F238E27FC236}">
                <a16:creationId xmlns:a16="http://schemas.microsoft.com/office/drawing/2014/main" id="{D4F9B06F-8DD8-07A5-D69F-AE23BA63B316}"/>
              </a:ext>
            </a:extLst>
          </p:cNvPr>
          <p:cNvSpPr txBox="1"/>
          <p:nvPr/>
        </p:nvSpPr>
        <p:spPr>
          <a:xfrm>
            <a:off x="3066287" y="1442043"/>
            <a:ext cx="766557" cy="276999"/>
          </a:xfrm>
          <a:prstGeom prst="rect">
            <a:avLst/>
          </a:prstGeom>
          <a:noFill/>
        </p:spPr>
        <p:txBody>
          <a:bodyPr wrap="none" rtlCol="0">
            <a:spAutoFit/>
          </a:bodyPr>
          <a:lstStyle/>
          <a:p>
            <a:r>
              <a:rPr lang="de-DE" sz="1200" b="1" dirty="0">
                <a:solidFill>
                  <a:srgbClr val="595959"/>
                </a:solidFill>
                <a:latin typeface="Arial" panose="020B0604020202020204" pitchFamily="34" charset="0"/>
                <a:cs typeface="Arial" panose="020B0604020202020204" pitchFamily="34" charset="0"/>
              </a:rPr>
              <a:t>SOCIAL</a:t>
            </a:r>
          </a:p>
        </p:txBody>
      </p:sp>
      <p:sp>
        <p:nvSpPr>
          <p:cNvPr id="32" name="Textfeld 31">
            <a:extLst>
              <a:ext uri="{FF2B5EF4-FFF2-40B4-BE49-F238E27FC236}">
                <a16:creationId xmlns:a16="http://schemas.microsoft.com/office/drawing/2014/main" id="{9D9F2C3E-89B9-4387-0260-E65C5790B4EE}"/>
              </a:ext>
            </a:extLst>
          </p:cNvPr>
          <p:cNvSpPr txBox="1"/>
          <p:nvPr/>
        </p:nvSpPr>
        <p:spPr>
          <a:xfrm>
            <a:off x="5071213" y="1443400"/>
            <a:ext cx="1285929" cy="276999"/>
          </a:xfrm>
          <a:prstGeom prst="rect">
            <a:avLst/>
          </a:prstGeom>
          <a:noFill/>
        </p:spPr>
        <p:txBody>
          <a:bodyPr wrap="none" rtlCol="0">
            <a:spAutoFit/>
          </a:bodyPr>
          <a:lstStyle/>
          <a:p>
            <a:r>
              <a:rPr lang="de-DE" sz="1200" b="1" dirty="0">
                <a:solidFill>
                  <a:srgbClr val="595959"/>
                </a:solidFill>
                <a:latin typeface="Arial" panose="020B0604020202020204" pitchFamily="34" charset="0"/>
                <a:cs typeface="Arial" panose="020B0604020202020204" pitchFamily="34" charset="0"/>
              </a:rPr>
              <a:t>GOVERNANCE</a:t>
            </a:r>
          </a:p>
        </p:txBody>
      </p:sp>
      <p:sp>
        <p:nvSpPr>
          <p:cNvPr id="33" name="Textfeld 32">
            <a:extLst>
              <a:ext uri="{FF2B5EF4-FFF2-40B4-BE49-F238E27FC236}">
                <a16:creationId xmlns:a16="http://schemas.microsoft.com/office/drawing/2014/main" id="{0E569D2B-9B83-BB30-9456-CC755EE543EA}"/>
              </a:ext>
            </a:extLst>
          </p:cNvPr>
          <p:cNvSpPr txBox="1"/>
          <p:nvPr/>
        </p:nvSpPr>
        <p:spPr>
          <a:xfrm>
            <a:off x="7157869" y="1325250"/>
            <a:ext cx="1194558" cy="461665"/>
          </a:xfrm>
          <a:prstGeom prst="rect">
            <a:avLst/>
          </a:prstGeom>
          <a:noFill/>
        </p:spPr>
        <p:txBody>
          <a:bodyPr wrap="none" rtlCol="0">
            <a:spAutoFit/>
          </a:bodyPr>
          <a:lstStyle/>
          <a:p>
            <a:r>
              <a:rPr lang="de-DE" sz="1200" b="1" dirty="0">
                <a:solidFill>
                  <a:srgbClr val="595959"/>
                </a:solidFill>
                <a:latin typeface="Arial" panose="020B0604020202020204" pitchFamily="34" charset="0"/>
                <a:cs typeface="Arial" panose="020B0604020202020204" pitchFamily="34" charset="0"/>
              </a:rPr>
              <a:t>ALLGEMEINE</a:t>
            </a:r>
          </a:p>
          <a:p>
            <a:r>
              <a:rPr lang="de-DE" sz="1200" b="1" dirty="0">
                <a:solidFill>
                  <a:srgbClr val="595959"/>
                </a:solidFill>
                <a:latin typeface="Arial" panose="020B0604020202020204" pitchFamily="34" charset="0"/>
                <a:cs typeface="Arial" panose="020B0604020202020204" pitchFamily="34" charset="0"/>
              </a:rPr>
              <a:t>KRITERIEN</a:t>
            </a:r>
          </a:p>
        </p:txBody>
      </p:sp>
      <p:pic>
        <p:nvPicPr>
          <p:cNvPr id="3" name="Grafik 2">
            <a:extLst>
              <a:ext uri="{FF2B5EF4-FFF2-40B4-BE49-F238E27FC236}">
                <a16:creationId xmlns:a16="http://schemas.microsoft.com/office/drawing/2014/main" id="{C2FEB857-020B-76F2-976E-F7DA015B5439}"/>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132410" y="5278844"/>
            <a:ext cx="2592288" cy="936104"/>
          </a:xfrm>
          <a:prstGeom prst="rect">
            <a:avLst/>
          </a:prstGeom>
        </p:spPr>
      </p:pic>
    </p:spTree>
    <p:extLst>
      <p:ext uri="{BB962C8B-B14F-4D97-AF65-F5344CB8AC3E}">
        <p14:creationId xmlns:p14="http://schemas.microsoft.com/office/powerpoint/2010/main" val="263971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D1300A-21EA-A414-4D15-99F820B84782}"/>
              </a:ext>
            </a:extLst>
          </p:cNvPr>
          <p:cNvSpPr>
            <a:spLocks noGrp="1"/>
          </p:cNvSpPr>
          <p:nvPr>
            <p:ph type="ctrTitle"/>
          </p:nvPr>
        </p:nvSpPr>
        <p:spPr/>
        <p:txBody>
          <a:bodyPr/>
          <a:lstStyle/>
          <a:p>
            <a:endParaRPr lang="de-DE"/>
          </a:p>
        </p:txBody>
      </p:sp>
      <p:sp>
        <p:nvSpPr>
          <p:cNvPr id="4" name="Untertitel 3">
            <a:extLst>
              <a:ext uri="{FF2B5EF4-FFF2-40B4-BE49-F238E27FC236}">
                <a16:creationId xmlns:a16="http://schemas.microsoft.com/office/drawing/2014/main" id="{6404F8A9-5CA2-B9CA-EBF3-53CD10692FFD}"/>
              </a:ext>
            </a:extLst>
          </p:cNvPr>
          <p:cNvSpPr>
            <a:spLocks noGrp="1"/>
          </p:cNvSpPr>
          <p:nvPr>
            <p:ph type="subTitle" idx="1"/>
          </p:nvPr>
        </p:nvSpPr>
        <p:spPr/>
        <p:txBody>
          <a:bodyPr/>
          <a:lstStyle/>
          <a:p>
            <a:endParaRPr lang="de-DE"/>
          </a:p>
        </p:txBody>
      </p:sp>
      <p:sp>
        <p:nvSpPr>
          <p:cNvPr id="2" name="Foliennummernplatzhalter 1"/>
          <p:cNvSpPr>
            <a:spLocks noGrp="1"/>
          </p:cNvSpPr>
          <p:nvPr>
            <p:ph type="sldNum" sz="quarter" idx="12"/>
          </p:nvPr>
        </p:nvSpPr>
        <p:spPr/>
        <p:txBody>
          <a:bodyPr/>
          <a:lstStyle/>
          <a:p>
            <a:fld id="{F62564F8-63D6-409E-90EB-905F349AF89D}" type="slidenum">
              <a:rPr lang="en-CA" smtClean="0"/>
              <a:pPr/>
              <a:t>5</a:t>
            </a:fld>
            <a:endParaRPr lang="en-CA" dirty="0"/>
          </a:p>
        </p:txBody>
      </p:sp>
      <p:sp>
        <p:nvSpPr>
          <p:cNvPr id="7" name="Text Box 6">
            <a:extLst>
              <a:ext uri="{FF2B5EF4-FFF2-40B4-BE49-F238E27FC236}">
                <a16:creationId xmlns:a16="http://schemas.microsoft.com/office/drawing/2014/main" id="{935E8448-CD15-4D2C-0324-77453928CA25}"/>
              </a:ext>
            </a:extLst>
          </p:cNvPr>
          <p:cNvSpPr txBox="1">
            <a:spLocks noChangeArrowheads="1"/>
          </p:cNvSpPr>
          <p:nvPr/>
        </p:nvSpPr>
        <p:spPr bwMode="auto">
          <a:xfrm>
            <a:off x="228048" y="5850855"/>
            <a:ext cx="4572446" cy="2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en-CA" altLang="zh-CN" sz="800" dirty="0" err="1">
                <a:ea typeface="SimSun" charset="0"/>
                <a:cs typeface="SimSun" charset="0"/>
              </a:rPr>
              <a:t>Quelle:Incrementum</a:t>
            </a:r>
            <a:endParaRPr lang="de-DE" sz="800" dirty="0">
              <a:ea typeface="SimSun" charset="0"/>
              <a:cs typeface="SimSun" charset="0"/>
            </a:endParaRPr>
          </a:p>
        </p:txBody>
      </p:sp>
      <p:pic>
        <p:nvPicPr>
          <p:cNvPr id="11" name="Grafik 10" descr="Ein Bild, das Tisch enthält.&#10;&#10;Automatisch generierte Beschreibung">
            <a:extLst>
              <a:ext uri="{FF2B5EF4-FFF2-40B4-BE49-F238E27FC236}">
                <a16:creationId xmlns:a16="http://schemas.microsoft.com/office/drawing/2014/main" id="{AD475D7A-7682-C0E3-510F-CBD908FB18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301608"/>
            <a:ext cx="8551070" cy="4477239"/>
          </a:xfrm>
          <a:prstGeom prst="rect">
            <a:avLst/>
          </a:prstGeom>
        </p:spPr>
      </p:pic>
      <p:grpSp>
        <p:nvGrpSpPr>
          <p:cNvPr id="5" name="Gruppieren 4">
            <a:extLst>
              <a:ext uri="{FF2B5EF4-FFF2-40B4-BE49-F238E27FC236}">
                <a16:creationId xmlns:a16="http://schemas.microsoft.com/office/drawing/2014/main" id="{65A29790-42D0-5B1C-8B1C-83BC396AB08B}"/>
              </a:ext>
            </a:extLst>
          </p:cNvPr>
          <p:cNvGrpSpPr/>
          <p:nvPr/>
        </p:nvGrpSpPr>
        <p:grpSpPr>
          <a:xfrm>
            <a:off x="0" y="322445"/>
            <a:ext cx="9001125" cy="699174"/>
            <a:chOff x="-7004" y="277150"/>
            <a:chExt cx="9001125" cy="699174"/>
          </a:xfrm>
        </p:grpSpPr>
        <p:grpSp>
          <p:nvGrpSpPr>
            <p:cNvPr id="6" name="Gruppieren 5">
              <a:extLst>
                <a:ext uri="{FF2B5EF4-FFF2-40B4-BE49-F238E27FC236}">
                  <a16:creationId xmlns:a16="http://schemas.microsoft.com/office/drawing/2014/main" id="{52F58EB1-F1EC-DFE9-B329-3AAEB9513D38}"/>
                </a:ext>
              </a:extLst>
            </p:cNvPr>
            <p:cNvGrpSpPr/>
            <p:nvPr/>
          </p:nvGrpSpPr>
          <p:grpSpPr>
            <a:xfrm>
              <a:off x="-7004" y="277150"/>
              <a:ext cx="9001125" cy="699174"/>
              <a:chOff x="0" y="306239"/>
              <a:chExt cx="9001125" cy="699174"/>
            </a:xfrm>
          </p:grpSpPr>
          <p:sp>
            <p:nvSpPr>
              <p:cNvPr id="10" name="Rechteck 9">
                <a:extLst>
                  <a:ext uri="{FF2B5EF4-FFF2-40B4-BE49-F238E27FC236}">
                    <a16:creationId xmlns:a16="http://schemas.microsoft.com/office/drawing/2014/main" id="{3CFDC67B-A901-5DC9-EB4A-71A1AC5EFEC1}"/>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16">
                <a:extLst>
                  <a:ext uri="{FF2B5EF4-FFF2-40B4-BE49-F238E27FC236}">
                    <a16:creationId xmlns:a16="http://schemas.microsoft.com/office/drawing/2014/main" id="{BBBF00C4-94CA-C5B5-8A0C-C6A63124F550}"/>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3" name="Bild 1">
                  <a:extLst>
                    <a:ext uri="{FF2B5EF4-FFF2-40B4-BE49-F238E27FC236}">
                      <a16:creationId xmlns:a16="http://schemas.microsoft.com/office/drawing/2014/main" id="{9F0A0891-32F2-3324-2A2A-4DB5D0F43B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0322" y="2466479"/>
                  <a:ext cx="4320480" cy="661967"/>
                </a:xfrm>
                <a:prstGeom prst="rect">
                  <a:avLst/>
                </a:prstGeom>
              </p:spPr>
            </p:pic>
            <p:pic>
              <p:nvPicPr>
                <p:cNvPr id="14" name="Picture 2">
                  <a:extLst>
                    <a:ext uri="{FF2B5EF4-FFF2-40B4-BE49-F238E27FC236}">
                      <a16:creationId xmlns:a16="http://schemas.microsoft.com/office/drawing/2014/main" id="{159E732E-5D22-C7E4-B263-F6D7E4DF7C7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3693" y="1505437"/>
                  <a:ext cx="1406439" cy="721807"/>
                </a:xfrm>
                <a:prstGeom prst="rect">
                  <a:avLst/>
                </a:prstGeom>
              </p:spPr>
            </p:pic>
          </p:grpSp>
        </p:grpSp>
        <p:sp>
          <p:nvSpPr>
            <p:cNvPr id="9" name="Textfeld 7">
              <a:extLst>
                <a:ext uri="{FF2B5EF4-FFF2-40B4-BE49-F238E27FC236}">
                  <a16:creationId xmlns:a16="http://schemas.microsoft.com/office/drawing/2014/main" id="{5079A112-B661-2178-F7B9-85DCE6EE395F}"/>
                </a:ext>
              </a:extLst>
            </p:cNvPr>
            <p:cNvSpPr txBox="1">
              <a:spLocks noChangeArrowheads="1"/>
            </p:cNvSpPr>
            <p:nvPr/>
          </p:nvSpPr>
          <p:spPr bwMode="auto">
            <a:xfrm>
              <a:off x="218969" y="376539"/>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Inflationsstrategien</a:t>
              </a:r>
            </a:p>
          </p:txBody>
        </p:sp>
      </p:grpSp>
    </p:spTree>
    <p:extLst>
      <p:ext uri="{BB962C8B-B14F-4D97-AF65-F5344CB8AC3E}">
        <p14:creationId xmlns:p14="http://schemas.microsoft.com/office/powerpoint/2010/main" val="23247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B8556956-153B-225A-F5D4-C884F22A2239}"/>
              </a:ext>
            </a:extLst>
          </p:cNvPr>
          <p:cNvGrpSpPr/>
          <p:nvPr/>
        </p:nvGrpSpPr>
        <p:grpSpPr>
          <a:xfrm>
            <a:off x="-13026" y="228256"/>
            <a:ext cx="9001125" cy="699174"/>
            <a:chOff x="0" y="306239"/>
            <a:chExt cx="9001125" cy="699174"/>
          </a:xfrm>
        </p:grpSpPr>
        <p:sp>
          <p:nvSpPr>
            <p:cNvPr id="6" name="Rechteck 5">
              <a:extLst>
                <a:ext uri="{FF2B5EF4-FFF2-40B4-BE49-F238E27FC236}">
                  <a16:creationId xmlns:a16="http://schemas.microsoft.com/office/drawing/2014/main" id="{DFF6C5F3-88AE-6D08-BB76-792C6DC57D11}"/>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oup 16">
              <a:extLst>
                <a:ext uri="{FF2B5EF4-FFF2-40B4-BE49-F238E27FC236}">
                  <a16:creationId xmlns:a16="http://schemas.microsoft.com/office/drawing/2014/main" id="{85863E1B-26BD-A997-178A-328FE660B44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9" name="Bild 1">
                <a:extLst>
                  <a:ext uri="{FF2B5EF4-FFF2-40B4-BE49-F238E27FC236}">
                    <a16:creationId xmlns:a16="http://schemas.microsoft.com/office/drawing/2014/main" id="{C04C0DC2-2B3E-E9B7-E99A-1031E0BB17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0322" y="2466479"/>
                <a:ext cx="4320480" cy="661967"/>
              </a:xfrm>
              <a:prstGeom prst="rect">
                <a:avLst/>
              </a:prstGeom>
            </p:spPr>
          </p:pic>
          <p:pic>
            <p:nvPicPr>
              <p:cNvPr id="10" name="Picture 2">
                <a:extLst>
                  <a:ext uri="{FF2B5EF4-FFF2-40B4-BE49-F238E27FC236}">
                    <a16:creationId xmlns:a16="http://schemas.microsoft.com/office/drawing/2014/main" id="{A733888F-0B8C-66BF-EC60-13428B70D6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3693" y="1505437"/>
                <a:ext cx="1406439" cy="721807"/>
              </a:xfrm>
              <a:prstGeom prst="rect">
                <a:avLst/>
              </a:prstGeom>
            </p:spPr>
          </p:pic>
        </p:grpSp>
      </p:grpSp>
      <p:sp>
        <p:nvSpPr>
          <p:cNvPr id="67" name="Oval 118"/>
          <p:cNvSpPr>
            <a:spLocks noChangeAspect="1" noChangeArrowheads="1"/>
          </p:cNvSpPr>
          <p:nvPr/>
        </p:nvSpPr>
        <p:spPr bwMode="auto">
          <a:xfrm>
            <a:off x="4572570" y="3474591"/>
            <a:ext cx="195269" cy="2069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894923"/>
            <a:endParaRPr lang="en-US"/>
          </a:p>
        </p:txBody>
      </p:sp>
      <p:sp>
        <p:nvSpPr>
          <p:cNvPr id="7" name="Halber Rahmen 6"/>
          <p:cNvSpPr/>
          <p:nvPr/>
        </p:nvSpPr>
        <p:spPr>
          <a:xfrm rot="8100000">
            <a:off x="898551" y="948290"/>
            <a:ext cx="170333" cy="168070"/>
          </a:xfrm>
          <a:prstGeom prst="halfFrame">
            <a:avLst/>
          </a:prstGeom>
          <a:solidFill>
            <a:schemeClr val="bg1"/>
          </a:solidFill>
          <a:ln w="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89492" tIns="44746" rIns="89492" bIns="44746" anchor="ctr"/>
          <a:lstStyle/>
          <a:p>
            <a:pPr algn="ctr">
              <a:defRPr/>
            </a:pPr>
            <a:endParaRPr lang="de-DE">
              <a:solidFill>
                <a:schemeClr val="tx1"/>
              </a:solidFill>
            </a:endParaRPr>
          </a:p>
        </p:txBody>
      </p:sp>
      <p:sp>
        <p:nvSpPr>
          <p:cNvPr id="35844" name="Textfeld 7"/>
          <p:cNvSpPr txBox="1">
            <a:spLocks noChangeArrowheads="1"/>
          </p:cNvSpPr>
          <p:nvPr/>
        </p:nvSpPr>
        <p:spPr bwMode="auto">
          <a:xfrm>
            <a:off x="180082" y="0"/>
            <a:ext cx="7480622" cy="113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DE" dirty="0">
              <a:solidFill>
                <a:srgbClr val="E46C0A"/>
              </a:solidFill>
              <a:latin typeface="Calibri" charset="0"/>
            </a:endParaRPr>
          </a:p>
          <a:p>
            <a:pPr eaLnBrk="1" hangingPunct="1"/>
            <a:r>
              <a:rPr lang="de-DE" sz="2000" dirty="0">
                <a:solidFill>
                  <a:schemeClr val="bg1"/>
                </a:solidFill>
                <a:latin typeface="Calibri" pitchFamily="34" charset="0"/>
                <a:ea typeface="+mn-ea"/>
                <a:cs typeface="+mn-cs"/>
              </a:rPr>
              <a:t>Investitionsentscheidungen</a:t>
            </a:r>
            <a:r>
              <a:rPr lang="de-DE" sz="2000" dirty="0">
                <a:solidFill>
                  <a:schemeClr val="tx1">
                    <a:lumMod val="75000"/>
                    <a:lumOff val="25000"/>
                  </a:schemeClr>
                </a:solidFill>
                <a:latin typeface="Calibri" pitchFamily="34" charset="0"/>
                <a:ea typeface="+mn-ea"/>
                <a:cs typeface="+mn-cs"/>
              </a:rPr>
              <a:t> </a:t>
            </a:r>
            <a:r>
              <a:rPr lang="de-DE" sz="2000" dirty="0">
                <a:solidFill>
                  <a:schemeClr val="bg1"/>
                </a:solidFill>
                <a:latin typeface="Calibri" pitchFamily="34" charset="0"/>
                <a:ea typeface="+mn-ea"/>
                <a:cs typeface="+mn-cs"/>
              </a:rPr>
              <a:t>nach dem Minenlebenszyklus</a:t>
            </a:r>
          </a:p>
          <a:p>
            <a:pPr eaLnBrk="1" hangingPunct="1"/>
            <a:endParaRPr lang="de-DE" dirty="0">
              <a:solidFill>
                <a:srgbClr val="E46C0A"/>
              </a:solidFill>
              <a:latin typeface="Calibri" charset="0"/>
            </a:endParaRPr>
          </a:p>
        </p:txBody>
      </p:sp>
      <p:sp>
        <p:nvSpPr>
          <p:cNvPr id="35845" name="Text Box 6"/>
          <p:cNvSpPr txBox="1">
            <a:spLocks noChangeArrowheads="1"/>
          </p:cNvSpPr>
          <p:nvPr/>
        </p:nvSpPr>
        <p:spPr bwMode="auto">
          <a:xfrm>
            <a:off x="34803" y="6403984"/>
            <a:ext cx="4572446" cy="2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en-CA" altLang="zh-CN" sz="800" dirty="0">
                <a:ea typeface="SimSun" charset="0"/>
                <a:cs typeface="SimSun" charset="0"/>
              </a:rPr>
              <a:t>Quelle: Newmont; </a:t>
            </a:r>
            <a:r>
              <a:rPr lang="en-CA" altLang="zh-CN" sz="800" dirty="0" err="1">
                <a:ea typeface="SimSun" charset="0"/>
                <a:cs typeface="SimSun" charset="0"/>
              </a:rPr>
              <a:t>Minefinders</a:t>
            </a:r>
            <a:r>
              <a:rPr lang="en-CA" altLang="zh-CN" sz="800" dirty="0">
                <a:ea typeface="SimSun" charset="0"/>
                <a:cs typeface="SimSun" charset="0"/>
              </a:rPr>
              <a:t>, </a:t>
            </a:r>
            <a:r>
              <a:rPr lang="en-CA" altLang="zh-CN" sz="800" dirty="0" err="1">
                <a:ea typeface="SimSun" charset="0"/>
                <a:cs typeface="SimSun" charset="0"/>
              </a:rPr>
              <a:t>eigene</a:t>
            </a:r>
            <a:r>
              <a:rPr lang="en-CA" altLang="zh-CN" sz="800" dirty="0">
                <a:ea typeface="SimSun" charset="0"/>
                <a:cs typeface="SimSun" charset="0"/>
              </a:rPr>
              <a:t> </a:t>
            </a:r>
            <a:r>
              <a:rPr lang="en-CA" altLang="zh-CN" sz="800" dirty="0" err="1">
                <a:ea typeface="SimSun" charset="0"/>
                <a:cs typeface="SimSun" charset="0"/>
              </a:rPr>
              <a:t>Darstellung</a:t>
            </a:r>
            <a:endParaRPr lang="de-DE" sz="800" dirty="0">
              <a:ea typeface="SimSun" charset="0"/>
              <a:cs typeface="SimSun" charset="0"/>
            </a:endParaRPr>
          </a:p>
        </p:txBody>
      </p:sp>
      <p:sp>
        <p:nvSpPr>
          <p:cNvPr id="35846" name="Text Box 121"/>
          <p:cNvSpPr txBox="1">
            <a:spLocks noChangeArrowheads="1"/>
          </p:cNvSpPr>
          <p:nvPr/>
        </p:nvSpPr>
        <p:spPr bwMode="auto">
          <a:xfrm>
            <a:off x="396105" y="5438484"/>
            <a:ext cx="2248173" cy="84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1600" dirty="0">
                <a:latin typeface="+mn-lt"/>
              </a:rPr>
              <a:t>  </a:t>
            </a:r>
            <a:r>
              <a:rPr lang="de-DE" sz="1100" u="sng" dirty="0">
                <a:latin typeface="+mn-lt"/>
              </a:rPr>
              <a:t>1. Vorteil der Früheinsteiger:</a:t>
            </a:r>
          </a:p>
          <a:p>
            <a:pPr defTabSz="894923"/>
            <a:r>
              <a:rPr lang="de-DE" sz="1100" dirty="0">
                <a:latin typeface="+mn-lt"/>
              </a:rPr>
              <a:t>      - Eingeschränkte Information</a:t>
            </a:r>
          </a:p>
          <a:p>
            <a:pPr defTabSz="894923"/>
            <a:r>
              <a:rPr lang="de-DE" sz="1100" dirty="0">
                <a:latin typeface="+mn-lt"/>
              </a:rPr>
              <a:t>      - Bekanntes Management</a:t>
            </a:r>
          </a:p>
          <a:p>
            <a:pPr defTabSz="894923"/>
            <a:r>
              <a:rPr lang="de-DE" sz="1100" dirty="0">
                <a:latin typeface="+mn-lt"/>
              </a:rPr>
              <a:t>      - Family </a:t>
            </a:r>
            <a:r>
              <a:rPr lang="de-DE" sz="1100" dirty="0" err="1">
                <a:latin typeface="+mn-lt"/>
              </a:rPr>
              <a:t>and</a:t>
            </a:r>
            <a:r>
              <a:rPr lang="de-DE" sz="1100" dirty="0">
                <a:latin typeface="+mn-lt"/>
              </a:rPr>
              <a:t> </a:t>
            </a:r>
            <a:r>
              <a:rPr lang="de-DE" sz="1100" dirty="0" err="1">
                <a:latin typeface="+mn-lt"/>
              </a:rPr>
              <a:t>Friends</a:t>
            </a:r>
            <a:r>
              <a:rPr lang="de-DE" sz="1100" dirty="0">
                <a:latin typeface="+mn-lt"/>
              </a:rPr>
              <a:t> Investments</a:t>
            </a:r>
          </a:p>
        </p:txBody>
      </p:sp>
      <p:sp>
        <p:nvSpPr>
          <p:cNvPr id="35847" name="Text Box 122"/>
          <p:cNvSpPr txBox="1">
            <a:spLocks noChangeArrowheads="1"/>
          </p:cNvSpPr>
          <p:nvPr/>
        </p:nvSpPr>
        <p:spPr bwMode="auto">
          <a:xfrm>
            <a:off x="2556346" y="5490815"/>
            <a:ext cx="2695251" cy="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1100" dirty="0">
                <a:latin typeface="+mn-lt"/>
              </a:rPr>
              <a:t>    2. </a:t>
            </a:r>
            <a:r>
              <a:rPr lang="de-DE" sz="1100" u="sng" dirty="0">
                <a:latin typeface="+mn-lt"/>
              </a:rPr>
              <a:t>Projektentwicklung:</a:t>
            </a:r>
          </a:p>
          <a:p>
            <a:pPr defTabSz="894923"/>
            <a:r>
              <a:rPr lang="de-DE" sz="1100" dirty="0">
                <a:latin typeface="+mn-lt"/>
              </a:rPr>
              <a:t>      - Risiken bzgl. Genehmigungen</a:t>
            </a:r>
          </a:p>
          <a:p>
            <a:pPr defTabSz="894923"/>
            <a:r>
              <a:rPr lang="de-DE" sz="1100" dirty="0">
                <a:latin typeface="+mn-lt"/>
              </a:rPr>
              <a:t>      - Mangel an betrieblichen / technischen    </a:t>
            </a:r>
          </a:p>
          <a:p>
            <a:pPr defTabSz="894923"/>
            <a:r>
              <a:rPr lang="de-DE" sz="1100" dirty="0">
                <a:latin typeface="+mn-lt"/>
              </a:rPr>
              <a:t>        Fertigkeiten</a:t>
            </a:r>
          </a:p>
          <a:p>
            <a:pPr defTabSz="894923"/>
            <a:r>
              <a:rPr lang="de-DE" sz="1100" dirty="0">
                <a:latin typeface="+mn-lt"/>
              </a:rPr>
              <a:t>      - Finanzielle Hemmnisse </a:t>
            </a:r>
          </a:p>
        </p:txBody>
      </p:sp>
      <p:sp>
        <p:nvSpPr>
          <p:cNvPr id="35848" name="Text Box 123"/>
          <p:cNvSpPr txBox="1">
            <a:spLocks noChangeArrowheads="1"/>
          </p:cNvSpPr>
          <p:nvPr/>
        </p:nvSpPr>
        <p:spPr bwMode="auto">
          <a:xfrm>
            <a:off x="5148634" y="5443421"/>
            <a:ext cx="2217386" cy="7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1100" dirty="0">
                <a:latin typeface="+mn-lt"/>
              </a:rPr>
              <a:t>3</a:t>
            </a:r>
            <a:r>
              <a:rPr lang="de-DE" sz="1100" u="sng" dirty="0">
                <a:latin typeface="+mn-lt"/>
              </a:rPr>
              <a:t>. Start der Produktion  </a:t>
            </a:r>
          </a:p>
          <a:p>
            <a:pPr defTabSz="894923">
              <a:buFontTx/>
              <a:buChar char="-"/>
            </a:pPr>
            <a:r>
              <a:rPr lang="de-DE" sz="1100" dirty="0">
                <a:latin typeface="+mn-lt"/>
              </a:rPr>
              <a:t> Cash Flow beginnt</a:t>
            </a:r>
          </a:p>
          <a:p>
            <a:pPr defTabSz="894923">
              <a:buFontTx/>
              <a:buChar char="-"/>
            </a:pPr>
            <a:r>
              <a:rPr lang="de-DE" sz="1100" dirty="0">
                <a:latin typeface="+mn-lt"/>
              </a:rPr>
              <a:t> Abbau der Ressourcen  </a:t>
            </a:r>
          </a:p>
          <a:p>
            <a:pPr defTabSz="894923">
              <a:buFontTx/>
              <a:buChar char="-"/>
            </a:pPr>
            <a:r>
              <a:rPr lang="de-DE" sz="1100" dirty="0">
                <a:latin typeface="+mn-lt"/>
              </a:rPr>
              <a:t> Übernahmeziel der Majors</a:t>
            </a:r>
          </a:p>
        </p:txBody>
      </p:sp>
      <p:sp>
        <p:nvSpPr>
          <p:cNvPr id="68" name="Oval 118"/>
          <p:cNvSpPr>
            <a:spLocks noChangeAspect="1" noChangeArrowheads="1"/>
          </p:cNvSpPr>
          <p:nvPr/>
        </p:nvSpPr>
        <p:spPr bwMode="auto">
          <a:xfrm>
            <a:off x="4572570" y="3474591"/>
            <a:ext cx="195269" cy="2069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894923"/>
            <a:endParaRPr lang="en-US"/>
          </a:p>
        </p:txBody>
      </p:sp>
      <p:grpSp>
        <p:nvGrpSpPr>
          <p:cNvPr id="35850" name="Gruppieren 65"/>
          <p:cNvGrpSpPr>
            <a:grpSpLocks/>
          </p:cNvGrpSpPr>
          <p:nvPr/>
        </p:nvGrpSpPr>
        <p:grpSpPr bwMode="auto">
          <a:xfrm>
            <a:off x="40475" y="1093853"/>
            <a:ext cx="8352927" cy="4273767"/>
            <a:chOff x="850900" y="1930400"/>
            <a:chExt cx="7272338" cy="3600450"/>
          </a:xfrm>
        </p:grpSpPr>
        <p:grpSp>
          <p:nvGrpSpPr>
            <p:cNvPr id="35851" name="Group 63"/>
            <p:cNvGrpSpPr>
              <a:grpSpLocks/>
            </p:cNvGrpSpPr>
            <p:nvPr/>
          </p:nvGrpSpPr>
          <p:grpSpPr bwMode="auto">
            <a:xfrm>
              <a:off x="850900" y="1930400"/>
              <a:ext cx="7272338" cy="3600450"/>
              <a:chOff x="612" y="935"/>
              <a:chExt cx="4354" cy="2314"/>
            </a:xfrm>
          </p:grpSpPr>
          <p:grpSp>
            <p:nvGrpSpPr>
              <p:cNvPr id="35854" name="Group 67"/>
              <p:cNvGrpSpPr>
                <a:grpSpLocks/>
              </p:cNvGrpSpPr>
              <p:nvPr/>
            </p:nvGrpSpPr>
            <p:grpSpPr bwMode="auto">
              <a:xfrm>
                <a:off x="612" y="935"/>
                <a:ext cx="4343" cy="2310"/>
                <a:chOff x="0" y="0"/>
                <a:chExt cx="3673" cy="1768"/>
              </a:xfrm>
            </p:grpSpPr>
            <p:sp>
              <p:nvSpPr>
                <p:cNvPr id="35900" name="Rectangle 68"/>
                <p:cNvSpPr>
                  <a:spLocks noChangeArrowheads="1"/>
                </p:cNvSpPr>
                <p:nvPr/>
              </p:nvSpPr>
              <p:spPr bwMode="auto">
                <a:xfrm>
                  <a:off x="0" y="0"/>
                  <a:ext cx="3673" cy="1768"/>
                </a:xfrm>
                <a:prstGeom prst="rect">
                  <a:avLst/>
                </a:prstGeom>
                <a:solidFill>
                  <a:srgbClr val="D2DDFF"/>
                </a:solidFill>
                <a:ln w="9525">
                  <a:solidFill>
                    <a:schemeClr val="tx1"/>
                  </a:solidFill>
                  <a:miter lim="800000"/>
                  <a:headEnd/>
                  <a:tailEnd/>
                </a:ln>
              </p:spPr>
              <p:txBody>
                <a:bodyPr wrap="none" anchor="ctr"/>
                <a:lstStyle/>
                <a:p>
                  <a:pPr defTabSz="894923"/>
                  <a:endParaRPr lang="en-US"/>
                </a:p>
              </p:txBody>
            </p:sp>
            <p:sp>
              <p:nvSpPr>
                <p:cNvPr id="35901" name="Line 69"/>
                <p:cNvSpPr>
                  <a:spLocks noChangeShapeType="1"/>
                </p:cNvSpPr>
                <p:nvPr/>
              </p:nvSpPr>
              <p:spPr bwMode="auto">
                <a:xfrm>
                  <a:off x="0" y="1473"/>
                  <a:ext cx="36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902" name="Line 70"/>
                <p:cNvSpPr>
                  <a:spLocks noChangeShapeType="1"/>
                </p:cNvSpPr>
                <p:nvPr/>
              </p:nvSpPr>
              <p:spPr bwMode="auto">
                <a:xfrm>
                  <a:off x="0" y="884"/>
                  <a:ext cx="36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903" name="Line 71"/>
                <p:cNvSpPr>
                  <a:spLocks noChangeShapeType="1"/>
                </p:cNvSpPr>
                <p:nvPr/>
              </p:nvSpPr>
              <p:spPr bwMode="auto">
                <a:xfrm>
                  <a:off x="0" y="589"/>
                  <a:ext cx="36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904" name="Line 72"/>
                <p:cNvSpPr>
                  <a:spLocks noChangeShapeType="1"/>
                </p:cNvSpPr>
                <p:nvPr/>
              </p:nvSpPr>
              <p:spPr bwMode="auto">
                <a:xfrm>
                  <a:off x="0" y="294"/>
                  <a:ext cx="36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905" name="Line 73"/>
                <p:cNvSpPr>
                  <a:spLocks noChangeShapeType="1"/>
                </p:cNvSpPr>
                <p:nvPr/>
              </p:nvSpPr>
              <p:spPr bwMode="auto">
                <a:xfrm>
                  <a:off x="0" y="1178"/>
                  <a:ext cx="36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35855" name="Group 74"/>
              <p:cNvGrpSpPr>
                <a:grpSpLocks/>
              </p:cNvGrpSpPr>
              <p:nvPr/>
            </p:nvGrpSpPr>
            <p:grpSpPr bwMode="auto">
              <a:xfrm>
                <a:off x="1418" y="936"/>
                <a:ext cx="2723" cy="2310"/>
                <a:chOff x="1065" y="0"/>
                <a:chExt cx="2006" cy="1768"/>
              </a:xfrm>
            </p:grpSpPr>
            <p:sp>
              <p:nvSpPr>
                <p:cNvPr id="35898" name="Rectangle 75"/>
                <p:cNvSpPr>
                  <a:spLocks noChangeArrowheads="1"/>
                </p:cNvSpPr>
                <p:nvPr/>
              </p:nvSpPr>
              <p:spPr bwMode="auto">
                <a:xfrm>
                  <a:off x="1065" y="0"/>
                  <a:ext cx="771" cy="1768"/>
                </a:xfrm>
                <a:prstGeom prst="rect">
                  <a:avLst/>
                </a:prstGeom>
                <a:solidFill>
                  <a:srgbClr val="AB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99" name="Rectangle 76"/>
                <p:cNvSpPr>
                  <a:spLocks noChangeArrowheads="1"/>
                </p:cNvSpPr>
                <p:nvPr/>
              </p:nvSpPr>
              <p:spPr bwMode="auto">
                <a:xfrm>
                  <a:off x="2198" y="0"/>
                  <a:ext cx="873" cy="1768"/>
                </a:xfrm>
                <a:prstGeom prst="rect">
                  <a:avLst/>
                </a:prstGeom>
                <a:solidFill>
                  <a:srgbClr val="AB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grpSp>
          <p:sp>
            <p:nvSpPr>
              <p:cNvPr id="35856" name="Rectangle 77"/>
              <p:cNvSpPr>
                <a:spLocks noChangeArrowheads="1"/>
              </p:cNvSpPr>
              <p:nvPr/>
            </p:nvSpPr>
            <p:spPr bwMode="auto">
              <a:xfrm>
                <a:off x="620" y="3053"/>
                <a:ext cx="4343" cy="192"/>
              </a:xfrm>
              <a:prstGeom prst="rect">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57" name="AutoShape 78"/>
              <p:cNvSpPr>
                <a:spLocks noChangeArrowheads="1"/>
              </p:cNvSpPr>
              <p:nvPr/>
            </p:nvSpPr>
            <p:spPr bwMode="auto">
              <a:xfrm>
                <a:off x="2064" y="1706"/>
                <a:ext cx="693" cy="1540"/>
              </a:xfrm>
              <a:prstGeom prst="triangle">
                <a:avLst>
                  <a:gd name="adj" fmla="val 100000"/>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58" name="AutoShape 79"/>
              <p:cNvSpPr>
                <a:spLocks noChangeArrowheads="1"/>
              </p:cNvSpPr>
              <p:nvPr/>
            </p:nvSpPr>
            <p:spPr bwMode="auto">
              <a:xfrm>
                <a:off x="2754" y="1706"/>
                <a:ext cx="492" cy="1540"/>
              </a:xfrm>
              <a:prstGeom prst="triangle">
                <a:avLst>
                  <a:gd name="adj" fmla="val 0"/>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59" name="AutoShape 80"/>
              <p:cNvSpPr>
                <a:spLocks noChangeArrowheads="1"/>
              </p:cNvSpPr>
              <p:nvPr/>
            </p:nvSpPr>
            <p:spPr bwMode="auto">
              <a:xfrm>
                <a:off x="2864" y="2298"/>
                <a:ext cx="1231" cy="947"/>
              </a:xfrm>
              <a:prstGeom prst="triangle">
                <a:avLst>
                  <a:gd name="adj" fmla="val 100000"/>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60" name="AutoShape 81"/>
              <p:cNvSpPr>
                <a:spLocks noChangeArrowheads="1"/>
              </p:cNvSpPr>
              <p:nvPr/>
            </p:nvSpPr>
            <p:spPr bwMode="auto">
              <a:xfrm>
                <a:off x="3604" y="1320"/>
                <a:ext cx="862" cy="1926"/>
              </a:xfrm>
              <a:prstGeom prst="triangle">
                <a:avLst>
                  <a:gd name="adj" fmla="val 99852"/>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sp>
            <p:nvSpPr>
              <p:cNvPr id="35861" name="AutoShape 82"/>
              <p:cNvSpPr>
                <a:spLocks noChangeArrowheads="1"/>
              </p:cNvSpPr>
              <p:nvPr/>
            </p:nvSpPr>
            <p:spPr bwMode="auto">
              <a:xfrm rot="-5400000">
                <a:off x="3749" y="2035"/>
                <a:ext cx="1922" cy="4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72 w 21600"/>
                  <a:gd name="T13" fmla="*/ 2487 h 21600"/>
                  <a:gd name="T14" fmla="*/ 19128 w 21600"/>
                  <a:gd name="T15" fmla="*/ 19113 h 21600"/>
                </a:gdLst>
                <a:ahLst/>
                <a:cxnLst>
                  <a:cxn ang="T8">
                    <a:pos x="T0" y="T1"/>
                  </a:cxn>
                  <a:cxn ang="T9">
                    <a:pos x="T2" y="T3"/>
                  </a:cxn>
                  <a:cxn ang="T10">
                    <a:pos x="T4" y="T5"/>
                  </a:cxn>
                  <a:cxn ang="T11">
                    <a:pos x="T6" y="T7"/>
                  </a:cxn>
                </a:cxnLst>
                <a:rect l="T12" t="T13" r="T14" b="T15"/>
                <a:pathLst>
                  <a:path w="21600" h="21600">
                    <a:moveTo>
                      <a:pt x="0" y="0"/>
                    </a:moveTo>
                    <a:lnTo>
                      <a:pt x="1348" y="21600"/>
                    </a:lnTo>
                    <a:lnTo>
                      <a:pt x="20252" y="21600"/>
                    </a:lnTo>
                    <a:lnTo>
                      <a:pt x="21600" y="0"/>
                    </a:lnTo>
                    <a:lnTo>
                      <a:pt x="0" y="0"/>
                    </a:lnTo>
                    <a:close/>
                  </a:path>
                </a:pathLst>
              </a:cu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de-DE"/>
              </a:p>
            </p:txBody>
          </p:sp>
          <p:sp>
            <p:nvSpPr>
              <p:cNvPr id="35862" name="Rectangle 83"/>
              <p:cNvSpPr>
                <a:spLocks noChangeArrowheads="1"/>
              </p:cNvSpPr>
              <p:nvPr/>
            </p:nvSpPr>
            <p:spPr bwMode="auto">
              <a:xfrm>
                <a:off x="3021" y="2683"/>
                <a:ext cx="616" cy="563"/>
              </a:xfrm>
              <a:prstGeom prst="rect">
                <a:avLst/>
              </a:prstGeom>
              <a:solidFill>
                <a:srgbClr val="3947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4923"/>
                <a:endParaRPr lang="en-US"/>
              </a:p>
            </p:txBody>
          </p:sp>
          <p:grpSp>
            <p:nvGrpSpPr>
              <p:cNvPr id="35863" name="Group 84"/>
              <p:cNvGrpSpPr>
                <a:grpSpLocks/>
              </p:cNvGrpSpPr>
              <p:nvPr/>
            </p:nvGrpSpPr>
            <p:grpSpPr bwMode="auto">
              <a:xfrm>
                <a:off x="2151" y="1327"/>
                <a:ext cx="2318" cy="1919"/>
                <a:chOff x="1605" y="299"/>
                <a:chExt cx="1707" cy="1469"/>
              </a:xfrm>
            </p:grpSpPr>
            <p:sp>
              <p:nvSpPr>
                <p:cNvPr id="35893" name="Line 85"/>
                <p:cNvSpPr>
                  <a:spLocks noChangeShapeType="1"/>
                </p:cNvSpPr>
                <p:nvPr/>
              </p:nvSpPr>
              <p:spPr bwMode="auto">
                <a:xfrm>
                  <a:off x="2516" y="1337"/>
                  <a:ext cx="0" cy="43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894" name="Line 86"/>
                <p:cNvSpPr>
                  <a:spLocks noChangeShapeType="1"/>
                </p:cNvSpPr>
                <p:nvPr/>
              </p:nvSpPr>
              <p:spPr bwMode="auto">
                <a:xfrm>
                  <a:off x="2049" y="593"/>
                  <a:ext cx="0" cy="117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895" name="Line 87"/>
                <p:cNvSpPr>
                  <a:spLocks noChangeShapeType="1"/>
                </p:cNvSpPr>
                <p:nvPr/>
              </p:nvSpPr>
              <p:spPr bwMode="auto">
                <a:xfrm>
                  <a:off x="2962" y="1104"/>
                  <a:ext cx="0" cy="66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896" name="Line 88"/>
                <p:cNvSpPr>
                  <a:spLocks noChangeShapeType="1"/>
                </p:cNvSpPr>
                <p:nvPr/>
              </p:nvSpPr>
              <p:spPr bwMode="auto">
                <a:xfrm>
                  <a:off x="3312" y="299"/>
                  <a:ext cx="0" cy="146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5897" name="Line 89"/>
                <p:cNvSpPr>
                  <a:spLocks noChangeShapeType="1"/>
                </p:cNvSpPr>
                <p:nvPr/>
              </p:nvSpPr>
              <p:spPr bwMode="auto">
                <a:xfrm>
                  <a:off x="1605" y="1623"/>
                  <a:ext cx="0" cy="14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5864" name="Text Box 90"/>
              <p:cNvSpPr txBox="1">
                <a:spLocks noChangeArrowheads="1"/>
              </p:cNvSpPr>
              <p:nvPr/>
            </p:nvSpPr>
            <p:spPr bwMode="auto">
              <a:xfrm>
                <a:off x="1454" y="956"/>
                <a:ext cx="95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Explorationsfokus</a:t>
                </a:r>
              </a:p>
              <a:p>
                <a:pPr defTabSz="894923">
                  <a:buFontTx/>
                  <a:buChar char="•"/>
                </a:pPr>
                <a:r>
                  <a:rPr lang="de-DE" sz="900" dirty="0">
                    <a:solidFill>
                      <a:schemeClr val="bg1"/>
                    </a:solidFill>
                  </a:rPr>
                  <a:t> Sehr risikoreich</a:t>
                </a:r>
              </a:p>
              <a:p>
                <a:pPr defTabSz="894923">
                  <a:buFontTx/>
                  <a:buChar char="•"/>
                </a:pPr>
                <a:r>
                  <a:rPr lang="de-DE" sz="900" dirty="0">
                    <a:solidFill>
                      <a:schemeClr val="bg1"/>
                    </a:solidFill>
                  </a:rPr>
                  <a:t> Potentiell hoher </a:t>
                </a:r>
                <a:br>
                  <a:rPr lang="de-DE" sz="900" dirty="0">
                    <a:solidFill>
                      <a:schemeClr val="bg1"/>
                    </a:solidFill>
                  </a:rPr>
                </a:br>
                <a:r>
                  <a:rPr lang="de-DE" sz="900" dirty="0">
                    <a:solidFill>
                      <a:schemeClr val="bg1"/>
                    </a:solidFill>
                  </a:rPr>
                  <a:t>Wertzuwachs</a:t>
                </a:r>
              </a:p>
            </p:txBody>
          </p:sp>
          <p:sp>
            <p:nvSpPr>
              <p:cNvPr id="35865" name="Text Box 91"/>
              <p:cNvSpPr txBox="1">
                <a:spLocks noChangeArrowheads="1"/>
              </p:cNvSpPr>
              <p:nvPr/>
            </p:nvSpPr>
            <p:spPr bwMode="auto">
              <a:xfrm>
                <a:off x="2988" y="956"/>
                <a:ext cx="10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Unternehmensfokus</a:t>
                </a:r>
              </a:p>
              <a:p>
                <a:pPr defTabSz="894923">
                  <a:buFontTx/>
                  <a:buChar char="•"/>
                </a:pPr>
                <a:r>
                  <a:rPr lang="de-DE" sz="900" dirty="0">
                    <a:solidFill>
                      <a:schemeClr val="bg1"/>
                    </a:solidFill>
                  </a:rPr>
                  <a:t> Möglichkeiten für </a:t>
                </a:r>
                <a:br>
                  <a:rPr lang="de-DE" sz="900" dirty="0">
                    <a:solidFill>
                      <a:schemeClr val="bg1"/>
                    </a:solidFill>
                  </a:rPr>
                </a:br>
                <a:r>
                  <a:rPr lang="de-DE" sz="900" dirty="0">
                    <a:solidFill>
                      <a:schemeClr val="bg1"/>
                    </a:solidFill>
                  </a:rPr>
                  <a:t> Joint Ventures</a:t>
                </a:r>
              </a:p>
              <a:p>
                <a:pPr defTabSz="894923">
                  <a:buFontTx/>
                  <a:buChar char="•"/>
                </a:pPr>
                <a:r>
                  <a:rPr lang="de-DE" sz="900" dirty="0">
                    <a:solidFill>
                      <a:schemeClr val="bg1"/>
                    </a:solidFill>
                  </a:rPr>
                  <a:t> Geringeres Risiko</a:t>
                </a:r>
              </a:p>
            </p:txBody>
          </p:sp>
          <p:sp>
            <p:nvSpPr>
              <p:cNvPr id="35866" name="Text Box 92"/>
              <p:cNvSpPr txBox="1">
                <a:spLocks noChangeArrowheads="1"/>
              </p:cNvSpPr>
              <p:nvPr/>
            </p:nvSpPr>
            <p:spPr bwMode="auto">
              <a:xfrm>
                <a:off x="763" y="3074"/>
                <a:ext cx="4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Neugründung</a:t>
                </a:r>
                <a:endParaRPr lang="de-DE" sz="900" dirty="0">
                  <a:solidFill>
                    <a:schemeClr val="bg1"/>
                  </a:solidFill>
                </a:endParaRPr>
              </a:p>
            </p:txBody>
          </p:sp>
          <p:sp>
            <p:nvSpPr>
              <p:cNvPr id="35867" name="Text Box 93"/>
              <p:cNvSpPr txBox="1">
                <a:spLocks noChangeArrowheads="1"/>
              </p:cNvSpPr>
              <p:nvPr/>
            </p:nvSpPr>
            <p:spPr bwMode="auto">
              <a:xfrm>
                <a:off x="1436" y="3074"/>
                <a:ext cx="6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Vor der Entdeckung</a:t>
                </a:r>
                <a:endParaRPr lang="de-DE" sz="900" dirty="0">
                  <a:solidFill>
                    <a:schemeClr val="bg1"/>
                  </a:solidFill>
                </a:endParaRPr>
              </a:p>
            </p:txBody>
          </p:sp>
          <p:sp>
            <p:nvSpPr>
              <p:cNvPr id="35868" name="Text Box 94"/>
              <p:cNvSpPr txBox="1">
                <a:spLocks noChangeArrowheads="1"/>
              </p:cNvSpPr>
              <p:nvPr/>
            </p:nvSpPr>
            <p:spPr bwMode="auto">
              <a:xfrm>
                <a:off x="2217" y="2941"/>
                <a:ext cx="44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1 – 2 Jahre</a:t>
                </a:r>
                <a:br>
                  <a:rPr lang="de-DE" sz="900" b="1" dirty="0">
                    <a:solidFill>
                      <a:schemeClr val="bg1"/>
                    </a:solidFill>
                  </a:rPr>
                </a:br>
                <a:r>
                  <a:rPr lang="de-DE" sz="900" b="1" dirty="0">
                    <a:solidFill>
                      <a:schemeClr val="bg1"/>
                    </a:solidFill>
                  </a:rPr>
                  <a:t>Entdeckung</a:t>
                </a:r>
                <a:endParaRPr lang="de-DE" sz="900" dirty="0">
                  <a:solidFill>
                    <a:schemeClr val="bg1"/>
                  </a:solidFill>
                </a:endParaRPr>
              </a:p>
            </p:txBody>
          </p:sp>
          <p:sp>
            <p:nvSpPr>
              <p:cNvPr id="35869" name="Text Box 95"/>
              <p:cNvSpPr txBox="1">
                <a:spLocks noChangeArrowheads="1"/>
              </p:cNvSpPr>
              <p:nvPr/>
            </p:nvSpPr>
            <p:spPr bwMode="auto">
              <a:xfrm>
                <a:off x="2741" y="2941"/>
                <a:ext cx="67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2 – 3 Jahre</a:t>
                </a:r>
                <a:br>
                  <a:rPr lang="de-DE" sz="900" b="1" dirty="0">
                    <a:solidFill>
                      <a:schemeClr val="bg1"/>
                    </a:solidFill>
                  </a:rPr>
                </a:br>
                <a:r>
                  <a:rPr lang="de-DE" sz="900" b="1" dirty="0">
                    <a:solidFill>
                      <a:schemeClr val="bg1"/>
                    </a:solidFill>
                  </a:rPr>
                  <a:t>Machbarkeitsstudie </a:t>
                </a:r>
                <a:br>
                  <a:rPr lang="de-DE" sz="900" b="1" dirty="0">
                    <a:solidFill>
                      <a:schemeClr val="bg1"/>
                    </a:solidFill>
                  </a:rPr>
                </a:br>
                <a:r>
                  <a:rPr lang="de-DE" sz="900" b="1" dirty="0">
                    <a:solidFill>
                      <a:schemeClr val="bg1"/>
                    </a:solidFill>
                  </a:rPr>
                  <a:t>&amp; Erlaubnis</a:t>
                </a:r>
                <a:endParaRPr lang="de-DE" sz="900" dirty="0">
                  <a:solidFill>
                    <a:schemeClr val="bg1"/>
                  </a:solidFill>
                </a:endParaRPr>
              </a:p>
            </p:txBody>
          </p:sp>
          <p:sp>
            <p:nvSpPr>
              <p:cNvPr id="35870" name="Text Box 96"/>
              <p:cNvSpPr txBox="1">
                <a:spLocks noChangeArrowheads="1"/>
              </p:cNvSpPr>
              <p:nvPr/>
            </p:nvSpPr>
            <p:spPr bwMode="auto">
              <a:xfrm>
                <a:off x="4505" y="2941"/>
                <a:ext cx="41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Abbau / </a:t>
                </a:r>
                <a:br>
                  <a:rPr lang="de-DE" sz="900" b="1" dirty="0">
                    <a:solidFill>
                      <a:schemeClr val="bg1"/>
                    </a:solidFill>
                  </a:rPr>
                </a:br>
                <a:r>
                  <a:rPr lang="de-DE" sz="900" b="1" dirty="0">
                    <a:solidFill>
                      <a:schemeClr val="bg1"/>
                    </a:solidFill>
                  </a:rPr>
                  <a:t>Produktion</a:t>
                </a:r>
                <a:endParaRPr lang="de-DE" sz="900" dirty="0">
                  <a:solidFill>
                    <a:schemeClr val="bg1"/>
                  </a:solidFill>
                </a:endParaRPr>
              </a:p>
            </p:txBody>
          </p:sp>
          <p:sp>
            <p:nvSpPr>
              <p:cNvPr id="35871" name="Text Box 97"/>
              <p:cNvSpPr txBox="1">
                <a:spLocks noChangeArrowheads="1"/>
              </p:cNvSpPr>
              <p:nvPr/>
            </p:nvSpPr>
            <p:spPr bwMode="auto">
              <a:xfrm>
                <a:off x="3449" y="2941"/>
                <a:ext cx="45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2 Jahre </a:t>
                </a:r>
                <a:br>
                  <a:rPr lang="de-DE" sz="900" b="1" dirty="0">
                    <a:solidFill>
                      <a:schemeClr val="bg1"/>
                    </a:solidFill>
                  </a:rPr>
                </a:br>
                <a:r>
                  <a:rPr lang="de-DE" sz="900" b="1" dirty="0">
                    <a:solidFill>
                      <a:schemeClr val="bg1"/>
                    </a:solidFill>
                  </a:rPr>
                  <a:t>Entwicklung</a:t>
                </a:r>
                <a:endParaRPr lang="de-DE" sz="900" dirty="0">
                  <a:solidFill>
                    <a:schemeClr val="bg1"/>
                  </a:solidFill>
                </a:endParaRPr>
              </a:p>
            </p:txBody>
          </p:sp>
          <p:sp>
            <p:nvSpPr>
              <p:cNvPr id="35872" name="Text Box 98"/>
              <p:cNvSpPr txBox="1">
                <a:spLocks noChangeArrowheads="1"/>
              </p:cNvSpPr>
              <p:nvPr/>
            </p:nvSpPr>
            <p:spPr bwMode="auto">
              <a:xfrm>
                <a:off x="3959" y="2941"/>
                <a:ext cx="5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900" b="1" dirty="0">
                    <a:solidFill>
                      <a:schemeClr val="bg1"/>
                    </a:solidFill>
                  </a:rPr>
                  <a:t>1 Jahr </a:t>
                </a:r>
                <a:br>
                  <a:rPr lang="de-DE" sz="900" b="1" dirty="0">
                    <a:solidFill>
                      <a:schemeClr val="bg1"/>
                    </a:solidFill>
                  </a:rPr>
                </a:br>
                <a:r>
                  <a:rPr lang="de-DE" sz="900" b="1" dirty="0">
                    <a:solidFill>
                      <a:schemeClr val="bg1"/>
                    </a:solidFill>
                  </a:rPr>
                  <a:t>Inbetriebnahme</a:t>
                </a:r>
                <a:endParaRPr lang="de-DE" sz="900" dirty="0">
                  <a:solidFill>
                    <a:schemeClr val="bg1"/>
                  </a:solidFill>
                </a:endParaRPr>
              </a:p>
            </p:txBody>
          </p:sp>
          <p:grpSp>
            <p:nvGrpSpPr>
              <p:cNvPr id="35873" name="Group 99"/>
              <p:cNvGrpSpPr>
                <a:grpSpLocks/>
              </p:cNvGrpSpPr>
              <p:nvPr/>
            </p:nvGrpSpPr>
            <p:grpSpPr bwMode="auto">
              <a:xfrm>
                <a:off x="1639" y="2179"/>
                <a:ext cx="813" cy="385"/>
                <a:chOff x="1688" y="2568"/>
                <a:chExt cx="680" cy="295"/>
              </a:xfrm>
            </p:grpSpPr>
            <p:sp>
              <p:nvSpPr>
                <p:cNvPr id="35891" name="AutoShape 100"/>
                <p:cNvSpPr>
                  <a:spLocks noChangeArrowheads="1"/>
                </p:cNvSpPr>
                <p:nvPr/>
              </p:nvSpPr>
              <p:spPr bwMode="auto">
                <a:xfrm>
                  <a:off x="1688" y="2568"/>
                  <a:ext cx="680" cy="295"/>
                </a:xfrm>
                <a:prstGeom prst="homePlate">
                  <a:avLst>
                    <a:gd name="adj" fmla="val 57627"/>
                  </a:avLst>
                </a:prstGeom>
                <a:solidFill>
                  <a:schemeClr val="bg1"/>
                </a:solidFill>
                <a:ln w="9525">
                  <a:solidFill>
                    <a:schemeClr val="tx1"/>
                  </a:solidFill>
                  <a:miter lim="800000"/>
                  <a:headEnd/>
                  <a:tailEnd/>
                </a:ln>
              </p:spPr>
              <p:txBody>
                <a:bodyPr wrap="none" anchor="ctr"/>
                <a:lstStyle/>
                <a:p>
                  <a:pPr defTabSz="894923"/>
                  <a:endParaRPr lang="en-US"/>
                </a:p>
              </p:txBody>
            </p:sp>
            <p:sp>
              <p:nvSpPr>
                <p:cNvPr id="35892" name="Text Box 101"/>
                <p:cNvSpPr txBox="1">
                  <a:spLocks noChangeArrowheads="1"/>
                </p:cNvSpPr>
                <p:nvPr/>
              </p:nvSpPr>
              <p:spPr bwMode="auto">
                <a:xfrm>
                  <a:off x="1727" y="2628"/>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800" dirty="0"/>
                    <a:t>Spekulative Aktien,</a:t>
                  </a:r>
                  <a:br>
                    <a:rPr lang="de-DE" sz="800" dirty="0"/>
                  </a:br>
                  <a:r>
                    <a:rPr lang="de-DE" sz="800" dirty="0"/>
                    <a:t>keine Kenntnis des </a:t>
                  </a:r>
                  <a:br>
                    <a:rPr lang="de-DE" sz="800" dirty="0"/>
                  </a:br>
                  <a:r>
                    <a:rPr lang="de-DE" sz="800" dirty="0"/>
                    <a:t>fairen Marktwertes</a:t>
                  </a:r>
                </a:p>
              </p:txBody>
            </p:sp>
          </p:grpSp>
          <p:grpSp>
            <p:nvGrpSpPr>
              <p:cNvPr id="35874" name="Group 102"/>
              <p:cNvGrpSpPr>
                <a:grpSpLocks/>
              </p:cNvGrpSpPr>
              <p:nvPr/>
            </p:nvGrpSpPr>
            <p:grpSpPr bwMode="auto">
              <a:xfrm>
                <a:off x="2803" y="1689"/>
                <a:ext cx="542" cy="297"/>
                <a:chOff x="2663" y="2193"/>
                <a:chExt cx="453" cy="227"/>
              </a:xfrm>
            </p:grpSpPr>
            <p:sp>
              <p:nvSpPr>
                <p:cNvPr id="35889" name="AutoShape 103"/>
                <p:cNvSpPr>
                  <a:spLocks noChangeArrowheads="1"/>
                </p:cNvSpPr>
                <p:nvPr/>
              </p:nvSpPr>
              <p:spPr bwMode="auto">
                <a:xfrm rot="10800000">
                  <a:off x="2663" y="2193"/>
                  <a:ext cx="453" cy="227"/>
                </a:xfrm>
                <a:prstGeom prst="homePlate">
                  <a:avLst>
                    <a:gd name="adj" fmla="val 49890"/>
                  </a:avLst>
                </a:prstGeom>
                <a:solidFill>
                  <a:schemeClr val="bg1"/>
                </a:solidFill>
                <a:ln w="9525">
                  <a:solidFill>
                    <a:schemeClr val="tx1"/>
                  </a:solidFill>
                  <a:miter lim="800000"/>
                  <a:headEnd/>
                  <a:tailEnd/>
                </a:ln>
              </p:spPr>
              <p:txBody>
                <a:bodyPr rot="10800000" wrap="none" anchor="ctr"/>
                <a:lstStyle/>
                <a:p>
                  <a:pPr defTabSz="894923"/>
                  <a:endParaRPr lang="en-US"/>
                </a:p>
              </p:txBody>
            </p:sp>
            <p:sp>
              <p:nvSpPr>
                <p:cNvPr id="35890" name="Text Box 104"/>
                <p:cNvSpPr txBox="1">
                  <a:spLocks noChangeArrowheads="1"/>
                </p:cNvSpPr>
                <p:nvPr/>
              </p:nvSpPr>
              <p:spPr bwMode="auto">
                <a:xfrm>
                  <a:off x="2741" y="2242"/>
                  <a:ext cx="34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800" dirty="0"/>
                    <a:t>Spekulanten </a:t>
                  </a:r>
                  <a:br>
                    <a:rPr lang="de-DE" sz="800" dirty="0"/>
                  </a:br>
                  <a:r>
                    <a:rPr lang="de-DE" sz="800" dirty="0"/>
                    <a:t>verkaufen</a:t>
                  </a:r>
                </a:p>
              </p:txBody>
            </p:sp>
          </p:grpSp>
          <p:grpSp>
            <p:nvGrpSpPr>
              <p:cNvPr id="35875" name="Group 105"/>
              <p:cNvGrpSpPr>
                <a:grpSpLocks/>
              </p:cNvGrpSpPr>
              <p:nvPr/>
            </p:nvGrpSpPr>
            <p:grpSpPr bwMode="auto">
              <a:xfrm>
                <a:off x="4584" y="1053"/>
                <a:ext cx="307" cy="325"/>
                <a:chOff x="4158" y="1706"/>
                <a:chExt cx="257" cy="249"/>
              </a:xfrm>
            </p:grpSpPr>
            <p:sp>
              <p:nvSpPr>
                <p:cNvPr id="35887" name="AutoShape 106"/>
                <p:cNvSpPr>
                  <a:spLocks noChangeArrowheads="1"/>
                </p:cNvSpPr>
                <p:nvPr/>
              </p:nvSpPr>
              <p:spPr bwMode="auto">
                <a:xfrm rot="5400000">
                  <a:off x="4162" y="1702"/>
                  <a:ext cx="249" cy="257"/>
                </a:xfrm>
                <a:prstGeom prst="homePlate">
                  <a:avLst>
                    <a:gd name="adj" fmla="val 25000"/>
                  </a:avLst>
                </a:prstGeom>
                <a:solidFill>
                  <a:schemeClr val="bg1"/>
                </a:solidFill>
                <a:ln w="9525">
                  <a:solidFill>
                    <a:schemeClr val="tx1"/>
                  </a:solidFill>
                  <a:miter lim="800000"/>
                  <a:headEnd/>
                  <a:tailEnd/>
                </a:ln>
              </p:spPr>
              <p:txBody>
                <a:bodyPr wrap="none" anchor="ctr"/>
                <a:lstStyle/>
                <a:p>
                  <a:pPr defTabSz="894923"/>
                  <a:endParaRPr lang="en-US"/>
                </a:p>
              </p:txBody>
            </p:sp>
            <p:sp>
              <p:nvSpPr>
                <p:cNvPr id="35888" name="Text Box 107"/>
                <p:cNvSpPr txBox="1">
                  <a:spLocks noChangeArrowheads="1"/>
                </p:cNvSpPr>
                <p:nvPr/>
              </p:nvSpPr>
              <p:spPr bwMode="auto">
                <a:xfrm>
                  <a:off x="4181" y="1736"/>
                  <a:ext cx="21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800" dirty="0"/>
                    <a:t>Fairer </a:t>
                  </a:r>
                  <a:br>
                    <a:rPr lang="de-DE" sz="800" dirty="0"/>
                  </a:br>
                  <a:r>
                    <a:rPr lang="de-DE" sz="800" dirty="0"/>
                    <a:t>Wert</a:t>
                  </a:r>
                </a:p>
              </p:txBody>
            </p:sp>
          </p:grpSp>
          <p:grpSp>
            <p:nvGrpSpPr>
              <p:cNvPr id="35876" name="Group 108"/>
              <p:cNvGrpSpPr>
                <a:grpSpLocks/>
              </p:cNvGrpSpPr>
              <p:nvPr/>
            </p:nvGrpSpPr>
            <p:grpSpPr bwMode="auto">
              <a:xfrm>
                <a:off x="3171" y="2273"/>
                <a:ext cx="737" cy="325"/>
                <a:chOff x="2972" y="2639"/>
                <a:chExt cx="618" cy="249"/>
              </a:xfrm>
            </p:grpSpPr>
            <p:sp>
              <p:nvSpPr>
                <p:cNvPr id="35885" name="AutoShape 109"/>
                <p:cNvSpPr>
                  <a:spLocks noChangeArrowheads="1"/>
                </p:cNvSpPr>
                <p:nvPr/>
              </p:nvSpPr>
              <p:spPr bwMode="auto">
                <a:xfrm>
                  <a:off x="2972" y="2639"/>
                  <a:ext cx="618" cy="249"/>
                </a:xfrm>
                <a:prstGeom prst="homePlate">
                  <a:avLst>
                    <a:gd name="adj" fmla="val 120442"/>
                  </a:avLst>
                </a:prstGeom>
                <a:solidFill>
                  <a:schemeClr val="bg1"/>
                </a:solidFill>
                <a:ln w="9525">
                  <a:solidFill>
                    <a:schemeClr val="tx1"/>
                  </a:solidFill>
                  <a:miter lim="800000"/>
                  <a:headEnd/>
                  <a:tailEnd/>
                </a:ln>
              </p:spPr>
              <p:txBody>
                <a:bodyPr wrap="none" anchor="ctr"/>
                <a:lstStyle/>
                <a:p>
                  <a:pPr defTabSz="894923"/>
                  <a:endParaRPr lang="en-US"/>
                </a:p>
              </p:txBody>
            </p:sp>
            <p:sp>
              <p:nvSpPr>
                <p:cNvPr id="35886" name="Text Box 110"/>
                <p:cNvSpPr txBox="1">
                  <a:spLocks noChangeArrowheads="1"/>
                </p:cNvSpPr>
                <p:nvPr/>
              </p:nvSpPr>
              <p:spPr bwMode="auto">
                <a:xfrm>
                  <a:off x="3016" y="2659"/>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800" dirty="0"/>
                    <a:t>Institutionelle</a:t>
                  </a:r>
                  <a:br>
                    <a:rPr lang="de-DE" sz="800" dirty="0"/>
                  </a:br>
                  <a:r>
                    <a:rPr lang="de-DE" sz="800" dirty="0"/>
                    <a:t>Investoren </a:t>
                  </a:r>
                  <a:br>
                    <a:rPr lang="de-DE" sz="800" dirty="0"/>
                  </a:br>
                  <a:r>
                    <a:rPr lang="de-DE" sz="800" dirty="0"/>
                    <a:t>steigen ein</a:t>
                  </a:r>
                </a:p>
              </p:txBody>
            </p:sp>
          </p:grpSp>
          <p:sp>
            <p:nvSpPr>
              <p:cNvPr id="35877" name="Oval 115"/>
              <p:cNvSpPr>
                <a:spLocks noChangeAspect="1" noChangeArrowheads="1"/>
              </p:cNvSpPr>
              <p:nvPr/>
            </p:nvSpPr>
            <p:spPr bwMode="auto">
              <a:xfrm>
                <a:off x="4554" y="1435"/>
                <a:ext cx="102" cy="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894923"/>
                <a:r>
                  <a:rPr lang="de-DE" sz="900">
                    <a:latin typeface="Times" charset="0"/>
                  </a:rPr>
                  <a:t>4</a:t>
                </a:r>
              </a:p>
            </p:txBody>
          </p:sp>
          <p:sp>
            <p:nvSpPr>
              <p:cNvPr id="35883" name="Oval 118"/>
              <p:cNvSpPr>
                <a:spLocks noChangeAspect="1" noChangeArrowheads="1"/>
              </p:cNvSpPr>
              <p:nvPr/>
            </p:nvSpPr>
            <p:spPr bwMode="auto">
              <a:xfrm>
                <a:off x="2789" y="2339"/>
                <a:ext cx="102" cy="1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894923"/>
                <a:endParaRPr lang="en-US"/>
              </a:p>
            </p:txBody>
          </p:sp>
          <p:sp>
            <p:nvSpPr>
              <p:cNvPr id="35879" name="Rectangle 120"/>
              <p:cNvSpPr>
                <a:spLocks noChangeArrowheads="1"/>
              </p:cNvSpPr>
              <p:nvPr/>
            </p:nvSpPr>
            <p:spPr bwMode="auto">
              <a:xfrm>
                <a:off x="612" y="935"/>
                <a:ext cx="4354" cy="231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894923"/>
                <a:endParaRPr lang="en-US"/>
              </a:p>
            </p:txBody>
          </p:sp>
          <p:grpSp>
            <p:nvGrpSpPr>
              <p:cNvPr id="35880" name="Group 124"/>
              <p:cNvGrpSpPr>
                <a:grpSpLocks/>
              </p:cNvGrpSpPr>
              <p:nvPr/>
            </p:nvGrpSpPr>
            <p:grpSpPr bwMode="auto">
              <a:xfrm>
                <a:off x="1700" y="2884"/>
                <a:ext cx="187" cy="142"/>
                <a:chOff x="2968" y="2987"/>
                <a:chExt cx="158" cy="109"/>
              </a:xfrm>
            </p:grpSpPr>
            <p:sp>
              <p:nvSpPr>
                <p:cNvPr id="35881" name="Oval 125"/>
                <p:cNvSpPr>
                  <a:spLocks noChangeAspect="1" noChangeArrowheads="1"/>
                </p:cNvSpPr>
                <p:nvPr/>
              </p:nvSpPr>
              <p:spPr bwMode="auto">
                <a:xfrm>
                  <a:off x="3006" y="2996"/>
                  <a:ext cx="86" cy="8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894923"/>
                  <a:endParaRPr lang="en-US"/>
                </a:p>
              </p:txBody>
            </p:sp>
            <p:sp>
              <p:nvSpPr>
                <p:cNvPr id="35882" name="Rectangle 126"/>
                <p:cNvSpPr>
                  <a:spLocks noChangeArrowheads="1"/>
                </p:cNvSpPr>
                <p:nvPr/>
              </p:nvSpPr>
              <p:spPr bwMode="auto">
                <a:xfrm>
                  <a:off x="2968" y="2987"/>
                  <a:ext cx="1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894923"/>
                  <a:r>
                    <a:rPr lang="de-DE" sz="800" dirty="0">
                      <a:sym typeface="ZapfDingbats" charset="0"/>
                    </a:rPr>
                    <a:t>   1</a:t>
                  </a:r>
                  <a:endParaRPr lang="de-DE" sz="800" dirty="0"/>
                </a:p>
              </p:txBody>
            </p:sp>
          </p:grpSp>
        </p:grpSp>
        <p:sp>
          <p:nvSpPr>
            <p:cNvPr id="65" name="Ellipse 64"/>
            <p:cNvSpPr>
              <a:spLocks noChangeArrowheads="1"/>
            </p:cNvSpPr>
            <p:nvPr/>
          </p:nvSpPr>
          <p:spPr bwMode="auto">
            <a:xfrm rot="2397576">
              <a:off x="5569165" y="2137066"/>
              <a:ext cx="1451429" cy="3128671"/>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de-CH">
                <a:solidFill>
                  <a:schemeClr val="lt1"/>
                </a:solidFill>
                <a:latin typeface="+mn-lt"/>
                <a:ea typeface="+mn-ea"/>
                <a:cs typeface="+mn-cs"/>
              </a:endParaRPr>
            </a:p>
          </p:txBody>
        </p:sp>
        <p:sp>
          <p:nvSpPr>
            <p:cNvPr id="35853" name="Textfeld 65"/>
            <p:cNvSpPr txBox="1">
              <a:spLocks noChangeArrowheads="1"/>
            </p:cNvSpPr>
            <p:nvPr/>
          </p:nvSpPr>
          <p:spPr bwMode="auto">
            <a:xfrm>
              <a:off x="6080125" y="2952750"/>
              <a:ext cx="1318560" cy="4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100">
                  <a:solidFill>
                    <a:srgbClr val="FF0000"/>
                  </a:solidFill>
                </a:rPr>
                <a:t>Starker </a:t>
              </a:r>
            </a:p>
            <a:p>
              <a:pPr eaLnBrk="1" hangingPunct="1"/>
              <a:r>
                <a:rPr lang="de-DE" sz="1100">
                  <a:solidFill>
                    <a:srgbClr val="FF0000"/>
                  </a:solidFill>
                </a:rPr>
                <a:t>Investment Fokus </a:t>
              </a:r>
              <a:endParaRPr lang="de-CH" sz="1100">
                <a:solidFill>
                  <a:srgbClr val="FF0000"/>
                </a:solidFill>
              </a:endParaRPr>
            </a:p>
          </p:txBody>
        </p:sp>
      </p:grpSp>
      <p:sp>
        <p:nvSpPr>
          <p:cNvPr id="66" name="Rectangle 119"/>
          <p:cNvSpPr>
            <a:spLocks noChangeArrowheads="1"/>
          </p:cNvSpPr>
          <p:nvPr/>
        </p:nvSpPr>
        <p:spPr bwMode="auto">
          <a:xfrm>
            <a:off x="4500562" y="3546599"/>
            <a:ext cx="358750" cy="2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894923"/>
            <a:r>
              <a:rPr lang="de-DE" sz="800" dirty="0">
                <a:sym typeface="ZapfDingbats" charset="0"/>
              </a:rPr>
              <a:t>   2</a:t>
            </a:r>
            <a:endParaRPr lang="de-DE" sz="800" dirty="0"/>
          </a:p>
        </p:txBody>
      </p:sp>
      <p:sp>
        <p:nvSpPr>
          <p:cNvPr id="69" name="Oval 118"/>
          <p:cNvSpPr>
            <a:spLocks noChangeAspect="1" noChangeArrowheads="1"/>
          </p:cNvSpPr>
          <p:nvPr/>
        </p:nvSpPr>
        <p:spPr bwMode="auto">
          <a:xfrm>
            <a:off x="5940722" y="4122663"/>
            <a:ext cx="195269" cy="2069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894923"/>
            <a:r>
              <a:rPr lang="en-US" sz="900" dirty="0"/>
              <a:t>3</a:t>
            </a:r>
          </a:p>
        </p:txBody>
      </p:sp>
      <p:sp>
        <p:nvSpPr>
          <p:cNvPr id="70" name="Text Box 123"/>
          <p:cNvSpPr txBox="1">
            <a:spLocks noChangeArrowheads="1"/>
          </p:cNvSpPr>
          <p:nvPr/>
        </p:nvSpPr>
        <p:spPr bwMode="auto">
          <a:xfrm>
            <a:off x="6876826" y="5443421"/>
            <a:ext cx="2016224" cy="7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92" tIns="44746" rIns="89492" bIns="447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94923"/>
            <a:r>
              <a:rPr lang="de-DE" sz="1100" dirty="0">
                <a:latin typeface="+mn-lt"/>
              </a:rPr>
              <a:t>4. </a:t>
            </a:r>
            <a:r>
              <a:rPr lang="de-DE" sz="1100" u="sng" dirty="0">
                <a:latin typeface="+mn-lt"/>
              </a:rPr>
              <a:t>Fusion &amp; Akquisition:</a:t>
            </a:r>
          </a:p>
          <a:p>
            <a:pPr indent="-171450" defTabSz="894923">
              <a:buFontTx/>
              <a:buChar char="-"/>
            </a:pPr>
            <a:r>
              <a:rPr lang="de-DE" sz="1100" dirty="0">
                <a:latin typeface="+mn-lt"/>
              </a:rPr>
              <a:t>Übernahmeziel der Majors</a:t>
            </a:r>
          </a:p>
          <a:p>
            <a:pPr indent="-171450" defTabSz="894923">
              <a:buFontTx/>
              <a:buChar char="-"/>
            </a:pPr>
            <a:r>
              <a:rPr lang="de-DE" sz="1100" dirty="0">
                <a:latin typeface="+mn-lt"/>
              </a:rPr>
              <a:t>Abnahme des fairen </a:t>
            </a:r>
            <a:br>
              <a:rPr lang="de-DE" sz="1100" dirty="0">
                <a:latin typeface="+mn-lt"/>
              </a:rPr>
            </a:br>
            <a:r>
              <a:rPr lang="de-DE" sz="1100" dirty="0">
                <a:latin typeface="+mn-lt"/>
              </a:rPr>
              <a:t>     Unternehmenswertes</a:t>
            </a:r>
            <a:endParaRPr lang="de-DE" sz="900" dirty="0">
              <a:latin typeface="+mn-lt"/>
            </a:endParaRPr>
          </a:p>
        </p:txBody>
      </p:sp>
      <p:sp>
        <p:nvSpPr>
          <p:cNvPr id="3" name="Foliennummernplatzhalter 2"/>
          <p:cNvSpPr>
            <a:spLocks noGrp="1"/>
          </p:cNvSpPr>
          <p:nvPr>
            <p:ph type="sldNum" sz="quarter" idx="11"/>
          </p:nvPr>
        </p:nvSpPr>
        <p:spPr/>
        <p:txBody>
          <a:bodyPr/>
          <a:lstStyle/>
          <a:p>
            <a:fld id="{F62564F8-63D6-409E-90EB-905F349AF89D}" type="slidenum">
              <a:rPr lang="en-CA" smtClean="0"/>
              <a:pPr/>
              <a:t>6</a:t>
            </a:fld>
            <a:endParaRPr lang="en-CA" dirty="0"/>
          </a:p>
        </p:txBody>
      </p:sp>
    </p:spTree>
    <p:extLst>
      <p:ext uri="{BB962C8B-B14F-4D97-AF65-F5344CB8AC3E}">
        <p14:creationId xmlns:p14="http://schemas.microsoft.com/office/powerpoint/2010/main" val="102722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885BFDB3-0BEC-4CF8-B5EE-E676EE922E0C}"/>
              </a:ext>
            </a:extLst>
          </p:cNvPr>
          <p:cNvSpPr>
            <a:spLocks noGrp="1"/>
          </p:cNvSpPr>
          <p:nvPr>
            <p:ph idx="1"/>
          </p:nvPr>
        </p:nvSpPr>
        <p:spPr>
          <a:xfrm>
            <a:off x="503634" y="1998268"/>
            <a:ext cx="6634220" cy="3193453"/>
          </a:xfrm>
        </p:spPr>
        <p:txBody>
          <a:bodyPr wrap="square">
            <a:spAutoFit/>
          </a:bodyPr>
          <a:lstStyle/>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Möglichkeit für Anleger, an einem Zinsprodukt mit geringer Volatilität zu partizipieren</a:t>
            </a:r>
          </a:p>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Rohstoffgesellschaften benötigen frisches Kapital</a:t>
            </a:r>
          </a:p>
          <a:p>
            <a:pPr lvl="1">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Eigenkapital aufgrund Unternehmensbedingungen schwer zu finden / sehr teuer </a:t>
            </a:r>
          </a:p>
          <a:p>
            <a:pPr lvl="1">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sym typeface="Wingdings" panose="05000000000000000000" pitchFamily="2" charset="2"/>
              </a:rPr>
              <a:t>Alternative Finanzierungsmethoden benötigt</a:t>
            </a:r>
            <a:endParaRPr lang="de-DE" sz="1100" b="1" dirty="0">
              <a:solidFill>
                <a:srgbClr val="595959"/>
              </a:solidFill>
              <a:cs typeface="Arial" panose="020B0604020202020204" pitchFamily="34" charset="0"/>
            </a:endParaRPr>
          </a:p>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Die Big Caps der Branche („Majors“) zumeist hoch verschuldet, als Finanzpartner kaum geeignet</a:t>
            </a:r>
          </a:p>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Banken haben geringes Interesse an kleineren Minengesellschaften </a:t>
            </a:r>
          </a:p>
          <a:p>
            <a:pPr lvl="1">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Due Diligence Anforderungen sehr hoch</a:t>
            </a:r>
          </a:p>
          <a:p>
            <a:pPr lvl="1">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Banken erzielen nicht den gewünschten Ertrag</a:t>
            </a:r>
          </a:p>
          <a:p>
            <a:pPr lvl="1">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Risikoeinschätzungen der Unternehmen sind aufwendig</a:t>
            </a:r>
          </a:p>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Juniorunternehmen sind zumeist schuldenfrei</a:t>
            </a:r>
          </a:p>
          <a:p>
            <a:pPr>
              <a:lnSpc>
                <a:spcPct val="150000"/>
              </a:lnSpc>
              <a:buClr>
                <a:srgbClr val="CFA367"/>
              </a:buClr>
              <a:buSzPct val="100000"/>
              <a:buFont typeface="Wingdings" panose="05000000000000000000" pitchFamily="2" charset="2"/>
              <a:buChar char="Ø"/>
            </a:pPr>
            <a:r>
              <a:rPr lang="de-DE" sz="1100" b="1" dirty="0">
                <a:solidFill>
                  <a:srgbClr val="595959"/>
                </a:solidFill>
                <a:cs typeface="Arial" panose="020B0604020202020204" pitchFamily="34" charset="0"/>
              </a:rPr>
              <a:t>Hohe Margen bei den Minenunternehmen ermöglichen schnelle Rückzahlungen</a:t>
            </a:r>
          </a:p>
        </p:txBody>
      </p:sp>
      <p:grpSp>
        <p:nvGrpSpPr>
          <p:cNvPr id="8" name="Group 13">
            <a:extLst>
              <a:ext uri="{FF2B5EF4-FFF2-40B4-BE49-F238E27FC236}">
                <a16:creationId xmlns:a16="http://schemas.microsoft.com/office/drawing/2014/main" id="{D6780AEC-44FB-4AB9-A0BA-C3F698BF59D1}"/>
              </a:ext>
            </a:extLst>
          </p:cNvPr>
          <p:cNvGrpSpPr>
            <a:grpSpLocks noChangeAspect="1"/>
          </p:cNvGrpSpPr>
          <p:nvPr/>
        </p:nvGrpSpPr>
        <p:grpSpPr>
          <a:xfrm>
            <a:off x="7148594" y="1998267"/>
            <a:ext cx="1348904" cy="3380841"/>
            <a:chOff x="11352" y="4505316"/>
            <a:chExt cx="1930919" cy="4839574"/>
          </a:xfrm>
        </p:grpSpPr>
        <p:pic>
          <p:nvPicPr>
            <p:cNvPr id="9" name="Picture 9">
              <a:extLst>
                <a:ext uri="{FF2B5EF4-FFF2-40B4-BE49-F238E27FC236}">
                  <a16:creationId xmlns:a16="http://schemas.microsoft.com/office/drawing/2014/main" id="{DDF958F9-21E1-4690-AD9E-3D689D9C65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352" y="5743877"/>
              <a:ext cx="1930909" cy="1123890"/>
            </a:xfrm>
            <a:prstGeom prst="rect">
              <a:avLst/>
            </a:prstGeom>
            <a:ln>
              <a:noFill/>
            </a:ln>
            <a:effectLst>
              <a:outerShdw blurRad="50800" dist="38100" dir="2700000" algn="tl" rotWithShape="0">
                <a:prstClr val="black">
                  <a:alpha val="40000"/>
                </a:prstClr>
              </a:outerShdw>
            </a:effectLst>
          </p:spPr>
        </p:pic>
        <p:pic>
          <p:nvPicPr>
            <p:cNvPr id="10" name="Picture 10">
              <a:extLst>
                <a:ext uri="{FF2B5EF4-FFF2-40B4-BE49-F238E27FC236}">
                  <a16:creationId xmlns:a16="http://schemas.microsoft.com/office/drawing/2014/main" id="{1E1F35E4-A6B6-4EB4-9968-7CCFF6C462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352" y="4505316"/>
              <a:ext cx="1930909" cy="1123890"/>
            </a:xfrm>
            <a:prstGeom prst="rect">
              <a:avLst/>
            </a:prstGeom>
            <a:ln>
              <a:noFill/>
            </a:ln>
            <a:effectLst>
              <a:outerShdw blurRad="50800" dist="38100" dir="2700000" algn="tl" rotWithShape="0">
                <a:prstClr val="black">
                  <a:alpha val="40000"/>
                </a:prstClr>
              </a:outerShdw>
            </a:effectLst>
          </p:spPr>
        </p:pic>
        <p:pic>
          <p:nvPicPr>
            <p:cNvPr id="11" name="Picture 11">
              <a:extLst>
                <a:ext uri="{FF2B5EF4-FFF2-40B4-BE49-F238E27FC236}">
                  <a16:creationId xmlns:a16="http://schemas.microsoft.com/office/drawing/2014/main" id="{ADBE78AC-C74E-4284-93CA-8BA200A5E6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352" y="6982438"/>
              <a:ext cx="1930909" cy="1123890"/>
            </a:xfrm>
            <a:prstGeom prst="rect">
              <a:avLst/>
            </a:prstGeom>
            <a:ln>
              <a:noFill/>
            </a:ln>
            <a:effectLst>
              <a:outerShdw blurRad="50800" dist="38100" dir="2700000" algn="tl" rotWithShape="0">
                <a:prstClr val="black">
                  <a:alpha val="40000"/>
                </a:prstClr>
              </a:outerShdw>
            </a:effectLst>
          </p:spPr>
        </p:pic>
        <p:pic>
          <p:nvPicPr>
            <p:cNvPr id="12" name="Picture 12">
              <a:extLst>
                <a:ext uri="{FF2B5EF4-FFF2-40B4-BE49-F238E27FC236}">
                  <a16:creationId xmlns:a16="http://schemas.microsoft.com/office/drawing/2014/main" id="{71DC02A0-80E7-4D5B-A296-B2EF4E3FB5D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1362" y="8221000"/>
              <a:ext cx="1930909" cy="1123890"/>
            </a:xfrm>
            <a:prstGeom prst="rect">
              <a:avLst/>
            </a:prstGeom>
            <a:ln>
              <a:noFill/>
            </a:ln>
            <a:effectLst>
              <a:outerShdw blurRad="50800" dist="38100" dir="2700000" algn="tl" rotWithShape="0">
                <a:prstClr val="black">
                  <a:alpha val="40000"/>
                </a:prstClr>
              </a:outerShdw>
            </a:effectLst>
          </p:spPr>
        </p:pic>
      </p:grpSp>
      <p:sp>
        <p:nvSpPr>
          <p:cNvPr id="13" name="Foliennummernplatzhalter 2">
            <a:extLst>
              <a:ext uri="{FF2B5EF4-FFF2-40B4-BE49-F238E27FC236}">
                <a16:creationId xmlns:a16="http://schemas.microsoft.com/office/drawing/2014/main" id="{520CFC56-01F1-44F0-8032-92110F987248}"/>
              </a:ext>
            </a:extLst>
          </p:cNvPr>
          <p:cNvSpPr txBox="1">
            <a:spLocks/>
          </p:cNvSpPr>
          <p:nvPr/>
        </p:nvSpPr>
        <p:spPr>
          <a:xfrm>
            <a:off x="6450809" y="6173904"/>
            <a:ext cx="2100261" cy="354646"/>
          </a:xfrm>
          <a:prstGeom prst="rect">
            <a:avLst/>
          </a:prstGeom>
        </p:spPr>
        <p:txBody>
          <a:bodyPr vert="horz" lIns="87199" tIns="43600" rIns="87199" bIns="43600" rtlCol="0" anchor="ctr"/>
          <a:lstStyle>
            <a:defPPr>
              <a:defRPr lang="en-US"/>
            </a:defPPr>
            <a:lvl1pPr marL="0" algn="ctr" defTabSz="871987" rtl="0" eaLnBrk="1" latinLnBrk="0" hangingPunct="1">
              <a:defRPr sz="1100" kern="1200">
                <a:solidFill>
                  <a:schemeClr val="tx1">
                    <a:tint val="75000"/>
                  </a:schemeClr>
                </a:solidFill>
                <a:latin typeface="+mn-lt"/>
                <a:ea typeface="+mn-ea"/>
                <a:cs typeface="+mn-cs"/>
              </a:defRPr>
            </a:lvl1pPr>
            <a:lvl2pPr marL="435993" algn="l" defTabSz="871987" rtl="0" eaLnBrk="1" latinLnBrk="0" hangingPunct="1">
              <a:defRPr sz="1700" kern="1200">
                <a:solidFill>
                  <a:schemeClr val="tx1"/>
                </a:solidFill>
                <a:latin typeface="+mn-lt"/>
                <a:ea typeface="+mn-ea"/>
                <a:cs typeface="+mn-cs"/>
              </a:defRPr>
            </a:lvl2pPr>
            <a:lvl3pPr marL="871987" algn="l" defTabSz="871987" rtl="0" eaLnBrk="1" latinLnBrk="0" hangingPunct="1">
              <a:defRPr sz="1700" kern="1200">
                <a:solidFill>
                  <a:schemeClr val="tx1"/>
                </a:solidFill>
                <a:latin typeface="+mn-lt"/>
                <a:ea typeface="+mn-ea"/>
                <a:cs typeface="+mn-cs"/>
              </a:defRPr>
            </a:lvl3pPr>
            <a:lvl4pPr marL="1307980" algn="l" defTabSz="871987" rtl="0" eaLnBrk="1" latinLnBrk="0" hangingPunct="1">
              <a:defRPr sz="1700" kern="1200">
                <a:solidFill>
                  <a:schemeClr val="tx1"/>
                </a:solidFill>
                <a:latin typeface="+mn-lt"/>
                <a:ea typeface="+mn-ea"/>
                <a:cs typeface="+mn-cs"/>
              </a:defRPr>
            </a:lvl4pPr>
            <a:lvl5pPr marL="1743972" algn="l" defTabSz="871987" rtl="0" eaLnBrk="1" latinLnBrk="0" hangingPunct="1">
              <a:defRPr sz="1700" kern="1200">
                <a:solidFill>
                  <a:schemeClr val="tx1"/>
                </a:solidFill>
                <a:latin typeface="+mn-lt"/>
                <a:ea typeface="+mn-ea"/>
                <a:cs typeface="+mn-cs"/>
              </a:defRPr>
            </a:lvl5pPr>
            <a:lvl6pPr marL="2179966" algn="l" defTabSz="871987" rtl="0" eaLnBrk="1" latinLnBrk="0" hangingPunct="1">
              <a:defRPr sz="1700" kern="1200">
                <a:solidFill>
                  <a:schemeClr val="tx1"/>
                </a:solidFill>
                <a:latin typeface="+mn-lt"/>
                <a:ea typeface="+mn-ea"/>
                <a:cs typeface="+mn-cs"/>
              </a:defRPr>
            </a:lvl6pPr>
            <a:lvl7pPr marL="2615959" algn="l" defTabSz="871987" rtl="0" eaLnBrk="1" latinLnBrk="0" hangingPunct="1">
              <a:defRPr sz="1700" kern="1200">
                <a:solidFill>
                  <a:schemeClr val="tx1"/>
                </a:solidFill>
                <a:latin typeface="+mn-lt"/>
                <a:ea typeface="+mn-ea"/>
                <a:cs typeface="+mn-cs"/>
              </a:defRPr>
            </a:lvl7pPr>
            <a:lvl8pPr marL="3051953" algn="l" defTabSz="871987" rtl="0" eaLnBrk="1" latinLnBrk="0" hangingPunct="1">
              <a:defRPr sz="1700" kern="1200">
                <a:solidFill>
                  <a:schemeClr val="tx1"/>
                </a:solidFill>
                <a:latin typeface="+mn-lt"/>
                <a:ea typeface="+mn-ea"/>
                <a:cs typeface="+mn-cs"/>
              </a:defRPr>
            </a:lvl8pPr>
            <a:lvl9pPr marL="3487946" algn="l" defTabSz="871987" rtl="0" eaLnBrk="1" latinLnBrk="0" hangingPunct="1">
              <a:defRPr sz="1700" kern="1200">
                <a:solidFill>
                  <a:schemeClr val="tx1"/>
                </a:solidFill>
                <a:latin typeface="+mn-lt"/>
                <a:ea typeface="+mn-ea"/>
                <a:cs typeface="+mn-cs"/>
              </a:defRPr>
            </a:lvl9pPr>
          </a:lstStyle>
          <a:p>
            <a:pPr algn="r"/>
            <a:fld id="{F62564F8-63D6-409E-90EB-905F349AF89D}" type="slidenum">
              <a:rPr lang="en-CA" smtClean="0"/>
              <a:pPr algn="r"/>
              <a:t>7</a:t>
            </a:fld>
            <a:endParaRPr lang="en-CA" dirty="0"/>
          </a:p>
        </p:txBody>
      </p:sp>
      <p:sp>
        <p:nvSpPr>
          <p:cNvPr id="14" name="Rechteck 13">
            <a:extLst>
              <a:ext uri="{FF2B5EF4-FFF2-40B4-BE49-F238E27FC236}">
                <a16:creationId xmlns:a16="http://schemas.microsoft.com/office/drawing/2014/main" id="{240EAA2E-2898-EE95-4190-B1999D05C43A}"/>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6">
            <a:extLst>
              <a:ext uri="{FF2B5EF4-FFF2-40B4-BE49-F238E27FC236}">
                <a16:creationId xmlns:a16="http://schemas.microsoft.com/office/drawing/2014/main" id="{0F5B6CDE-B715-34A6-D582-D7DDE67234F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16" name="Bild 1">
              <a:extLst>
                <a:ext uri="{FF2B5EF4-FFF2-40B4-BE49-F238E27FC236}">
                  <a16:creationId xmlns:a16="http://schemas.microsoft.com/office/drawing/2014/main" id="{4D8AB186-BCCE-945B-6358-BBB01DA7B9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17" name="Picture 2">
              <a:extLst>
                <a:ext uri="{FF2B5EF4-FFF2-40B4-BE49-F238E27FC236}">
                  <a16:creationId xmlns:a16="http://schemas.microsoft.com/office/drawing/2014/main" id="{D5C7E22D-A0D9-70AC-64D8-D39271019B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18" name="Textfeld 7">
            <a:extLst>
              <a:ext uri="{FF2B5EF4-FFF2-40B4-BE49-F238E27FC236}">
                <a16:creationId xmlns:a16="http://schemas.microsoft.com/office/drawing/2014/main" id="{D1CF9B04-425F-109E-E8E1-4CAA7366759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Gründe für einen Bondfonds</a:t>
            </a:r>
          </a:p>
        </p:txBody>
      </p:sp>
    </p:spTree>
    <p:extLst>
      <p:ext uri="{BB962C8B-B14F-4D97-AF65-F5344CB8AC3E}">
        <p14:creationId xmlns:p14="http://schemas.microsoft.com/office/powerpoint/2010/main" val="226303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extfeld 7"/>
          <p:cNvSpPr txBox="1">
            <a:spLocks noChangeArrowheads="1"/>
          </p:cNvSpPr>
          <p:nvPr/>
        </p:nvSpPr>
        <p:spPr bwMode="auto">
          <a:xfrm>
            <a:off x="229919" y="482193"/>
            <a:ext cx="7599362" cy="400110"/>
          </a:xfrm>
          <a:prstGeom prst="rect">
            <a:avLst/>
          </a:prstGeom>
          <a:noFill/>
          <a:ln w="9525">
            <a:noFill/>
            <a:miter lim="800000"/>
            <a:headEnd/>
            <a:tailEnd/>
          </a:ln>
        </p:spPr>
        <p:txBody>
          <a:bodyPr>
            <a:spAutoFit/>
          </a:bodyPr>
          <a:lstStyle/>
          <a:p>
            <a:pPr eaLnBrk="1" hangingPunct="1"/>
            <a:r>
              <a:rPr lang="de-DE" sz="2000" dirty="0">
                <a:solidFill>
                  <a:schemeClr val="tx1">
                    <a:lumMod val="75000"/>
                    <a:lumOff val="25000"/>
                  </a:schemeClr>
                </a:solidFill>
                <a:latin typeface="Calibri" pitchFamily="34" charset="0"/>
              </a:rPr>
              <a:t>Structured Solutions Resource Income Fund</a:t>
            </a:r>
          </a:p>
        </p:txBody>
      </p:sp>
      <p:sp>
        <p:nvSpPr>
          <p:cNvPr id="17" name="Rectangle 16"/>
          <p:cNvSpPr/>
          <p:nvPr/>
        </p:nvSpPr>
        <p:spPr>
          <a:xfrm>
            <a:off x="402754" y="1253043"/>
            <a:ext cx="8281088" cy="1239081"/>
          </a:xfrm>
          <a:prstGeom prst="rect">
            <a:avLst/>
          </a:prstGeom>
        </p:spPr>
        <p:txBody>
          <a:bodyPr wrap="square" lIns="84097" tIns="42049" rIns="84097" bIns="42049">
            <a:spAutoFit/>
          </a:bodyPr>
          <a:lstStyle/>
          <a:p>
            <a:pPr>
              <a:spcAft>
                <a:spcPts val="600"/>
              </a:spcAft>
            </a:pPr>
            <a:r>
              <a:rPr lang="de-DE" sz="1600" dirty="0">
                <a:solidFill>
                  <a:srgbClr val="595959"/>
                </a:solidFill>
                <a:latin typeface="Arial" panose="020B0604020202020204" pitchFamily="34" charset="0"/>
                <a:cs typeface="Arial" panose="020B0604020202020204" pitchFamily="34" charset="0"/>
              </a:rPr>
              <a:t>Investiert weltweit in Bonds und strukturierte Anleihen von Rohstoffunternehmen im </a:t>
            </a:r>
          </a:p>
          <a:p>
            <a:pPr>
              <a:spcAft>
                <a:spcPts val="600"/>
              </a:spcAft>
            </a:pPr>
            <a:r>
              <a:rPr lang="de-DE" sz="1600" dirty="0">
                <a:solidFill>
                  <a:srgbClr val="595959"/>
                </a:solidFill>
                <a:latin typeface="Arial" panose="020B0604020202020204" pitchFamily="34" charset="0"/>
                <a:cs typeface="Arial" panose="020B0604020202020204" pitchFamily="34" charset="0"/>
              </a:rPr>
              <a:t>Minensektor, Energiesektor oder Agrikultursektor</a:t>
            </a:r>
            <a:endParaRPr lang="en-CA" sz="1400" b="1" dirty="0">
              <a:solidFill>
                <a:srgbClr val="595959"/>
              </a:solidFill>
              <a:latin typeface="Arial" panose="020B0604020202020204" pitchFamily="34" charset="0"/>
              <a:cs typeface="Arial" panose="020B0604020202020204" pitchFamily="34" charset="0"/>
            </a:endParaRPr>
          </a:p>
          <a:p>
            <a:pPr>
              <a:spcAft>
                <a:spcPts val="600"/>
              </a:spcAft>
            </a:pPr>
            <a:endParaRPr lang="en-CA" sz="1400" b="1" dirty="0">
              <a:solidFill>
                <a:srgbClr val="595959"/>
              </a:solidFill>
              <a:latin typeface="Arial" panose="020B0604020202020204" pitchFamily="34" charset="0"/>
              <a:cs typeface="Arial" panose="020B0604020202020204" pitchFamily="34" charset="0"/>
            </a:endParaRPr>
          </a:p>
          <a:p>
            <a:pPr>
              <a:spcAft>
                <a:spcPts val="600"/>
              </a:spcAft>
            </a:pPr>
            <a:endParaRPr lang="de-DE" sz="1400" dirty="0">
              <a:solidFill>
                <a:srgbClr val="595959"/>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1"/>
          </p:nvPr>
        </p:nvSpPr>
        <p:spPr/>
        <p:txBody>
          <a:bodyPr/>
          <a:lstStyle/>
          <a:p>
            <a:fld id="{F62564F8-63D6-409E-90EB-905F349AF89D}" type="slidenum">
              <a:rPr lang="en-CA" smtClean="0"/>
              <a:pPr/>
              <a:t>8</a:t>
            </a:fld>
            <a:endParaRPr lang="en-CA" dirty="0"/>
          </a:p>
        </p:txBody>
      </p:sp>
      <p:sp>
        <p:nvSpPr>
          <p:cNvPr id="16" name="Textfeld 15">
            <a:extLst>
              <a:ext uri="{FF2B5EF4-FFF2-40B4-BE49-F238E27FC236}">
                <a16:creationId xmlns:a16="http://schemas.microsoft.com/office/drawing/2014/main" id="{7CF553C7-1AED-4372-B92F-6617C5B2FA5B}"/>
              </a:ext>
            </a:extLst>
          </p:cNvPr>
          <p:cNvSpPr txBox="1"/>
          <p:nvPr/>
        </p:nvSpPr>
        <p:spPr>
          <a:xfrm>
            <a:off x="1332210" y="4090899"/>
            <a:ext cx="768800" cy="276999"/>
          </a:xfrm>
          <a:prstGeom prst="rect">
            <a:avLst/>
          </a:prstGeom>
          <a:noFill/>
        </p:spPr>
        <p:txBody>
          <a:bodyPr wrap="none" rtlCol="0">
            <a:spAutoFit/>
          </a:bodyPr>
          <a:lstStyle/>
          <a:p>
            <a:r>
              <a:rPr lang="de-DE" sz="1200" dirty="0">
                <a:solidFill>
                  <a:srgbClr val="595959"/>
                </a:solidFill>
              </a:rPr>
              <a:t>investiert</a:t>
            </a:r>
          </a:p>
        </p:txBody>
      </p:sp>
      <p:sp>
        <p:nvSpPr>
          <p:cNvPr id="18" name="Textfeld 17">
            <a:extLst>
              <a:ext uri="{FF2B5EF4-FFF2-40B4-BE49-F238E27FC236}">
                <a16:creationId xmlns:a16="http://schemas.microsoft.com/office/drawing/2014/main" id="{C35C1ECC-8626-4175-BF5B-8FB322B345E5}"/>
              </a:ext>
            </a:extLst>
          </p:cNvPr>
          <p:cNvSpPr txBox="1"/>
          <p:nvPr/>
        </p:nvSpPr>
        <p:spPr>
          <a:xfrm>
            <a:off x="3803770" y="2784512"/>
            <a:ext cx="768800" cy="276999"/>
          </a:xfrm>
          <a:prstGeom prst="rect">
            <a:avLst/>
          </a:prstGeom>
          <a:noFill/>
        </p:spPr>
        <p:txBody>
          <a:bodyPr wrap="none" rtlCol="0">
            <a:spAutoFit/>
          </a:bodyPr>
          <a:lstStyle/>
          <a:p>
            <a:pPr algn="ctr"/>
            <a:r>
              <a:rPr lang="de-DE" sz="1200" dirty="0">
                <a:solidFill>
                  <a:srgbClr val="595959"/>
                </a:solidFill>
              </a:rPr>
              <a:t>investiert</a:t>
            </a:r>
          </a:p>
        </p:txBody>
      </p:sp>
      <p:sp>
        <p:nvSpPr>
          <p:cNvPr id="19" name="Rechteck 18">
            <a:extLst>
              <a:ext uri="{FF2B5EF4-FFF2-40B4-BE49-F238E27FC236}">
                <a16:creationId xmlns:a16="http://schemas.microsoft.com/office/drawing/2014/main" id="{0A3AB082-B696-731B-51B2-C109C2A804A0}"/>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oup 16">
            <a:extLst>
              <a:ext uri="{FF2B5EF4-FFF2-40B4-BE49-F238E27FC236}">
                <a16:creationId xmlns:a16="http://schemas.microsoft.com/office/drawing/2014/main" id="{9814E831-3474-C9C7-DD98-B9F09E9FD5F8}"/>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4" name="Bild 1">
              <a:extLst>
                <a:ext uri="{FF2B5EF4-FFF2-40B4-BE49-F238E27FC236}">
                  <a16:creationId xmlns:a16="http://schemas.microsoft.com/office/drawing/2014/main" id="{FF5BB42A-4B76-9ED0-6D36-939FB32E14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25" name="Picture 2">
              <a:extLst>
                <a:ext uri="{FF2B5EF4-FFF2-40B4-BE49-F238E27FC236}">
                  <a16:creationId xmlns:a16="http://schemas.microsoft.com/office/drawing/2014/main" id="{7BFB50C6-E015-737C-43D8-35E687DFC4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26" name="Textfeld 7">
            <a:extLst>
              <a:ext uri="{FF2B5EF4-FFF2-40B4-BE49-F238E27FC236}">
                <a16:creationId xmlns:a16="http://schemas.microsoft.com/office/drawing/2014/main" id="{E83EE5B1-6006-D541-4278-407FD131328E}"/>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Structured Solutions Resource Income Fund</a:t>
            </a:r>
          </a:p>
        </p:txBody>
      </p:sp>
      <p:sp>
        <p:nvSpPr>
          <p:cNvPr id="27" name="Ellipse 26">
            <a:extLst>
              <a:ext uri="{FF2B5EF4-FFF2-40B4-BE49-F238E27FC236}">
                <a16:creationId xmlns:a16="http://schemas.microsoft.com/office/drawing/2014/main" id="{3098E701-934F-A1A5-0E76-C3E9FBA381B0}"/>
              </a:ext>
            </a:extLst>
          </p:cNvPr>
          <p:cNvSpPr/>
          <p:nvPr/>
        </p:nvSpPr>
        <p:spPr>
          <a:xfrm>
            <a:off x="1254738" y="2343741"/>
            <a:ext cx="1856335" cy="1501783"/>
          </a:xfrm>
          <a:prstGeom prst="ellipse">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C2F176AA-17A4-082E-40BE-EB0E2D89B558}"/>
              </a:ext>
            </a:extLst>
          </p:cNvPr>
          <p:cNvSpPr txBox="1"/>
          <p:nvPr/>
        </p:nvSpPr>
        <p:spPr>
          <a:xfrm>
            <a:off x="1572801" y="2707568"/>
            <a:ext cx="1220206" cy="707886"/>
          </a:xfrm>
          <a:prstGeom prst="rect">
            <a:avLst/>
          </a:prstGeom>
          <a:noFill/>
        </p:spPr>
        <p:txBody>
          <a:bodyPr wrap="none" rtlCol="0">
            <a:spAutoFit/>
          </a:bodyPr>
          <a:lstStyle/>
          <a:p>
            <a:pPr algn="ctr"/>
            <a:r>
              <a:rPr lang="de-DE" sz="2000" dirty="0">
                <a:solidFill>
                  <a:srgbClr val="595959"/>
                </a:solidFill>
                <a:latin typeface="Bebas Neue" panose="020B0606020202050201" pitchFamily="34" charset="0"/>
              </a:rPr>
              <a:t>Resource</a:t>
            </a:r>
          </a:p>
          <a:p>
            <a:pPr algn="ctr"/>
            <a:r>
              <a:rPr lang="de-DE" sz="2000" dirty="0">
                <a:solidFill>
                  <a:srgbClr val="595959"/>
                </a:solidFill>
                <a:latin typeface="Bebas Neue" panose="020B0606020202050201" pitchFamily="34" charset="0"/>
              </a:rPr>
              <a:t>Income Fond</a:t>
            </a:r>
          </a:p>
        </p:txBody>
      </p:sp>
      <p:sp>
        <p:nvSpPr>
          <p:cNvPr id="29" name="Ellipse 28">
            <a:extLst>
              <a:ext uri="{FF2B5EF4-FFF2-40B4-BE49-F238E27FC236}">
                <a16:creationId xmlns:a16="http://schemas.microsoft.com/office/drawing/2014/main" id="{E4C1893F-7D14-ED95-7744-957455457898}"/>
              </a:ext>
            </a:extLst>
          </p:cNvPr>
          <p:cNvSpPr/>
          <p:nvPr/>
        </p:nvSpPr>
        <p:spPr>
          <a:xfrm>
            <a:off x="1254737" y="4826503"/>
            <a:ext cx="1856335" cy="1501783"/>
          </a:xfrm>
          <a:prstGeom prst="ellipse">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feld 29">
            <a:extLst>
              <a:ext uri="{FF2B5EF4-FFF2-40B4-BE49-F238E27FC236}">
                <a16:creationId xmlns:a16="http://schemas.microsoft.com/office/drawing/2014/main" id="{7DB06C29-57E4-C66B-7BF7-E22E8955452C}"/>
              </a:ext>
            </a:extLst>
          </p:cNvPr>
          <p:cNvSpPr txBox="1"/>
          <p:nvPr/>
        </p:nvSpPr>
        <p:spPr>
          <a:xfrm>
            <a:off x="1813106" y="5358973"/>
            <a:ext cx="689612" cy="461665"/>
          </a:xfrm>
          <a:prstGeom prst="rect">
            <a:avLst/>
          </a:prstGeom>
          <a:noFill/>
        </p:spPr>
        <p:txBody>
          <a:bodyPr wrap="none" rtlCol="0">
            <a:spAutoFit/>
          </a:bodyPr>
          <a:lstStyle/>
          <a:p>
            <a:pPr algn="ctr"/>
            <a:r>
              <a:rPr lang="de-DE" sz="2400" dirty="0">
                <a:solidFill>
                  <a:srgbClr val="595959"/>
                </a:solidFill>
                <a:latin typeface="Bebas Neue" panose="020B0606020202050201" pitchFamily="34" charset="0"/>
              </a:rPr>
              <a:t>Bond</a:t>
            </a:r>
            <a:endParaRPr lang="de-DE" sz="2000" dirty="0">
              <a:solidFill>
                <a:srgbClr val="595959"/>
              </a:solidFill>
              <a:latin typeface="Bebas Neue" panose="020B0606020202050201" pitchFamily="34" charset="0"/>
            </a:endParaRPr>
          </a:p>
        </p:txBody>
      </p:sp>
      <p:sp>
        <p:nvSpPr>
          <p:cNvPr id="31" name="Ellipse 30">
            <a:extLst>
              <a:ext uri="{FF2B5EF4-FFF2-40B4-BE49-F238E27FC236}">
                <a16:creationId xmlns:a16="http://schemas.microsoft.com/office/drawing/2014/main" id="{E099F1A0-4363-6451-5AE2-9CFE9CC3098C}"/>
              </a:ext>
            </a:extLst>
          </p:cNvPr>
          <p:cNvSpPr/>
          <p:nvPr/>
        </p:nvSpPr>
        <p:spPr>
          <a:xfrm>
            <a:off x="5265877" y="4838915"/>
            <a:ext cx="1856335" cy="1501783"/>
          </a:xfrm>
          <a:prstGeom prst="ellipse">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Textfeld 31">
            <a:extLst>
              <a:ext uri="{FF2B5EF4-FFF2-40B4-BE49-F238E27FC236}">
                <a16:creationId xmlns:a16="http://schemas.microsoft.com/office/drawing/2014/main" id="{30824E78-7FBC-3091-5ABD-24294C2032FE}"/>
              </a:ext>
            </a:extLst>
          </p:cNvPr>
          <p:cNvSpPr txBox="1"/>
          <p:nvPr/>
        </p:nvSpPr>
        <p:spPr>
          <a:xfrm>
            <a:off x="5529439" y="5223451"/>
            <a:ext cx="1329210" cy="707886"/>
          </a:xfrm>
          <a:prstGeom prst="rect">
            <a:avLst/>
          </a:prstGeom>
          <a:noFill/>
        </p:spPr>
        <p:txBody>
          <a:bodyPr wrap="none" rtlCol="0">
            <a:spAutoFit/>
          </a:bodyPr>
          <a:lstStyle/>
          <a:p>
            <a:pPr algn="ctr"/>
            <a:r>
              <a:rPr lang="de-DE" sz="2000" dirty="0">
                <a:solidFill>
                  <a:srgbClr val="595959"/>
                </a:solidFill>
                <a:latin typeface="Bebas Neue" panose="020B0606020202050201" pitchFamily="34" charset="0"/>
              </a:rPr>
              <a:t>Minen-</a:t>
            </a:r>
          </a:p>
          <a:p>
            <a:pPr algn="ctr"/>
            <a:r>
              <a:rPr lang="de-DE" sz="2000" dirty="0">
                <a:solidFill>
                  <a:srgbClr val="595959"/>
                </a:solidFill>
                <a:latin typeface="Bebas Neue" panose="020B0606020202050201" pitchFamily="34" charset="0"/>
              </a:rPr>
              <a:t>Gesellschaft</a:t>
            </a:r>
          </a:p>
        </p:txBody>
      </p:sp>
      <p:sp>
        <p:nvSpPr>
          <p:cNvPr id="33" name="Ellipse 32">
            <a:extLst>
              <a:ext uri="{FF2B5EF4-FFF2-40B4-BE49-F238E27FC236}">
                <a16:creationId xmlns:a16="http://schemas.microsoft.com/office/drawing/2014/main" id="{DFD9E149-2CA5-ADB1-89F0-CFAB7412BA26}"/>
              </a:ext>
            </a:extLst>
          </p:cNvPr>
          <p:cNvSpPr/>
          <p:nvPr/>
        </p:nvSpPr>
        <p:spPr>
          <a:xfrm>
            <a:off x="5265878" y="2347408"/>
            <a:ext cx="1856335" cy="1501783"/>
          </a:xfrm>
          <a:prstGeom prst="ellipse">
            <a:avLst/>
          </a:prstGeom>
          <a:solidFill>
            <a:srgbClr val="CFA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4DF72DD6-A802-ACE6-2E33-2833CA989D37}"/>
              </a:ext>
            </a:extLst>
          </p:cNvPr>
          <p:cNvSpPr txBox="1"/>
          <p:nvPr/>
        </p:nvSpPr>
        <p:spPr>
          <a:xfrm>
            <a:off x="5415290" y="2711234"/>
            <a:ext cx="1569660" cy="707886"/>
          </a:xfrm>
          <a:prstGeom prst="rect">
            <a:avLst/>
          </a:prstGeom>
          <a:noFill/>
        </p:spPr>
        <p:txBody>
          <a:bodyPr wrap="none" rtlCol="0">
            <a:spAutoFit/>
          </a:bodyPr>
          <a:lstStyle/>
          <a:p>
            <a:pPr algn="ctr"/>
            <a:r>
              <a:rPr lang="de-DE" sz="2000" dirty="0">
                <a:solidFill>
                  <a:srgbClr val="595959"/>
                </a:solidFill>
                <a:latin typeface="Bebas Neue" panose="020B0606020202050201" pitchFamily="34" charset="0"/>
              </a:rPr>
              <a:t>Endkunde</a:t>
            </a:r>
          </a:p>
          <a:p>
            <a:pPr algn="ctr"/>
            <a:r>
              <a:rPr lang="de-DE" sz="2000" dirty="0">
                <a:solidFill>
                  <a:srgbClr val="595959"/>
                </a:solidFill>
                <a:latin typeface="Bebas Neue" panose="020B0606020202050201" pitchFamily="34" charset="0"/>
              </a:rPr>
              <a:t>(Fondsinvestor)</a:t>
            </a:r>
          </a:p>
        </p:txBody>
      </p:sp>
      <p:sp>
        <p:nvSpPr>
          <p:cNvPr id="6" name="Pfeil: nach links 5">
            <a:extLst>
              <a:ext uri="{FF2B5EF4-FFF2-40B4-BE49-F238E27FC236}">
                <a16:creationId xmlns:a16="http://schemas.microsoft.com/office/drawing/2014/main" id="{BFB35F92-A7D6-1071-3ED0-EFD50944ADCB}"/>
              </a:ext>
            </a:extLst>
          </p:cNvPr>
          <p:cNvSpPr/>
          <p:nvPr/>
        </p:nvSpPr>
        <p:spPr>
          <a:xfrm>
            <a:off x="3523865" y="2956256"/>
            <a:ext cx="1324317" cy="303554"/>
          </a:xfrm>
          <a:prstGeom prst="lef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links 33">
            <a:extLst>
              <a:ext uri="{FF2B5EF4-FFF2-40B4-BE49-F238E27FC236}">
                <a16:creationId xmlns:a16="http://schemas.microsoft.com/office/drawing/2014/main" id="{26A3BB1D-E3E2-532C-E051-78B95E775894}"/>
              </a:ext>
            </a:extLst>
          </p:cNvPr>
          <p:cNvSpPr/>
          <p:nvPr/>
        </p:nvSpPr>
        <p:spPr>
          <a:xfrm>
            <a:off x="3523864" y="5252728"/>
            <a:ext cx="1324317" cy="303554"/>
          </a:xfrm>
          <a:prstGeom prst="lef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links 34">
            <a:extLst>
              <a:ext uri="{FF2B5EF4-FFF2-40B4-BE49-F238E27FC236}">
                <a16:creationId xmlns:a16="http://schemas.microsoft.com/office/drawing/2014/main" id="{8715B31D-3E1B-AAA3-1B19-FCE6590EE96A}"/>
              </a:ext>
            </a:extLst>
          </p:cNvPr>
          <p:cNvSpPr/>
          <p:nvPr/>
        </p:nvSpPr>
        <p:spPr>
          <a:xfrm rot="10800000">
            <a:off x="3523865" y="5759617"/>
            <a:ext cx="1324317" cy="303554"/>
          </a:xfrm>
          <a:prstGeom prst="lef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feil: nach links 35">
            <a:extLst>
              <a:ext uri="{FF2B5EF4-FFF2-40B4-BE49-F238E27FC236}">
                <a16:creationId xmlns:a16="http://schemas.microsoft.com/office/drawing/2014/main" id="{901503E5-189F-13A1-5E02-79121C8CA57B}"/>
              </a:ext>
            </a:extLst>
          </p:cNvPr>
          <p:cNvSpPr/>
          <p:nvPr/>
        </p:nvSpPr>
        <p:spPr>
          <a:xfrm rot="16200000">
            <a:off x="1797651" y="4184236"/>
            <a:ext cx="756138" cy="303554"/>
          </a:xfrm>
          <a:prstGeom prst="lef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42D6FBC3-D903-7D31-613D-46E8E4A0B675}"/>
              </a:ext>
            </a:extLst>
          </p:cNvPr>
          <p:cNvSpPr txBox="1"/>
          <p:nvPr/>
        </p:nvSpPr>
        <p:spPr>
          <a:xfrm>
            <a:off x="3886726" y="5026030"/>
            <a:ext cx="579902" cy="276999"/>
          </a:xfrm>
          <a:prstGeom prst="rect">
            <a:avLst/>
          </a:prstGeom>
          <a:noFill/>
        </p:spPr>
        <p:txBody>
          <a:bodyPr wrap="none" rtlCol="0">
            <a:spAutoFit/>
          </a:bodyPr>
          <a:lstStyle/>
          <a:p>
            <a:pPr algn="ctr"/>
            <a:r>
              <a:rPr lang="de-DE" sz="1200" dirty="0">
                <a:solidFill>
                  <a:srgbClr val="595959"/>
                </a:solidFill>
              </a:rPr>
              <a:t>begibt</a:t>
            </a:r>
          </a:p>
        </p:txBody>
      </p:sp>
      <p:sp>
        <p:nvSpPr>
          <p:cNvPr id="38" name="Textfeld 37">
            <a:extLst>
              <a:ext uri="{FF2B5EF4-FFF2-40B4-BE49-F238E27FC236}">
                <a16:creationId xmlns:a16="http://schemas.microsoft.com/office/drawing/2014/main" id="{D8AC2994-757A-FDAB-37F9-2B79541382FF}"/>
              </a:ext>
            </a:extLst>
          </p:cNvPr>
          <p:cNvSpPr txBox="1"/>
          <p:nvPr/>
        </p:nvSpPr>
        <p:spPr>
          <a:xfrm>
            <a:off x="3734715" y="6043994"/>
            <a:ext cx="880369" cy="276999"/>
          </a:xfrm>
          <a:prstGeom prst="rect">
            <a:avLst/>
          </a:prstGeom>
          <a:noFill/>
        </p:spPr>
        <p:txBody>
          <a:bodyPr wrap="none" rtlCol="0">
            <a:spAutoFit/>
          </a:bodyPr>
          <a:lstStyle/>
          <a:p>
            <a:pPr algn="ctr"/>
            <a:r>
              <a:rPr lang="de-DE" sz="1200" dirty="0">
                <a:solidFill>
                  <a:srgbClr val="595959"/>
                </a:solidFill>
              </a:rPr>
              <a:t>erhält Geld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0763699-A389-4641-8C23-7D70BD930096}"/>
              </a:ext>
            </a:extLst>
          </p:cNvPr>
          <p:cNvSpPr>
            <a:spLocks noGrp="1"/>
          </p:cNvSpPr>
          <p:nvPr>
            <p:ph type="sldNum" sz="quarter" idx="12"/>
          </p:nvPr>
        </p:nvSpPr>
        <p:spPr/>
        <p:txBody>
          <a:bodyPr/>
          <a:lstStyle/>
          <a:p>
            <a:fld id="{F62564F8-63D6-409E-90EB-905F349AF89D}" type="slidenum">
              <a:rPr lang="en-CA" smtClean="0"/>
              <a:pPr/>
              <a:t>9</a:t>
            </a:fld>
            <a:endParaRPr lang="en-CA" dirty="0"/>
          </a:p>
        </p:txBody>
      </p:sp>
      <p:grpSp>
        <p:nvGrpSpPr>
          <p:cNvPr id="8" name="Gruppieren 7">
            <a:extLst>
              <a:ext uri="{FF2B5EF4-FFF2-40B4-BE49-F238E27FC236}">
                <a16:creationId xmlns:a16="http://schemas.microsoft.com/office/drawing/2014/main" id="{AA8D32D8-2992-4DE6-BE49-E528968C6A08}"/>
              </a:ext>
            </a:extLst>
          </p:cNvPr>
          <p:cNvGrpSpPr/>
          <p:nvPr/>
        </p:nvGrpSpPr>
        <p:grpSpPr>
          <a:xfrm>
            <a:off x="468111" y="1691899"/>
            <a:ext cx="8144762" cy="4253806"/>
            <a:chOff x="481172" y="2466479"/>
            <a:chExt cx="7907822" cy="3384376"/>
          </a:xfrm>
        </p:grpSpPr>
        <p:sp>
          <p:nvSpPr>
            <p:cNvPr id="9" name="Round Diagonal Corner Rectangle 34">
              <a:extLst>
                <a:ext uri="{FF2B5EF4-FFF2-40B4-BE49-F238E27FC236}">
                  <a16:creationId xmlns:a16="http://schemas.microsoft.com/office/drawing/2014/main" id="{DFC035DE-9792-4107-A7EE-278144D739F2}"/>
                </a:ext>
              </a:extLst>
            </p:cNvPr>
            <p:cNvSpPr/>
            <p:nvPr/>
          </p:nvSpPr>
          <p:spPr>
            <a:xfrm>
              <a:off x="2988394" y="3186559"/>
              <a:ext cx="5400600" cy="504056"/>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r>
                <a:rPr lang="de-DE" sz="1100" dirty="0">
                  <a:solidFill>
                    <a:schemeClr val="bg1"/>
                  </a:solidFill>
                </a:rPr>
                <a:t>Fixer marktüblicher Coupon, zuzüglich Gratisaktien, Warrants oder Optionen</a:t>
              </a:r>
              <a:endParaRPr lang="en-CA" sz="1100" dirty="0">
                <a:solidFill>
                  <a:schemeClr val="bg1"/>
                </a:solidFill>
              </a:endParaRPr>
            </a:p>
          </p:txBody>
        </p:sp>
        <p:sp>
          <p:nvSpPr>
            <p:cNvPr id="10" name="Right Arrow Callout 35">
              <a:extLst>
                <a:ext uri="{FF2B5EF4-FFF2-40B4-BE49-F238E27FC236}">
                  <a16:creationId xmlns:a16="http://schemas.microsoft.com/office/drawing/2014/main" id="{E97E8311-A694-4F92-900C-AEE72179043B}"/>
                </a:ext>
              </a:extLst>
            </p:cNvPr>
            <p:cNvSpPr/>
            <p:nvPr/>
          </p:nvSpPr>
          <p:spPr>
            <a:xfrm>
              <a:off x="481174" y="3186559"/>
              <a:ext cx="2291195" cy="504056"/>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spc="100" dirty="0">
                  <a:solidFill>
                    <a:schemeClr val="tx1">
                      <a:lumMod val="75000"/>
                      <a:lumOff val="25000"/>
                    </a:schemeClr>
                  </a:solidFill>
                  <a:latin typeface="Bebas Neue" panose="020B0606020202050201" pitchFamily="34" charset="0"/>
                </a:rPr>
                <a:t>Hohe Rendite mit </a:t>
              </a:r>
            </a:p>
            <a:p>
              <a:pPr algn="ctr"/>
              <a:r>
                <a:rPr lang="en-CA" sz="1200" spc="100" dirty="0">
                  <a:solidFill>
                    <a:schemeClr val="tx1">
                      <a:lumMod val="75000"/>
                      <a:lumOff val="25000"/>
                    </a:schemeClr>
                  </a:solidFill>
                  <a:latin typeface="Bebas Neue" panose="020B0606020202050201" pitchFamily="34" charset="0"/>
                </a:rPr>
                <a:t>zusätzlichen Ertragschancen</a:t>
              </a:r>
              <a:r>
                <a:rPr lang="en-CA" sz="1200" b="1" dirty="0">
                  <a:solidFill>
                    <a:schemeClr val="tx1">
                      <a:lumMod val="75000"/>
                      <a:lumOff val="25000"/>
                    </a:schemeClr>
                  </a:solidFill>
                </a:rPr>
                <a:t> </a:t>
              </a:r>
            </a:p>
          </p:txBody>
        </p:sp>
        <p:sp>
          <p:nvSpPr>
            <p:cNvPr id="11" name="Round Diagonal Corner Rectangle 36">
              <a:extLst>
                <a:ext uri="{FF2B5EF4-FFF2-40B4-BE49-F238E27FC236}">
                  <a16:creationId xmlns:a16="http://schemas.microsoft.com/office/drawing/2014/main" id="{56852168-02BE-4935-88BA-6A8F7CB04120}"/>
                </a:ext>
              </a:extLst>
            </p:cNvPr>
            <p:cNvSpPr/>
            <p:nvPr/>
          </p:nvSpPr>
          <p:spPr>
            <a:xfrm>
              <a:off x="2988394" y="3906639"/>
              <a:ext cx="5400600" cy="504056"/>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de-DE" sz="1100" dirty="0">
                  <a:solidFill>
                    <a:schemeClr val="bg1"/>
                  </a:solidFill>
                </a:rPr>
                <a:t>Späte Entwicklungsphase oder Expansionsphase, gute vorhandene Infrastruktur, ausgezeichnete technische Parameter (Erzgehalt, Gewinnungsquote und Geologie) in politisch stabilen Ländern</a:t>
              </a:r>
              <a:endParaRPr lang="en-CA" sz="1100" dirty="0">
                <a:solidFill>
                  <a:schemeClr val="bg1"/>
                </a:solidFill>
                <a:cs typeface="Arial" pitchFamily="34" charset="0"/>
              </a:endParaRPr>
            </a:p>
          </p:txBody>
        </p:sp>
        <p:sp>
          <p:nvSpPr>
            <p:cNvPr id="12" name="Right Arrow Callout 37">
              <a:extLst>
                <a:ext uri="{FF2B5EF4-FFF2-40B4-BE49-F238E27FC236}">
                  <a16:creationId xmlns:a16="http://schemas.microsoft.com/office/drawing/2014/main" id="{3370FFDE-26C2-4A0D-AAF0-F3DECA69985A}"/>
                </a:ext>
              </a:extLst>
            </p:cNvPr>
            <p:cNvSpPr/>
            <p:nvPr/>
          </p:nvSpPr>
          <p:spPr>
            <a:xfrm>
              <a:off x="481174" y="3906639"/>
              <a:ext cx="2291195" cy="504056"/>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spc="100" dirty="0">
                  <a:solidFill>
                    <a:schemeClr val="tx1">
                      <a:lumMod val="75000"/>
                      <a:lumOff val="25000"/>
                    </a:schemeClr>
                  </a:solidFill>
                  <a:latin typeface="Bebas Neue" panose="020B0606020202050201" pitchFamily="34" charset="0"/>
                </a:rPr>
                <a:t>Fokus auf </a:t>
              </a:r>
              <a:r>
                <a:rPr lang="en-CA" sz="1200" spc="100" dirty="0" err="1">
                  <a:solidFill>
                    <a:schemeClr val="tx1">
                      <a:lumMod val="75000"/>
                      <a:lumOff val="25000"/>
                    </a:schemeClr>
                  </a:solidFill>
                  <a:latin typeface="Bebas Neue" panose="020B0606020202050201" pitchFamily="34" charset="0"/>
                </a:rPr>
                <a:t>qualitativ</a:t>
              </a:r>
              <a:r>
                <a:rPr lang="en-CA" sz="1200" spc="100" dirty="0">
                  <a:solidFill>
                    <a:schemeClr val="tx1">
                      <a:lumMod val="75000"/>
                      <a:lumOff val="25000"/>
                    </a:schemeClr>
                  </a:solidFill>
                  <a:latin typeface="Bebas Neue" panose="020B0606020202050201" pitchFamily="34" charset="0"/>
                </a:rPr>
                <a:t> </a:t>
              </a:r>
            </a:p>
            <a:p>
              <a:pPr algn="ctr"/>
              <a:r>
                <a:rPr lang="en-CA" sz="1200" spc="100" dirty="0" err="1">
                  <a:solidFill>
                    <a:schemeClr val="tx1">
                      <a:lumMod val="75000"/>
                      <a:lumOff val="25000"/>
                    </a:schemeClr>
                  </a:solidFill>
                  <a:latin typeface="Bebas Neue" panose="020B0606020202050201" pitchFamily="34" charset="0"/>
                </a:rPr>
                <a:t>hochwertige</a:t>
              </a:r>
              <a:r>
                <a:rPr lang="en-CA" sz="1200" spc="100" dirty="0">
                  <a:solidFill>
                    <a:schemeClr val="tx1">
                      <a:lumMod val="75000"/>
                      <a:lumOff val="25000"/>
                    </a:schemeClr>
                  </a:solidFill>
                  <a:latin typeface="Bebas Neue" panose="020B0606020202050201" pitchFamily="34" charset="0"/>
                </a:rPr>
                <a:t> </a:t>
              </a:r>
              <a:r>
                <a:rPr lang="en-CA" sz="1200" spc="100" dirty="0" err="1">
                  <a:solidFill>
                    <a:schemeClr val="tx1">
                      <a:lumMod val="75000"/>
                      <a:lumOff val="25000"/>
                    </a:schemeClr>
                  </a:solidFill>
                  <a:latin typeface="Bebas Neue" panose="020B0606020202050201" pitchFamily="34" charset="0"/>
                </a:rPr>
                <a:t>Projekte</a:t>
              </a:r>
              <a:endParaRPr lang="en-CA" sz="1200" spc="100" dirty="0">
                <a:solidFill>
                  <a:schemeClr val="tx1">
                    <a:lumMod val="75000"/>
                    <a:lumOff val="25000"/>
                  </a:schemeClr>
                </a:solidFill>
                <a:latin typeface="Bebas Neue" panose="020B0606020202050201" pitchFamily="34" charset="0"/>
              </a:endParaRPr>
            </a:p>
          </p:txBody>
        </p:sp>
        <p:sp>
          <p:nvSpPr>
            <p:cNvPr id="13" name="Round Diagonal Corner Rectangle 38">
              <a:extLst>
                <a:ext uri="{FF2B5EF4-FFF2-40B4-BE49-F238E27FC236}">
                  <a16:creationId xmlns:a16="http://schemas.microsoft.com/office/drawing/2014/main" id="{A0A40CCD-8250-4542-A945-456C0B45C53E}"/>
                </a:ext>
              </a:extLst>
            </p:cNvPr>
            <p:cNvSpPr/>
            <p:nvPr/>
          </p:nvSpPr>
          <p:spPr>
            <a:xfrm>
              <a:off x="2988394" y="4626719"/>
              <a:ext cx="5400600" cy="504056"/>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100" dirty="0">
                  <a:solidFill>
                    <a:schemeClr val="bg1"/>
                  </a:solidFill>
                </a:rPr>
                <a:t>Zusammenarbeit mit erfahrenen Management Teams mit einem guten Track </a:t>
              </a:r>
              <a:r>
                <a:rPr lang="de-DE" sz="1100" dirty="0" err="1">
                  <a:solidFill>
                    <a:schemeClr val="bg1"/>
                  </a:solidFill>
                </a:rPr>
                <a:t>Record</a:t>
              </a:r>
              <a:endParaRPr lang="de-DE" sz="1100" dirty="0">
                <a:solidFill>
                  <a:schemeClr val="bg1"/>
                </a:solidFill>
              </a:endParaRPr>
            </a:p>
          </p:txBody>
        </p:sp>
        <p:sp>
          <p:nvSpPr>
            <p:cNvPr id="14" name="Right Arrow Callout 39">
              <a:extLst>
                <a:ext uri="{FF2B5EF4-FFF2-40B4-BE49-F238E27FC236}">
                  <a16:creationId xmlns:a16="http://schemas.microsoft.com/office/drawing/2014/main" id="{72150B92-991B-4A97-B897-34E3D084A8BA}"/>
                </a:ext>
              </a:extLst>
            </p:cNvPr>
            <p:cNvSpPr/>
            <p:nvPr/>
          </p:nvSpPr>
          <p:spPr>
            <a:xfrm>
              <a:off x="481172" y="4626719"/>
              <a:ext cx="2291196" cy="504056"/>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spc="100" dirty="0">
                  <a:solidFill>
                    <a:schemeClr val="tx1">
                      <a:lumMod val="75000"/>
                      <a:lumOff val="25000"/>
                    </a:schemeClr>
                  </a:solidFill>
                  <a:latin typeface="Bebas Neue" panose="020B0606020202050201" pitchFamily="34" charset="0"/>
                  <a:cs typeface="Arial" pitchFamily="34" charset="0"/>
                </a:rPr>
                <a:t>Zusammenarbeit mit </a:t>
              </a:r>
            </a:p>
            <a:p>
              <a:pPr algn="ctr"/>
              <a:r>
                <a:rPr lang="en-CA" sz="1200" spc="100" dirty="0">
                  <a:solidFill>
                    <a:schemeClr val="tx1">
                      <a:lumMod val="75000"/>
                      <a:lumOff val="25000"/>
                    </a:schemeClr>
                  </a:solidFill>
                  <a:latin typeface="Bebas Neue" panose="020B0606020202050201" pitchFamily="34" charset="0"/>
                  <a:cs typeface="Arial" pitchFamily="34" charset="0"/>
                </a:rPr>
                <a:t>starken </a:t>
              </a:r>
              <a:r>
                <a:rPr lang="en-CA" sz="1200" spc="100" dirty="0" err="1">
                  <a:solidFill>
                    <a:schemeClr val="tx1">
                      <a:lumMod val="75000"/>
                      <a:lumOff val="25000"/>
                    </a:schemeClr>
                  </a:solidFill>
                  <a:latin typeface="Bebas Neue" panose="020B0606020202050201" pitchFamily="34" charset="0"/>
                  <a:cs typeface="Arial" pitchFamily="34" charset="0"/>
                </a:rPr>
                <a:t>Managementteams</a:t>
              </a:r>
              <a:endParaRPr lang="en-CA" sz="1200" spc="100" dirty="0">
                <a:solidFill>
                  <a:schemeClr val="tx1">
                    <a:lumMod val="75000"/>
                    <a:lumOff val="25000"/>
                  </a:schemeClr>
                </a:solidFill>
                <a:latin typeface="Bebas Neue" panose="020B0606020202050201" pitchFamily="34" charset="0"/>
                <a:cs typeface="Arial" pitchFamily="34" charset="0"/>
              </a:endParaRPr>
            </a:p>
          </p:txBody>
        </p:sp>
        <p:sp>
          <p:nvSpPr>
            <p:cNvPr id="15" name="Round Diagonal Corner Rectangle 40">
              <a:extLst>
                <a:ext uri="{FF2B5EF4-FFF2-40B4-BE49-F238E27FC236}">
                  <a16:creationId xmlns:a16="http://schemas.microsoft.com/office/drawing/2014/main" id="{3EEAD62C-F9D0-4ADA-A3E4-C527EB4EE30C}"/>
                </a:ext>
              </a:extLst>
            </p:cNvPr>
            <p:cNvSpPr/>
            <p:nvPr/>
          </p:nvSpPr>
          <p:spPr>
            <a:xfrm>
              <a:off x="2988394" y="5346799"/>
              <a:ext cx="5400600" cy="504056"/>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5161" algn="l"/>
                </a:tabLst>
              </a:pPr>
              <a:r>
                <a:rPr lang="de-DE" sz="1100" dirty="0">
                  <a:solidFill>
                    <a:schemeClr val="bg1"/>
                  </a:solidFill>
                </a:rPr>
                <a:t>Bestehende langfristige Beziehungen ermöglichen Zugang zu breitem Netzwerk, Know </a:t>
              </a:r>
              <a:r>
                <a:rPr lang="de-DE" sz="1100" dirty="0" err="1">
                  <a:solidFill>
                    <a:schemeClr val="bg1"/>
                  </a:solidFill>
                </a:rPr>
                <a:t>How</a:t>
              </a:r>
              <a:r>
                <a:rPr lang="de-DE" sz="1100" dirty="0">
                  <a:solidFill>
                    <a:schemeClr val="bg1"/>
                  </a:solidFill>
                </a:rPr>
                <a:t> und Deal Flow</a:t>
              </a:r>
            </a:p>
          </p:txBody>
        </p:sp>
        <p:sp>
          <p:nvSpPr>
            <p:cNvPr id="16" name="Right Arrow Callout 41">
              <a:extLst>
                <a:ext uri="{FF2B5EF4-FFF2-40B4-BE49-F238E27FC236}">
                  <a16:creationId xmlns:a16="http://schemas.microsoft.com/office/drawing/2014/main" id="{74867BE8-4CC2-464E-B868-A054A640F7A1}"/>
                </a:ext>
              </a:extLst>
            </p:cNvPr>
            <p:cNvSpPr/>
            <p:nvPr/>
          </p:nvSpPr>
          <p:spPr>
            <a:xfrm>
              <a:off x="481172" y="5346799"/>
              <a:ext cx="2291197" cy="504056"/>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spc="100" dirty="0">
                  <a:solidFill>
                    <a:schemeClr val="tx1">
                      <a:lumMod val="75000"/>
                      <a:lumOff val="25000"/>
                    </a:schemeClr>
                  </a:solidFill>
                  <a:latin typeface="Bebas Neue" panose="020B0606020202050201" pitchFamily="34" charset="0"/>
                  <a:cs typeface="Arial" pitchFamily="34" charset="0"/>
                </a:rPr>
                <a:t>Internationales </a:t>
              </a:r>
            </a:p>
            <a:p>
              <a:pPr algn="ctr"/>
              <a:r>
                <a:rPr lang="en-CA" sz="1200" spc="100" dirty="0">
                  <a:solidFill>
                    <a:schemeClr val="tx1">
                      <a:lumMod val="75000"/>
                      <a:lumOff val="25000"/>
                    </a:schemeClr>
                  </a:solidFill>
                  <a:latin typeface="Bebas Neue" panose="020B0606020202050201" pitchFamily="34" charset="0"/>
                  <a:cs typeface="Arial" pitchFamily="34" charset="0"/>
                </a:rPr>
                <a:t>Management </a:t>
              </a:r>
            </a:p>
          </p:txBody>
        </p:sp>
        <p:sp>
          <p:nvSpPr>
            <p:cNvPr id="17" name="Round Diagonal Corner Rectangle 42">
              <a:extLst>
                <a:ext uri="{FF2B5EF4-FFF2-40B4-BE49-F238E27FC236}">
                  <a16:creationId xmlns:a16="http://schemas.microsoft.com/office/drawing/2014/main" id="{A6AD2A3C-FB4A-4023-BA64-AFF685B2BD0C}"/>
                </a:ext>
              </a:extLst>
            </p:cNvPr>
            <p:cNvSpPr/>
            <p:nvPr/>
          </p:nvSpPr>
          <p:spPr>
            <a:xfrm>
              <a:off x="2988394" y="2466480"/>
              <a:ext cx="5400600" cy="504056"/>
            </a:xfrm>
            <a:prstGeom prst="round2DiagRect">
              <a:avLst/>
            </a:prstGeom>
            <a:solidFill>
              <a:srgbClr val="5959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100" dirty="0">
                <a:solidFill>
                  <a:schemeClr val="bg1"/>
                </a:solidFill>
              </a:endParaRPr>
            </a:p>
            <a:p>
              <a:r>
                <a:rPr lang="de-DE" sz="1100" dirty="0">
                  <a:solidFill>
                    <a:schemeClr val="bg1"/>
                  </a:solidFill>
                </a:rPr>
                <a:t>Investitionsabsicherung durch Sicherheitsübereignung vorhandener Assets (Mine und Verarbeitungsanlage/Equipment)</a:t>
              </a:r>
            </a:p>
            <a:p>
              <a:r>
                <a:rPr lang="de-DE" sz="1100" dirty="0">
                  <a:solidFill>
                    <a:schemeClr val="bg1"/>
                  </a:solidFill>
                </a:rPr>
                <a:t>Diverse Rückzahlungsoptionen: Cash Flow, Asset Verkauf, Emittierung von EK / FK</a:t>
              </a:r>
            </a:p>
            <a:p>
              <a:endParaRPr lang="en-CA" sz="1100" dirty="0">
                <a:solidFill>
                  <a:schemeClr val="bg1"/>
                </a:solidFill>
                <a:cs typeface="Arial" pitchFamily="34" charset="0"/>
              </a:endParaRPr>
            </a:p>
          </p:txBody>
        </p:sp>
        <p:sp>
          <p:nvSpPr>
            <p:cNvPr id="18" name="Right Arrow Callout 43">
              <a:extLst>
                <a:ext uri="{FF2B5EF4-FFF2-40B4-BE49-F238E27FC236}">
                  <a16:creationId xmlns:a16="http://schemas.microsoft.com/office/drawing/2014/main" id="{00FB317C-2D07-4275-8F3A-FAB96D7DC162}"/>
                </a:ext>
              </a:extLst>
            </p:cNvPr>
            <p:cNvSpPr/>
            <p:nvPr/>
          </p:nvSpPr>
          <p:spPr>
            <a:xfrm>
              <a:off x="481174" y="2466479"/>
              <a:ext cx="2291195" cy="504056"/>
            </a:xfrm>
            <a:prstGeom prst="rightArrowCallout">
              <a:avLst>
                <a:gd name="adj1" fmla="val 25000"/>
                <a:gd name="adj2" fmla="val 25000"/>
                <a:gd name="adj3" fmla="val 25000"/>
                <a:gd name="adj4" fmla="val 87713"/>
              </a:avLst>
            </a:prstGeom>
            <a:solidFill>
              <a:srgbClr val="CFA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spc="100" dirty="0" err="1">
                  <a:solidFill>
                    <a:schemeClr val="tx1">
                      <a:lumMod val="75000"/>
                      <a:lumOff val="25000"/>
                    </a:schemeClr>
                  </a:solidFill>
                  <a:latin typeface="Bebas Neue" panose="020B0606020202050201" pitchFamily="34" charset="0"/>
                  <a:cs typeface="Arial" panose="020B0604020202020204" pitchFamily="34" charset="0"/>
                </a:rPr>
                <a:t>Überdurchschnittliches</a:t>
              </a:r>
              <a:r>
                <a:rPr lang="en-CA" sz="1200" spc="100" dirty="0">
                  <a:solidFill>
                    <a:schemeClr val="tx1">
                      <a:lumMod val="75000"/>
                      <a:lumOff val="25000"/>
                    </a:schemeClr>
                  </a:solidFill>
                  <a:latin typeface="Bebas Neue" panose="020B0606020202050201" pitchFamily="34" charset="0"/>
                  <a:cs typeface="Arial" panose="020B0604020202020204" pitchFamily="34" charset="0"/>
                </a:rPr>
                <a:t> </a:t>
              </a:r>
            </a:p>
            <a:p>
              <a:pPr algn="ctr"/>
              <a:r>
                <a:rPr lang="en-CA" sz="1200" spc="100" dirty="0" err="1">
                  <a:solidFill>
                    <a:schemeClr val="tx1">
                      <a:lumMod val="75000"/>
                      <a:lumOff val="25000"/>
                    </a:schemeClr>
                  </a:solidFill>
                  <a:latin typeface="Bebas Neue" panose="020B0606020202050201" pitchFamily="34" charset="0"/>
                  <a:cs typeface="Arial" panose="020B0604020202020204" pitchFamily="34" charset="0"/>
                </a:rPr>
                <a:t>Risiko</a:t>
              </a:r>
              <a:r>
                <a:rPr lang="en-CA" sz="1200" spc="100" dirty="0">
                  <a:solidFill>
                    <a:schemeClr val="tx1">
                      <a:lumMod val="75000"/>
                      <a:lumOff val="25000"/>
                    </a:schemeClr>
                  </a:solidFill>
                  <a:latin typeface="Bebas Neue" panose="020B0606020202050201" pitchFamily="34" charset="0"/>
                  <a:cs typeface="Arial" panose="020B0604020202020204" pitchFamily="34" charset="0"/>
                </a:rPr>
                <a:t>-/ </a:t>
              </a:r>
              <a:r>
                <a:rPr lang="en-CA" sz="1200" spc="100" dirty="0" err="1">
                  <a:solidFill>
                    <a:schemeClr val="tx1">
                      <a:lumMod val="75000"/>
                      <a:lumOff val="25000"/>
                    </a:schemeClr>
                  </a:solidFill>
                  <a:latin typeface="Bebas Neue" panose="020B0606020202050201" pitchFamily="34" charset="0"/>
                  <a:cs typeface="Arial" panose="020B0604020202020204" pitchFamily="34" charset="0"/>
                </a:rPr>
                <a:t>Renditeprofil</a:t>
              </a:r>
              <a:endParaRPr lang="en-CA" sz="1100" spc="100" dirty="0">
                <a:solidFill>
                  <a:schemeClr val="tx1">
                    <a:lumMod val="75000"/>
                    <a:lumOff val="25000"/>
                  </a:schemeClr>
                </a:solidFill>
                <a:latin typeface="Bebas Neue" panose="020B0606020202050201" pitchFamily="34" charset="0"/>
                <a:cs typeface="Arial" panose="020B0604020202020204" pitchFamily="34" charset="0"/>
              </a:endParaRPr>
            </a:p>
          </p:txBody>
        </p:sp>
      </p:grpSp>
      <p:sp>
        <p:nvSpPr>
          <p:cNvPr id="20" name="Rechteck 19">
            <a:extLst>
              <a:ext uri="{FF2B5EF4-FFF2-40B4-BE49-F238E27FC236}">
                <a16:creationId xmlns:a16="http://schemas.microsoft.com/office/drawing/2014/main" id="{F6A48690-A691-7527-F597-4A2B01C3D5B7}"/>
              </a:ext>
            </a:extLst>
          </p:cNvPr>
          <p:cNvSpPr/>
          <p:nvPr/>
        </p:nvSpPr>
        <p:spPr>
          <a:xfrm>
            <a:off x="0" y="306239"/>
            <a:ext cx="9001125" cy="69917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oup 16">
            <a:extLst>
              <a:ext uri="{FF2B5EF4-FFF2-40B4-BE49-F238E27FC236}">
                <a16:creationId xmlns:a16="http://schemas.microsoft.com/office/drawing/2014/main" id="{ABF46835-F4D4-7172-B99E-7A4073F175EC}"/>
              </a:ext>
            </a:extLst>
          </p:cNvPr>
          <p:cNvGrpSpPr>
            <a:grpSpLocks/>
          </p:cNvGrpSpPr>
          <p:nvPr/>
        </p:nvGrpSpPr>
        <p:grpSpPr>
          <a:xfrm>
            <a:off x="7122213" y="405628"/>
            <a:ext cx="1428857" cy="523220"/>
            <a:chOff x="2340322" y="1505437"/>
            <a:chExt cx="4320480" cy="1623009"/>
          </a:xfrm>
          <a:effectLst>
            <a:outerShdw blurRad="50800" dist="38100" dir="2700000" algn="tl" rotWithShape="0">
              <a:prstClr val="black">
                <a:alpha val="40000"/>
              </a:prstClr>
            </a:outerShdw>
          </a:effectLst>
        </p:grpSpPr>
        <p:pic>
          <p:nvPicPr>
            <p:cNvPr id="22" name="Bild 1">
              <a:extLst>
                <a:ext uri="{FF2B5EF4-FFF2-40B4-BE49-F238E27FC236}">
                  <a16:creationId xmlns:a16="http://schemas.microsoft.com/office/drawing/2014/main" id="{E8F56664-6323-4C42-BCD8-20CCF1E209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322" y="2466479"/>
              <a:ext cx="4320480" cy="661967"/>
            </a:xfrm>
            <a:prstGeom prst="rect">
              <a:avLst/>
            </a:prstGeom>
          </p:spPr>
        </p:pic>
        <p:pic>
          <p:nvPicPr>
            <p:cNvPr id="23" name="Picture 2">
              <a:extLst>
                <a:ext uri="{FF2B5EF4-FFF2-40B4-BE49-F238E27FC236}">
                  <a16:creationId xmlns:a16="http://schemas.microsoft.com/office/drawing/2014/main" id="{5CBDA65B-C7DF-F482-42E3-AC511F861F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693" y="1505437"/>
              <a:ext cx="1406439" cy="721807"/>
            </a:xfrm>
            <a:prstGeom prst="rect">
              <a:avLst/>
            </a:prstGeom>
          </p:spPr>
        </p:pic>
      </p:grpSp>
      <p:sp>
        <p:nvSpPr>
          <p:cNvPr id="24" name="Textfeld 7">
            <a:extLst>
              <a:ext uri="{FF2B5EF4-FFF2-40B4-BE49-F238E27FC236}">
                <a16:creationId xmlns:a16="http://schemas.microsoft.com/office/drawing/2014/main" id="{4FAFE882-AE0D-C7C8-0F6B-EB23C8EA7DED}"/>
              </a:ext>
            </a:extLst>
          </p:cNvPr>
          <p:cNvSpPr txBox="1">
            <a:spLocks noChangeArrowheads="1"/>
          </p:cNvSpPr>
          <p:nvPr/>
        </p:nvSpPr>
        <p:spPr bwMode="auto">
          <a:xfrm>
            <a:off x="402754" y="446202"/>
            <a:ext cx="7217151" cy="523220"/>
          </a:xfrm>
          <a:prstGeom prst="rect">
            <a:avLst/>
          </a:prstGeom>
          <a:noFill/>
          <a:ln w="9525">
            <a:noFill/>
            <a:miter lim="800000"/>
            <a:headEnd/>
            <a:tailEnd/>
          </a:ln>
        </p:spPr>
        <p:txBody>
          <a:bodyPr wrap="square">
            <a:spAutoFit/>
          </a:bodyPr>
          <a:lstStyle/>
          <a:p>
            <a:pPr eaLnBrk="1" hangingPunct="1"/>
            <a:r>
              <a:rPr lang="de-DE" sz="2800" dirty="0">
                <a:solidFill>
                  <a:schemeClr val="bg1"/>
                </a:solidFill>
                <a:latin typeface="Bebas Neue" panose="020B0606020202050201" pitchFamily="34" charset="0"/>
              </a:rPr>
              <a:t>Strategien und Investmentkriterien</a:t>
            </a:r>
          </a:p>
        </p:txBody>
      </p:sp>
    </p:spTree>
    <p:extLst>
      <p:ext uri="{BB962C8B-B14F-4D97-AF65-F5344CB8AC3E}">
        <p14:creationId xmlns:p14="http://schemas.microsoft.com/office/powerpoint/2010/main" val="3157399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2560</Words>
  <Application>Microsoft Office PowerPoint</Application>
  <PresentationFormat>Benutzerdefiniert</PresentationFormat>
  <Paragraphs>375</Paragraphs>
  <Slides>21</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Batfide Signature</vt:lpstr>
      <vt:lpstr>Bebas Neue</vt:lpstr>
      <vt:lpstr>Calibri</vt:lpstr>
      <vt:lpstr>Times</vt:lpstr>
      <vt:lpstr>Tw Cen MT</vt:lpstr>
      <vt:lpstr>Wingdings</vt:lpstr>
      <vt:lpstr>Office Theme</vt:lpstr>
      <vt:lpstr>Structured Solutions Resources Income Fund Der erste Anleihenfonds für Rohstoffe  Supergewinne dank Superzyklus?   Dana Kallasch, Gründerin und CEO  7. Juni 2023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Union Securities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dc:creator>
  <cp:lastModifiedBy>Dana Kallasch | HY2GEN</cp:lastModifiedBy>
  <cp:revision>1243</cp:revision>
  <cp:lastPrinted>2022-05-16T08:34:04Z</cp:lastPrinted>
  <dcterms:created xsi:type="dcterms:W3CDTF">2014-05-07T19:34:54Z</dcterms:created>
  <dcterms:modified xsi:type="dcterms:W3CDTF">2023-06-07T08:55:21Z</dcterms:modified>
</cp:coreProperties>
</file>