
<file path=[Content_Types].xml><?xml version="1.0" encoding="utf-8"?>
<Types xmlns="http://schemas.openxmlformats.org/package/2006/content-types">
  <Default Extension="bin" ContentType="image/svg+xml"/>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0.xml" ContentType="application/vnd.openxmlformats-officedocument.theme+xml"/>
  <Override PartName="/ppt/slideLayouts/slideLayout33.xml" ContentType="application/vnd.openxmlformats-officedocument.presentationml.slideLayout+xml"/>
  <Override PartName="/ppt/theme/theme31.xml" ContentType="application/vnd.openxmlformats-officedocument.theme+xml"/>
  <Override PartName="/ppt/slideLayouts/slideLayout34.xml" ContentType="application/vnd.openxmlformats-officedocument.presentationml.slideLayout+xml"/>
  <Override PartName="/ppt/theme/theme32.xml" ContentType="application/vnd.openxmlformats-officedocument.theme+xml"/>
  <Override PartName="/ppt/slideLayouts/slideLayout35.xml" ContentType="application/vnd.openxmlformats-officedocument.presentationml.slideLayout+xml"/>
  <Override PartName="/ppt/theme/theme33.xml" ContentType="application/vnd.openxmlformats-officedocument.theme+xml"/>
  <Override PartName="/ppt/slideLayouts/slideLayout36.xml" ContentType="application/vnd.openxmlformats-officedocument.presentationml.slideLayout+xml"/>
  <Override PartName="/ppt/theme/theme34.xml" ContentType="application/vnd.openxmlformats-officedocument.theme+xml"/>
  <Override PartName="/ppt/slideLayouts/slideLayout37.xml" ContentType="application/vnd.openxmlformats-officedocument.presentationml.slideLayout+xml"/>
  <Override PartName="/ppt/theme/theme35.xml" ContentType="application/vnd.openxmlformats-officedocument.theme+xml"/>
  <Override PartName="/ppt/slideLayouts/slideLayout38.xml" ContentType="application/vnd.openxmlformats-officedocument.presentationml.slideLayout+xml"/>
  <Override PartName="/ppt/theme/theme36.xml" ContentType="application/vnd.openxmlformats-officedocument.theme+xml"/>
  <Override PartName="/ppt/slideLayouts/slideLayout39.xml" ContentType="application/vnd.openxmlformats-officedocument.presentationml.slideLayout+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77" r:id="rId3"/>
    <p:sldMasterId id="2147483679" r:id="rId4"/>
    <p:sldMasterId id="2147483681" r:id="rId5"/>
    <p:sldMasterId id="2147483683" r:id="rId6"/>
    <p:sldMasterId id="2147483685" r:id="rId7"/>
    <p:sldMasterId id="2147483687" r:id="rId8"/>
    <p:sldMasterId id="2147483689" r:id="rId9"/>
    <p:sldMasterId id="2147483691" r:id="rId10"/>
    <p:sldMasterId id="2147483693" r:id="rId11"/>
    <p:sldMasterId id="2147483695" r:id="rId12"/>
    <p:sldMasterId id="2147483697" r:id="rId13"/>
    <p:sldMasterId id="2147483699" r:id="rId14"/>
    <p:sldMasterId id="2147483703" r:id="rId15"/>
    <p:sldMasterId id="2147483705" r:id="rId16"/>
    <p:sldMasterId id="2147483707" r:id="rId17"/>
    <p:sldMasterId id="2147483709" r:id="rId18"/>
    <p:sldMasterId id="2147483713" r:id="rId19"/>
    <p:sldMasterId id="2147483715" r:id="rId20"/>
    <p:sldMasterId id="2147483717" r:id="rId21"/>
    <p:sldMasterId id="2147483719" r:id="rId22"/>
    <p:sldMasterId id="2147483721" r:id="rId23"/>
    <p:sldMasterId id="2147483723" r:id="rId24"/>
    <p:sldMasterId id="2147483725" r:id="rId25"/>
    <p:sldMasterId id="2147483727" r:id="rId26"/>
    <p:sldMasterId id="2147483729" r:id="rId27"/>
    <p:sldMasterId id="2147483731" r:id="rId28"/>
    <p:sldMasterId id="2147483733" r:id="rId29"/>
    <p:sldMasterId id="2147483735" r:id="rId30"/>
    <p:sldMasterId id="2147483737" r:id="rId31"/>
    <p:sldMasterId id="2147483739" r:id="rId32"/>
    <p:sldMasterId id="2147483741" r:id="rId33"/>
    <p:sldMasterId id="2147483743" r:id="rId34"/>
    <p:sldMasterId id="2147483745" r:id="rId35"/>
    <p:sldMasterId id="2147483747" r:id="rId36"/>
    <p:sldMasterId id="2147483749" r:id="rId37"/>
    <p:sldMasterId id="2147483751" r:id="rId38"/>
  </p:sldMasterIdLst>
  <p:notesMasterIdLst>
    <p:notesMasterId r:id="rId87"/>
  </p:notesMasterIdLst>
  <p:handoutMasterIdLst>
    <p:handoutMasterId r:id="rId88"/>
  </p:handoutMasterIdLst>
  <p:sldIdLst>
    <p:sldId id="648" r:id="rId39"/>
    <p:sldId id="861" r:id="rId40"/>
    <p:sldId id="862" r:id="rId41"/>
    <p:sldId id="865" r:id="rId42"/>
    <p:sldId id="868" r:id="rId43"/>
    <p:sldId id="873" r:id="rId44"/>
    <p:sldId id="879" r:id="rId45"/>
    <p:sldId id="877" r:id="rId46"/>
    <p:sldId id="880" r:id="rId47"/>
    <p:sldId id="883" r:id="rId48"/>
    <p:sldId id="886" r:id="rId49"/>
    <p:sldId id="893" r:id="rId50"/>
    <p:sldId id="923" r:id="rId51"/>
    <p:sldId id="798" r:id="rId52"/>
    <p:sldId id="956" r:id="rId53"/>
    <p:sldId id="800" r:id="rId54"/>
    <p:sldId id="938" r:id="rId55"/>
    <p:sldId id="872" r:id="rId56"/>
    <p:sldId id="863" r:id="rId57"/>
    <p:sldId id="864" r:id="rId58"/>
    <p:sldId id="869" r:id="rId59"/>
    <p:sldId id="870" r:id="rId60"/>
    <p:sldId id="871" r:id="rId61"/>
    <p:sldId id="881" r:id="rId62"/>
    <p:sldId id="874" r:id="rId63"/>
    <p:sldId id="875" r:id="rId64"/>
    <p:sldId id="939" r:id="rId65"/>
    <p:sldId id="940" r:id="rId66"/>
    <p:sldId id="885" r:id="rId67"/>
    <p:sldId id="942" r:id="rId68"/>
    <p:sldId id="889" r:id="rId69"/>
    <p:sldId id="902" r:id="rId70"/>
    <p:sldId id="930" r:id="rId71"/>
    <p:sldId id="933" r:id="rId72"/>
    <p:sldId id="912" r:id="rId73"/>
    <p:sldId id="907" r:id="rId74"/>
    <p:sldId id="945" r:id="rId75"/>
    <p:sldId id="946" r:id="rId76"/>
    <p:sldId id="947" r:id="rId77"/>
    <p:sldId id="948" r:id="rId78"/>
    <p:sldId id="949" r:id="rId79"/>
    <p:sldId id="950" r:id="rId80"/>
    <p:sldId id="884" r:id="rId81"/>
    <p:sldId id="951" r:id="rId82"/>
    <p:sldId id="952" r:id="rId83"/>
    <p:sldId id="953" r:id="rId84"/>
    <p:sldId id="954" r:id="rId85"/>
    <p:sldId id="955" r:id="rId86"/>
  </p:sldIdLst>
  <p:sldSz cx="9144000" cy="6858000" type="screen4x3"/>
  <p:notesSz cx="7010400" cy="93726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174" userDrawn="1">
          <p15:clr>
            <a:srgbClr val="A4A3A4"/>
          </p15:clr>
        </p15:guide>
        <p15:guide id="18" orient="horz" pos="294" userDrawn="1">
          <p15:clr>
            <a:srgbClr val="A4A3A4"/>
          </p15:clr>
        </p15:guide>
        <p15:guide id="25" orient="horz" pos="831" userDrawn="1">
          <p15:clr>
            <a:srgbClr val="A4A3A4"/>
          </p15:clr>
        </p15:guide>
        <p15:guide id="29" orient="horz" pos="4204" userDrawn="1">
          <p15:clr>
            <a:srgbClr val="A4A3A4"/>
          </p15:clr>
        </p15:guide>
        <p15:guide id="30" pos="5588"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BAD583"/>
    <a:srgbClr val="DFF0F7"/>
    <a:srgbClr val="CCE2F5"/>
    <a:srgbClr val="767676"/>
    <a:srgbClr val="002856"/>
    <a:srgbClr val="81BB00"/>
    <a:srgbClr val="F59B00"/>
    <a:srgbClr val="5FC0EB"/>
    <a:srgbClr val="4E9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68D2A-9F1E-44BA-8BB9-611AD05C7461}" v="12" dt="2023-01-10T08:17:44.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3548" autoAdjust="0"/>
  </p:normalViewPr>
  <p:slideViewPr>
    <p:cSldViewPr snapToGrid="0">
      <p:cViewPr>
        <p:scale>
          <a:sx n="100" d="100"/>
          <a:sy n="100" d="100"/>
        </p:scale>
        <p:origin x="-92" y="-672"/>
      </p:cViewPr>
      <p:guideLst>
        <p:guide pos="174"/>
        <p:guide orient="horz" pos="294"/>
        <p:guide orient="horz" pos="831"/>
        <p:guide orient="horz" pos="4204"/>
        <p:guide pos="5588"/>
      </p:guideLst>
    </p:cSldViewPr>
  </p:slideViewPr>
  <p:outlineViewPr>
    <p:cViewPr>
      <p:scale>
        <a:sx n="33" d="100"/>
        <a:sy n="33" d="100"/>
      </p:scale>
      <p:origin x="0" y="-86130"/>
    </p:cViewPr>
  </p:outlineViewPr>
  <p:notesTextViewPr>
    <p:cViewPr>
      <p:scale>
        <a:sx n="1" d="1"/>
        <a:sy n="1" d="1"/>
      </p:scale>
      <p:origin x="0" y="0"/>
    </p:cViewPr>
  </p:notesTextViewPr>
  <p:sorterViewPr>
    <p:cViewPr>
      <p:scale>
        <a:sx n="44" d="100"/>
        <a:sy n="44" d="100"/>
      </p:scale>
      <p:origin x="0" y="0"/>
    </p:cViewPr>
  </p:sorterViewPr>
  <p:notesViewPr>
    <p:cSldViewPr snapToGrid="0">
      <p:cViewPr varScale="1">
        <p:scale>
          <a:sx n="69" d="100"/>
          <a:sy n="69" d="100"/>
        </p:scale>
        <p:origin x="2172" y="78"/>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tags" Target="tags/tag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5" Type="http://schemas.openxmlformats.org/officeDocument/2006/relationships/slideMaster" Target="slideMasters/slideMaster5.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notesMaster" Target="notesMasters/notesMaster1.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htloff, Martin" userId="97baf720-cada-406a-976a-7e696f7aad78" providerId="ADAL" clId="{F7368D2A-9F1E-44BA-8BB9-611AD05C7461}"/>
    <pc:docChg chg="undo redo custSel addSld delSld modSld sldOrd delMainMaster">
      <pc:chgData name="Bechtloff, Martin" userId="97baf720-cada-406a-976a-7e696f7aad78" providerId="ADAL" clId="{F7368D2A-9F1E-44BA-8BB9-611AD05C7461}" dt="2023-01-10T09:16:34.659" v="834" actId="20577"/>
      <pc:docMkLst>
        <pc:docMk/>
      </pc:docMkLst>
      <pc:sldChg chg="del">
        <pc:chgData name="Bechtloff, Martin" userId="97baf720-cada-406a-976a-7e696f7aad78" providerId="ADAL" clId="{F7368D2A-9F1E-44BA-8BB9-611AD05C7461}" dt="2023-01-02T09:54:18.094" v="0" actId="47"/>
        <pc:sldMkLst>
          <pc:docMk/>
          <pc:sldMk cId="464394702" sldId="397"/>
        </pc:sldMkLst>
      </pc:sldChg>
      <pc:sldChg chg="modSp add mod">
        <pc:chgData name="Bechtloff, Martin" userId="97baf720-cada-406a-976a-7e696f7aad78" providerId="ADAL" clId="{F7368D2A-9F1E-44BA-8BB9-611AD05C7461}" dt="2023-01-10T06:53:22.002" v="345"/>
        <pc:sldMkLst>
          <pc:docMk/>
          <pc:sldMk cId="1867299014" sldId="648"/>
        </pc:sldMkLst>
        <pc:graphicFrameChg chg="mod modGraphic">
          <ac:chgData name="Bechtloff, Martin" userId="97baf720-cada-406a-976a-7e696f7aad78" providerId="ADAL" clId="{F7368D2A-9F1E-44BA-8BB9-611AD05C7461}" dt="2023-01-10T06:53:22.002" v="345"/>
          <ac:graphicFrameMkLst>
            <pc:docMk/>
            <pc:sldMk cId="1867299014" sldId="648"/>
            <ac:graphicFrameMk id="57" creationId="{C8598F6F-A850-4732-9176-934347CF77EF}"/>
          </ac:graphicFrameMkLst>
        </pc:graphicFrameChg>
      </pc:sldChg>
      <pc:sldChg chg="modSp add mod">
        <pc:chgData name="Bechtloff, Martin" userId="97baf720-cada-406a-976a-7e696f7aad78" providerId="ADAL" clId="{F7368D2A-9F1E-44BA-8BB9-611AD05C7461}" dt="2023-01-10T09:16:34.659" v="834" actId="20577"/>
        <pc:sldMkLst>
          <pc:docMk/>
          <pc:sldMk cId="3368386938" sldId="798"/>
        </pc:sldMkLst>
        <pc:spChg chg="mod">
          <ac:chgData name="Bechtloff, Martin" userId="97baf720-cada-406a-976a-7e696f7aad78" providerId="ADAL" clId="{F7368D2A-9F1E-44BA-8BB9-611AD05C7461}" dt="2023-01-10T09:07:20.656" v="537" actId="113"/>
          <ac:spMkLst>
            <pc:docMk/>
            <pc:sldMk cId="3368386938" sldId="798"/>
            <ac:spMk id="10" creationId="{28258BFD-D71B-BA24-8A19-AD29936EBFAD}"/>
          </ac:spMkLst>
        </pc:spChg>
        <pc:spChg chg="mod">
          <ac:chgData name="Bechtloff, Martin" userId="97baf720-cada-406a-976a-7e696f7aad78" providerId="ADAL" clId="{F7368D2A-9F1E-44BA-8BB9-611AD05C7461}" dt="2023-01-10T09:10:49.427" v="604"/>
          <ac:spMkLst>
            <pc:docMk/>
            <pc:sldMk cId="3368386938" sldId="798"/>
            <ac:spMk id="41" creationId="{9DF992BC-F40D-6B76-B762-5989940BC143}"/>
          </ac:spMkLst>
        </pc:spChg>
        <pc:spChg chg="mod">
          <ac:chgData name="Bechtloff, Martin" userId="97baf720-cada-406a-976a-7e696f7aad78" providerId="ADAL" clId="{F7368D2A-9F1E-44BA-8BB9-611AD05C7461}" dt="2023-01-10T09:16:34.659" v="834" actId="20577"/>
          <ac:spMkLst>
            <pc:docMk/>
            <pc:sldMk cId="3368386938" sldId="798"/>
            <ac:spMk id="42" creationId="{23D74D73-67F6-FB7B-26DD-074D51F26980}"/>
          </ac:spMkLst>
        </pc:spChg>
        <pc:grpChg chg="mod">
          <ac:chgData name="Bechtloff, Martin" userId="97baf720-cada-406a-976a-7e696f7aad78" providerId="ADAL" clId="{F7368D2A-9F1E-44BA-8BB9-611AD05C7461}" dt="2023-01-10T06:43:56.018" v="276" actId="1038"/>
          <ac:grpSpMkLst>
            <pc:docMk/>
            <pc:sldMk cId="3368386938" sldId="798"/>
            <ac:grpSpMk id="9" creationId="{4766EF3C-2B83-ECDE-A891-B4281E2BF0DB}"/>
          </ac:grpSpMkLst>
        </pc:grpChg>
      </pc:sldChg>
      <pc:sldChg chg="add">
        <pc:chgData name="Bechtloff, Martin" userId="97baf720-cada-406a-976a-7e696f7aad78" providerId="ADAL" clId="{F7368D2A-9F1E-44BA-8BB9-611AD05C7461}" dt="2023-01-10T07:01:44.548" v="401"/>
        <pc:sldMkLst>
          <pc:docMk/>
          <pc:sldMk cId="813375261" sldId="800"/>
        </pc:sldMkLst>
      </pc:sldChg>
      <pc:sldChg chg="del">
        <pc:chgData name="Bechtloff, Martin" userId="97baf720-cada-406a-976a-7e696f7aad78" providerId="ADAL" clId="{F7368D2A-9F1E-44BA-8BB9-611AD05C7461}" dt="2023-01-10T06:52:23.534" v="286" actId="47"/>
        <pc:sldMkLst>
          <pc:docMk/>
          <pc:sldMk cId="3422368725" sldId="843"/>
        </pc:sldMkLst>
      </pc:sldChg>
      <pc:sldChg chg="del">
        <pc:chgData name="Bechtloff, Martin" userId="97baf720-cada-406a-976a-7e696f7aad78" providerId="ADAL" clId="{F7368D2A-9F1E-44BA-8BB9-611AD05C7461}" dt="2023-01-02T09:54:18.853" v="1" actId="47"/>
        <pc:sldMkLst>
          <pc:docMk/>
          <pc:sldMk cId="3080365255" sldId="849"/>
        </pc:sldMkLst>
      </pc:sldChg>
      <pc:sldChg chg="del">
        <pc:chgData name="Bechtloff, Martin" userId="97baf720-cada-406a-976a-7e696f7aad78" providerId="ADAL" clId="{F7368D2A-9F1E-44BA-8BB9-611AD05C7461}" dt="2023-01-02T09:54:19.453" v="2" actId="47"/>
        <pc:sldMkLst>
          <pc:docMk/>
          <pc:sldMk cId="3306030293" sldId="850"/>
        </pc:sldMkLst>
      </pc:sldChg>
      <pc:sldChg chg="del">
        <pc:chgData name="Bechtloff, Martin" userId="97baf720-cada-406a-976a-7e696f7aad78" providerId="ADAL" clId="{F7368D2A-9F1E-44BA-8BB9-611AD05C7461}" dt="2023-01-02T09:54:20.263" v="3" actId="47"/>
        <pc:sldMkLst>
          <pc:docMk/>
          <pc:sldMk cId="4229303170" sldId="851"/>
        </pc:sldMkLst>
      </pc:sldChg>
      <pc:sldChg chg="del">
        <pc:chgData name="Bechtloff, Martin" userId="97baf720-cada-406a-976a-7e696f7aad78" providerId="ADAL" clId="{F7368D2A-9F1E-44BA-8BB9-611AD05C7461}" dt="2023-01-02T09:54:22.797" v="4" actId="47"/>
        <pc:sldMkLst>
          <pc:docMk/>
          <pc:sldMk cId="1721722455" sldId="858"/>
        </pc:sldMkLst>
      </pc:sldChg>
      <pc:sldChg chg="del">
        <pc:chgData name="Bechtloff, Martin" userId="97baf720-cada-406a-976a-7e696f7aad78" providerId="ADAL" clId="{F7368D2A-9F1E-44BA-8BB9-611AD05C7461}" dt="2023-01-02T09:54:25.124" v="5" actId="47"/>
        <pc:sldMkLst>
          <pc:docMk/>
          <pc:sldMk cId="3426065704" sldId="860"/>
        </pc:sldMkLst>
      </pc:sldChg>
      <pc:sldChg chg="modSp mod">
        <pc:chgData name="Bechtloff, Martin" userId="97baf720-cada-406a-976a-7e696f7aad78" providerId="ADAL" clId="{F7368D2A-9F1E-44BA-8BB9-611AD05C7461}" dt="2023-01-09T15:25:02.460" v="172" actId="20577"/>
        <pc:sldMkLst>
          <pc:docMk/>
          <pc:sldMk cId="854951253" sldId="861"/>
        </pc:sldMkLst>
        <pc:graphicFrameChg chg="mod modGraphic">
          <ac:chgData name="Bechtloff, Martin" userId="97baf720-cada-406a-976a-7e696f7aad78" providerId="ADAL" clId="{F7368D2A-9F1E-44BA-8BB9-611AD05C7461}" dt="2023-01-09T15:25:02.460" v="172" actId="20577"/>
          <ac:graphicFrameMkLst>
            <pc:docMk/>
            <pc:sldMk cId="854951253" sldId="861"/>
            <ac:graphicFrameMk id="10" creationId="{977AD425-161C-F1DD-F35D-BBBB2AA0FEBE}"/>
          </ac:graphicFrameMkLst>
        </pc:graphicFrameChg>
      </pc:sldChg>
      <pc:sldChg chg="ord">
        <pc:chgData name="Bechtloff, Martin" userId="97baf720-cada-406a-976a-7e696f7aad78" providerId="ADAL" clId="{F7368D2A-9F1E-44BA-8BB9-611AD05C7461}" dt="2023-01-09T16:46:22.939" v="180"/>
        <pc:sldMkLst>
          <pc:docMk/>
          <pc:sldMk cId="2640912946" sldId="863"/>
        </pc:sldMkLst>
      </pc:sldChg>
      <pc:sldChg chg="ord">
        <pc:chgData name="Bechtloff, Martin" userId="97baf720-cada-406a-976a-7e696f7aad78" providerId="ADAL" clId="{F7368D2A-9F1E-44BA-8BB9-611AD05C7461}" dt="2023-01-09T16:58:05.192" v="186"/>
        <pc:sldMkLst>
          <pc:docMk/>
          <pc:sldMk cId="1850863723" sldId="864"/>
        </pc:sldMkLst>
      </pc:sldChg>
      <pc:sldChg chg="ord">
        <pc:chgData name="Bechtloff, Martin" userId="97baf720-cada-406a-976a-7e696f7aad78" providerId="ADAL" clId="{F7368D2A-9F1E-44BA-8BB9-611AD05C7461}" dt="2023-01-09T17:24:55.068" v="193"/>
        <pc:sldMkLst>
          <pc:docMk/>
          <pc:sldMk cId="3197893711" sldId="869"/>
        </pc:sldMkLst>
      </pc:sldChg>
      <pc:sldChg chg="ord">
        <pc:chgData name="Bechtloff, Martin" userId="97baf720-cada-406a-976a-7e696f7aad78" providerId="ADAL" clId="{F7368D2A-9F1E-44BA-8BB9-611AD05C7461}" dt="2023-01-09T17:24:55.068" v="193"/>
        <pc:sldMkLst>
          <pc:docMk/>
          <pc:sldMk cId="3610396251" sldId="870"/>
        </pc:sldMkLst>
      </pc:sldChg>
      <pc:sldChg chg="ord">
        <pc:chgData name="Bechtloff, Martin" userId="97baf720-cada-406a-976a-7e696f7aad78" providerId="ADAL" clId="{F7368D2A-9F1E-44BA-8BB9-611AD05C7461}" dt="2023-01-09T17:24:55.068" v="193"/>
        <pc:sldMkLst>
          <pc:docMk/>
          <pc:sldMk cId="2481939122" sldId="871"/>
        </pc:sldMkLst>
      </pc:sldChg>
      <pc:sldChg chg="ord">
        <pc:chgData name="Bechtloff, Martin" userId="97baf720-cada-406a-976a-7e696f7aad78" providerId="ADAL" clId="{F7368D2A-9F1E-44BA-8BB9-611AD05C7461}" dt="2023-01-09T16:46:21.811" v="178"/>
        <pc:sldMkLst>
          <pc:docMk/>
          <pc:sldMk cId="1998717339" sldId="872"/>
        </pc:sldMkLst>
      </pc:sldChg>
      <pc:sldChg chg="modSp mod">
        <pc:chgData name="Bechtloff, Martin" userId="97baf720-cada-406a-976a-7e696f7aad78" providerId="ADAL" clId="{F7368D2A-9F1E-44BA-8BB9-611AD05C7461}" dt="2023-01-10T06:54:12.091" v="375" actId="20577"/>
        <pc:sldMkLst>
          <pc:docMk/>
          <pc:sldMk cId="3197893711" sldId="873"/>
        </pc:sldMkLst>
        <pc:spChg chg="mod">
          <ac:chgData name="Bechtloff, Martin" userId="97baf720-cada-406a-976a-7e696f7aad78" providerId="ADAL" clId="{F7368D2A-9F1E-44BA-8BB9-611AD05C7461}" dt="2023-01-10T06:54:12.091" v="375" actId="20577"/>
          <ac:spMkLst>
            <pc:docMk/>
            <pc:sldMk cId="3197893711" sldId="873"/>
            <ac:spMk id="2" creationId="{DA9C7021-787A-4965-8535-DBB5830B8F73}"/>
          </ac:spMkLst>
        </pc:spChg>
      </pc:sldChg>
      <pc:sldChg chg="addSp delSp modSp mod ord">
        <pc:chgData name="Bechtloff, Martin" userId="97baf720-cada-406a-976a-7e696f7aad78" providerId="ADAL" clId="{F7368D2A-9F1E-44BA-8BB9-611AD05C7461}" dt="2023-01-10T08:36:13" v="512"/>
        <pc:sldMkLst>
          <pc:docMk/>
          <pc:sldMk cId="34901115" sldId="874"/>
        </pc:sldMkLst>
        <pc:spChg chg="add del mod">
          <ac:chgData name="Bechtloff, Martin" userId="97baf720-cada-406a-976a-7e696f7aad78" providerId="ADAL" clId="{F7368D2A-9F1E-44BA-8BB9-611AD05C7461}" dt="2023-01-10T08:36:00.455" v="509" actId="478"/>
          <ac:spMkLst>
            <pc:docMk/>
            <pc:sldMk cId="34901115" sldId="874"/>
            <ac:spMk id="5" creationId="{2A516652-10AF-76F0-A3B7-69CE5A3D01C2}"/>
          </ac:spMkLst>
        </pc:spChg>
      </pc:sldChg>
      <pc:sldChg chg="addSp delSp modSp mod ord">
        <pc:chgData name="Bechtloff, Martin" userId="97baf720-cada-406a-976a-7e696f7aad78" providerId="ADAL" clId="{F7368D2A-9F1E-44BA-8BB9-611AD05C7461}" dt="2023-01-10T08:36:13" v="512"/>
        <pc:sldMkLst>
          <pc:docMk/>
          <pc:sldMk cId="4014132192" sldId="875"/>
        </pc:sldMkLst>
        <pc:spChg chg="add del mod">
          <ac:chgData name="Bechtloff, Martin" userId="97baf720-cada-406a-976a-7e696f7aad78" providerId="ADAL" clId="{F7368D2A-9F1E-44BA-8BB9-611AD05C7461}" dt="2023-01-10T08:36:01.733" v="510" actId="478"/>
          <ac:spMkLst>
            <pc:docMk/>
            <pc:sldMk cId="4014132192" sldId="875"/>
            <ac:spMk id="5" creationId="{AEE7613B-A349-D34C-EF40-D24440543486}"/>
          </ac:spMkLst>
        </pc:spChg>
      </pc:sldChg>
      <pc:sldChg chg="del">
        <pc:chgData name="Bechtloff, Martin" userId="97baf720-cada-406a-976a-7e696f7aad78" providerId="ADAL" clId="{F7368D2A-9F1E-44BA-8BB9-611AD05C7461}" dt="2023-01-09T17:25:25.292" v="195" actId="47"/>
        <pc:sldMkLst>
          <pc:docMk/>
          <pc:sldMk cId="3197893711" sldId="876"/>
        </pc:sldMkLst>
      </pc:sldChg>
      <pc:sldChg chg="ord modNotesTx">
        <pc:chgData name="Bechtloff, Martin" userId="97baf720-cada-406a-976a-7e696f7aad78" providerId="ADAL" clId="{F7368D2A-9F1E-44BA-8BB9-611AD05C7461}" dt="2023-01-10T06:49:42.766" v="278"/>
        <pc:sldMkLst>
          <pc:docMk/>
          <pc:sldMk cId="3281530975" sldId="877"/>
        </pc:sldMkLst>
      </pc:sldChg>
      <pc:sldChg chg="ord">
        <pc:chgData name="Bechtloff, Martin" userId="97baf720-cada-406a-976a-7e696f7aad78" providerId="ADAL" clId="{F7368D2A-9F1E-44BA-8BB9-611AD05C7461}" dt="2023-01-10T07:52:10.981" v="404"/>
        <pc:sldMkLst>
          <pc:docMk/>
          <pc:sldMk cId="3465586603" sldId="879"/>
        </pc:sldMkLst>
      </pc:sldChg>
      <pc:sldChg chg="ord">
        <pc:chgData name="Bechtloff, Martin" userId="97baf720-cada-406a-976a-7e696f7aad78" providerId="ADAL" clId="{F7368D2A-9F1E-44BA-8BB9-611AD05C7461}" dt="2023-01-10T09:06:07.363" v="533" actId="20578"/>
        <pc:sldMkLst>
          <pc:docMk/>
          <pc:sldMk cId="3481725845" sldId="880"/>
        </pc:sldMkLst>
      </pc:sldChg>
      <pc:sldChg chg="ord">
        <pc:chgData name="Bechtloff, Martin" userId="97baf720-cada-406a-976a-7e696f7aad78" providerId="ADAL" clId="{F7368D2A-9F1E-44BA-8BB9-611AD05C7461}" dt="2023-01-02T09:58:23.201" v="11"/>
        <pc:sldMkLst>
          <pc:docMk/>
          <pc:sldMk cId="4091921800" sldId="881"/>
        </pc:sldMkLst>
      </pc:sldChg>
      <pc:sldChg chg="del">
        <pc:chgData name="Bechtloff, Martin" userId="97baf720-cada-406a-976a-7e696f7aad78" providerId="ADAL" clId="{F7368D2A-9F1E-44BA-8BB9-611AD05C7461}" dt="2023-01-10T06:54:40.812" v="376" actId="47"/>
        <pc:sldMkLst>
          <pc:docMk/>
          <pc:sldMk cId="3197893711" sldId="882"/>
        </pc:sldMkLst>
      </pc:sldChg>
      <pc:sldChg chg="modSp mod">
        <pc:chgData name="Bechtloff, Martin" userId="97baf720-cada-406a-976a-7e696f7aad78" providerId="ADAL" clId="{F7368D2A-9F1E-44BA-8BB9-611AD05C7461}" dt="2023-01-10T08:19:33.160" v="504" actId="20577"/>
        <pc:sldMkLst>
          <pc:docMk/>
          <pc:sldMk cId="3891094203" sldId="883"/>
        </pc:sldMkLst>
        <pc:spChg chg="mod">
          <ac:chgData name="Bechtloff, Martin" userId="97baf720-cada-406a-976a-7e696f7aad78" providerId="ADAL" clId="{F7368D2A-9F1E-44BA-8BB9-611AD05C7461}" dt="2023-01-10T08:13:52.934" v="491" actId="20577"/>
          <ac:spMkLst>
            <pc:docMk/>
            <pc:sldMk cId="3891094203" sldId="883"/>
            <ac:spMk id="3" creationId="{00000000-0000-0000-0000-000000000000}"/>
          </ac:spMkLst>
        </pc:spChg>
        <pc:graphicFrameChg chg="mod modGraphic">
          <ac:chgData name="Bechtloff, Martin" userId="97baf720-cada-406a-976a-7e696f7aad78" providerId="ADAL" clId="{F7368D2A-9F1E-44BA-8BB9-611AD05C7461}" dt="2023-01-10T08:19:33.160" v="504" actId="20577"/>
          <ac:graphicFrameMkLst>
            <pc:docMk/>
            <pc:sldMk cId="3891094203" sldId="883"/>
            <ac:graphicFrameMk id="12" creationId="{27E88713-2C79-4D91-93F4-0FB99EF43EEC}"/>
          </ac:graphicFrameMkLst>
        </pc:graphicFrameChg>
      </pc:sldChg>
      <pc:sldChg chg="ord">
        <pc:chgData name="Bechtloff, Martin" userId="97baf720-cada-406a-976a-7e696f7aad78" providerId="ADAL" clId="{F7368D2A-9F1E-44BA-8BB9-611AD05C7461}" dt="2023-01-10T06:57:12.037" v="398"/>
        <pc:sldMkLst>
          <pc:docMk/>
          <pc:sldMk cId="2850290083" sldId="884"/>
        </pc:sldMkLst>
      </pc:sldChg>
      <pc:sldChg chg="ord">
        <pc:chgData name="Bechtloff, Martin" userId="97baf720-cada-406a-976a-7e696f7aad78" providerId="ADAL" clId="{F7368D2A-9F1E-44BA-8BB9-611AD05C7461}" dt="2023-01-10T06:57:45.060" v="400"/>
        <pc:sldMkLst>
          <pc:docMk/>
          <pc:sldMk cId="3004163104" sldId="885"/>
        </pc:sldMkLst>
      </pc:sldChg>
      <pc:sldChg chg="ord">
        <pc:chgData name="Bechtloff, Martin" userId="97baf720-cada-406a-976a-7e696f7aad78" providerId="ADAL" clId="{F7368D2A-9F1E-44BA-8BB9-611AD05C7461}" dt="2023-01-10T08:30:03.090" v="508"/>
        <pc:sldMkLst>
          <pc:docMk/>
          <pc:sldMk cId="1004640106" sldId="889"/>
        </pc:sldMkLst>
      </pc:sldChg>
      <pc:sldChg chg="ord">
        <pc:chgData name="Bechtloff, Martin" userId="97baf720-cada-406a-976a-7e696f7aad78" providerId="ADAL" clId="{F7368D2A-9F1E-44BA-8BB9-611AD05C7461}" dt="2023-01-10T08:42:22.385" v="519"/>
        <pc:sldMkLst>
          <pc:docMk/>
          <pc:sldMk cId="3406103365" sldId="902"/>
        </pc:sldMkLst>
      </pc:sldChg>
      <pc:sldChg chg="ord">
        <pc:chgData name="Bechtloff, Martin" userId="97baf720-cada-406a-976a-7e696f7aad78" providerId="ADAL" clId="{F7368D2A-9F1E-44BA-8BB9-611AD05C7461}" dt="2023-01-02T10:00:14.496" v="13"/>
        <pc:sldMkLst>
          <pc:docMk/>
          <pc:sldMk cId="1833009270" sldId="907"/>
        </pc:sldMkLst>
      </pc:sldChg>
      <pc:sldChg chg="ord">
        <pc:chgData name="Bechtloff, Martin" userId="97baf720-cada-406a-976a-7e696f7aad78" providerId="ADAL" clId="{F7368D2A-9F1E-44BA-8BB9-611AD05C7461}" dt="2023-01-10T09:06:11.203" v="535" actId="20578"/>
        <pc:sldMkLst>
          <pc:docMk/>
          <pc:sldMk cId="2795059778" sldId="912"/>
        </pc:sldMkLst>
      </pc:sldChg>
      <pc:sldChg chg="addSp delSp modSp mod ord">
        <pc:chgData name="Bechtloff, Martin" userId="97baf720-cada-406a-976a-7e696f7aad78" providerId="ADAL" clId="{F7368D2A-9F1E-44BA-8BB9-611AD05C7461}" dt="2023-01-10T08:36:46.509" v="515"/>
        <pc:sldMkLst>
          <pc:docMk/>
          <pc:sldMk cId="2476652788" sldId="930"/>
        </pc:sldMkLst>
        <pc:spChg chg="add del mod">
          <ac:chgData name="Bechtloff, Martin" userId="97baf720-cada-406a-976a-7e696f7aad78" providerId="ADAL" clId="{F7368D2A-9F1E-44BA-8BB9-611AD05C7461}" dt="2023-01-10T08:36:35.901" v="513" actId="478"/>
          <ac:spMkLst>
            <pc:docMk/>
            <pc:sldMk cId="2476652788" sldId="930"/>
            <ac:spMk id="3" creationId="{345983B2-B677-642C-FCC7-3599A8A7D1D9}"/>
          </ac:spMkLst>
        </pc:spChg>
      </pc:sldChg>
      <pc:sldChg chg="ord">
        <pc:chgData name="Bechtloff, Martin" userId="97baf720-cada-406a-976a-7e696f7aad78" providerId="ADAL" clId="{F7368D2A-9F1E-44BA-8BB9-611AD05C7461}" dt="2023-01-10T08:51:13.552" v="523"/>
        <pc:sldMkLst>
          <pc:docMk/>
          <pc:sldMk cId="856239937" sldId="933"/>
        </pc:sldMkLst>
      </pc:sldChg>
      <pc:sldChg chg="add">
        <pc:chgData name="Bechtloff, Martin" userId="97baf720-cada-406a-976a-7e696f7aad78" providerId="ADAL" clId="{F7368D2A-9F1E-44BA-8BB9-611AD05C7461}" dt="2023-01-10T07:02:27.972" v="402"/>
        <pc:sldMkLst>
          <pc:docMk/>
          <pc:sldMk cId="4018623444" sldId="956"/>
        </pc:sldMkLst>
      </pc:sldChg>
      <pc:sldMasterChg chg="del delSldLayout">
        <pc:chgData name="Bechtloff, Martin" userId="97baf720-cada-406a-976a-7e696f7aad78" providerId="ADAL" clId="{F7368D2A-9F1E-44BA-8BB9-611AD05C7461}" dt="2023-01-02T09:54:18.094" v="0" actId="47"/>
        <pc:sldMasterMkLst>
          <pc:docMk/>
          <pc:sldMasterMk cId="660807238" sldId="2147483648"/>
        </pc:sldMasterMkLst>
        <pc:sldLayoutChg chg="del">
          <pc:chgData name="Bechtloff, Martin" userId="97baf720-cada-406a-976a-7e696f7aad78" providerId="ADAL" clId="{F7368D2A-9F1E-44BA-8BB9-611AD05C7461}" dt="2023-01-02T09:54:18.094" v="0" actId="47"/>
          <pc:sldLayoutMkLst>
            <pc:docMk/>
            <pc:sldMasterMk cId="660807238" sldId="2147483648"/>
            <pc:sldLayoutMk cId="3672925679" sldId="2147483649"/>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1576146297" sldId="2147483650"/>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4227422168" sldId="2147483651"/>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1736793597" sldId="2147483652"/>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1582374706" sldId="2147483653"/>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690732867" sldId="2147483654"/>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3211818477" sldId="2147483655"/>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1303925980" sldId="2147483656"/>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541260600" sldId="2147483657"/>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2768355639" sldId="2147483658"/>
          </pc:sldLayoutMkLst>
        </pc:sldLayoutChg>
        <pc:sldLayoutChg chg="del">
          <pc:chgData name="Bechtloff, Martin" userId="97baf720-cada-406a-976a-7e696f7aad78" providerId="ADAL" clId="{F7368D2A-9F1E-44BA-8BB9-611AD05C7461}" dt="2023-01-02T09:54:18.094" v="0" actId="47"/>
          <pc:sldLayoutMkLst>
            <pc:docMk/>
            <pc:sldMasterMk cId="660807238" sldId="2147483648"/>
            <pc:sldLayoutMk cId="3504293960" sldId="2147483659"/>
          </pc:sldLayoutMkLst>
        </pc:sldLayoutChg>
      </pc:sldMasterChg>
      <pc:sldMasterChg chg="del delSldLayout">
        <pc:chgData name="Bechtloff, Martin" userId="97baf720-cada-406a-976a-7e696f7aad78" providerId="ADAL" clId="{F7368D2A-9F1E-44BA-8BB9-611AD05C7461}" dt="2023-01-09T14:32:13.718" v="15" actId="2696"/>
        <pc:sldMasterMkLst>
          <pc:docMk/>
          <pc:sldMasterMk cId="4030044567" sldId="2147483664"/>
        </pc:sldMasterMkLst>
        <pc:sldLayoutChg chg="del">
          <pc:chgData name="Bechtloff, Martin" userId="97baf720-cada-406a-976a-7e696f7aad78" providerId="ADAL" clId="{F7368D2A-9F1E-44BA-8BB9-611AD05C7461}" dt="2023-01-09T14:32:13.716" v="14" actId="2696"/>
          <pc:sldLayoutMkLst>
            <pc:docMk/>
            <pc:sldMasterMk cId="4030044567" sldId="2147483664"/>
            <pc:sldLayoutMk cId="1356986662" sldId="2147483665"/>
          </pc:sldLayoutMkLst>
        </pc:sldLayoutChg>
      </pc:sldMasterChg>
      <pc:sldMasterChg chg="del delSldLayout">
        <pc:chgData name="Bechtloff, Martin" userId="97baf720-cada-406a-976a-7e696f7aad78" providerId="ADAL" clId="{F7368D2A-9F1E-44BA-8BB9-611AD05C7461}" dt="2023-01-09T14:32:13.720" v="17" actId="2696"/>
        <pc:sldMasterMkLst>
          <pc:docMk/>
          <pc:sldMasterMk cId="3701391226" sldId="2147483666"/>
        </pc:sldMasterMkLst>
        <pc:sldLayoutChg chg="del">
          <pc:chgData name="Bechtloff, Martin" userId="97baf720-cada-406a-976a-7e696f7aad78" providerId="ADAL" clId="{F7368D2A-9F1E-44BA-8BB9-611AD05C7461}" dt="2023-01-09T14:32:13.719" v="16" actId="2696"/>
          <pc:sldLayoutMkLst>
            <pc:docMk/>
            <pc:sldMasterMk cId="3701391226" sldId="2147483666"/>
            <pc:sldLayoutMk cId="1299353482" sldId="2147483667"/>
          </pc:sldLayoutMkLst>
        </pc:sldLayoutChg>
      </pc:sldMasterChg>
      <pc:sldMasterChg chg="del delSldLayout">
        <pc:chgData name="Bechtloff, Martin" userId="97baf720-cada-406a-976a-7e696f7aad78" providerId="ADAL" clId="{F7368D2A-9F1E-44BA-8BB9-611AD05C7461}" dt="2023-01-09T14:32:13.721" v="19" actId="2696"/>
        <pc:sldMasterMkLst>
          <pc:docMk/>
          <pc:sldMasterMk cId="1870164442" sldId="2147483668"/>
        </pc:sldMasterMkLst>
        <pc:sldLayoutChg chg="del">
          <pc:chgData name="Bechtloff, Martin" userId="97baf720-cada-406a-976a-7e696f7aad78" providerId="ADAL" clId="{F7368D2A-9F1E-44BA-8BB9-611AD05C7461}" dt="2023-01-09T14:32:13.721" v="18" actId="2696"/>
          <pc:sldLayoutMkLst>
            <pc:docMk/>
            <pc:sldMasterMk cId="1870164442" sldId="2147483668"/>
            <pc:sldLayoutMk cId="2016372516" sldId="2147483669"/>
          </pc:sldLayoutMkLst>
        </pc:sldLayoutChg>
      </pc:sldMasterChg>
      <pc:sldMasterChg chg="del delSldLayout">
        <pc:chgData name="Bechtloff, Martin" userId="97baf720-cada-406a-976a-7e696f7aad78" providerId="ADAL" clId="{F7368D2A-9F1E-44BA-8BB9-611AD05C7461}" dt="2023-01-09T14:32:13.723" v="21" actId="2696"/>
        <pc:sldMasterMkLst>
          <pc:docMk/>
          <pc:sldMasterMk cId="1208398903" sldId="2147483670"/>
        </pc:sldMasterMkLst>
        <pc:sldLayoutChg chg="del">
          <pc:chgData name="Bechtloff, Martin" userId="97baf720-cada-406a-976a-7e696f7aad78" providerId="ADAL" clId="{F7368D2A-9F1E-44BA-8BB9-611AD05C7461}" dt="2023-01-09T14:32:13.722" v="20" actId="2696"/>
          <pc:sldLayoutMkLst>
            <pc:docMk/>
            <pc:sldMasterMk cId="1208398903" sldId="2147483670"/>
            <pc:sldLayoutMk cId="4056294356" sldId="2147483671"/>
          </pc:sldLayoutMkLst>
        </pc:sldLayoutChg>
        <pc:sldLayoutChg chg="del">
          <pc:chgData name="Bechtloff, Martin" userId="97baf720-cada-406a-976a-7e696f7aad78" providerId="ADAL" clId="{F7368D2A-9F1E-44BA-8BB9-611AD05C7461}" dt="2023-01-02T09:54:22.797" v="4" actId="47"/>
          <pc:sldLayoutMkLst>
            <pc:docMk/>
            <pc:sldMasterMk cId="1208398903" sldId="2147483670"/>
            <pc:sldLayoutMk cId="2081047811" sldId="2147483672"/>
          </pc:sldLayoutMkLst>
        </pc:sldLayoutChg>
      </pc:sldMasterChg>
      <pc:sldMasterChg chg="del delSldLayout">
        <pc:chgData name="Bechtloff, Martin" userId="97baf720-cada-406a-976a-7e696f7aad78" providerId="ADAL" clId="{F7368D2A-9F1E-44BA-8BB9-611AD05C7461}" dt="2023-01-09T14:32:13.724" v="23" actId="2696"/>
        <pc:sldMasterMkLst>
          <pc:docMk/>
          <pc:sldMasterMk cId="1889738987" sldId="2147483673"/>
        </pc:sldMasterMkLst>
        <pc:sldLayoutChg chg="del">
          <pc:chgData name="Bechtloff, Martin" userId="97baf720-cada-406a-976a-7e696f7aad78" providerId="ADAL" clId="{F7368D2A-9F1E-44BA-8BB9-611AD05C7461}" dt="2023-01-09T14:32:13.723" v="22" actId="2696"/>
          <pc:sldLayoutMkLst>
            <pc:docMk/>
            <pc:sldMasterMk cId="1889738987" sldId="2147483673"/>
            <pc:sldLayoutMk cId="2611811576" sldId="2147483674"/>
          </pc:sldLayoutMkLst>
        </pc:sldLayoutChg>
      </pc:sldMasterChg>
      <pc:sldMasterChg chg="del delSldLayout">
        <pc:chgData name="Bechtloff, Martin" userId="97baf720-cada-406a-976a-7e696f7aad78" providerId="ADAL" clId="{F7368D2A-9F1E-44BA-8BB9-611AD05C7461}" dt="2023-01-09T17:25:25.292" v="195" actId="47"/>
        <pc:sldMasterMkLst>
          <pc:docMk/>
          <pc:sldMasterMk cId="660807238" sldId="2147483701"/>
        </pc:sldMasterMkLst>
        <pc:sldLayoutChg chg="del">
          <pc:chgData name="Bechtloff, Martin" userId="97baf720-cada-406a-976a-7e696f7aad78" providerId="ADAL" clId="{F7368D2A-9F1E-44BA-8BB9-611AD05C7461}" dt="2023-01-09T17:25:25.292" v="195" actId="47"/>
          <pc:sldLayoutMkLst>
            <pc:docMk/>
            <pc:sldMasterMk cId="660807238" sldId="2147483701"/>
            <pc:sldLayoutMk cId="1240281916" sldId="2147483702"/>
          </pc:sldLayoutMkLst>
        </pc:sldLayoutChg>
      </pc:sldMasterChg>
      <pc:sldMasterChg chg="del delSldLayout">
        <pc:chgData name="Bechtloff, Martin" userId="97baf720-cada-406a-976a-7e696f7aad78" providerId="ADAL" clId="{F7368D2A-9F1E-44BA-8BB9-611AD05C7461}" dt="2023-01-10T06:54:40.812" v="376" actId="47"/>
        <pc:sldMasterMkLst>
          <pc:docMk/>
          <pc:sldMasterMk cId="660807238" sldId="2147483711"/>
        </pc:sldMasterMkLst>
        <pc:sldLayoutChg chg="del">
          <pc:chgData name="Bechtloff, Martin" userId="97baf720-cada-406a-976a-7e696f7aad78" providerId="ADAL" clId="{F7368D2A-9F1E-44BA-8BB9-611AD05C7461}" dt="2023-01-10T06:54:40.812" v="376" actId="47"/>
          <pc:sldLayoutMkLst>
            <pc:docMk/>
            <pc:sldMasterMk cId="660807238" sldId="2147483711"/>
            <pc:sldLayoutMk cId="2922941193" sldId="2147483712"/>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928053054808792E-2"/>
          <c:y val="4.6979166666666669E-2"/>
          <c:w val="0.89376106902006025"/>
          <c:h val="0.84579751749781273"/>
        </c:manualLayout>
      </c:layout>
      <c:areaChart>
        <c:grouping val="standard"/>
        <c:varyColors val="0"/>
        <c:ser>
          <c:idx val="2"/>
          <c:order val="2"/>
          <c:tx>
            <c:strRef>
              <c:f>Sheet1!$D$1</c:f>
              <c:strCache>
                <c:ptCount val="1"/>
                <c:pt idx="0">
                  <c:v>Column2</c:v>
                </c:pt>
              </c:strCache>
            </c:strRef>
          </c:tx>
          <c:spPr>
            <a:solidFill>
              <a:srgbClr val="E6E6E6"/>
            </a:solidFill>
          </c:spPr>
          <c:cat>
            <c:numRef>
              <c:f>Sheet1!$A$2:$A$263</c:f>
              <c:numCache>
                <c:formatCode>m/d/yyyy</c:formatCode>
                <c:ptCount val="262"/>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numCache>
            </c:numRef>
          </c:cat>
          <c:val>
            <c:numRef>
              <c:f>Sheet1!$D$2:$D$263</c:f>
              <c:numCache>
                <c:formatCode>_([$€-2]\ * #,##0_);_([$€-2]\ * \(#,##0\);_([$€-2]\ * "-"??_);_(@_)</c:formatCode>
                <c:ptCount val="262"/>
                <c:pt idx="0">
                  <c:v>100</c:v>
                </c:pt>
                <c:pt idx="1">
                  <c:v>103.16099999999999</c:v>
                </c:pt>
                <c:pt idx="2">
                  <c:v>95.09999999999998</c:v>
                </c:pt>
                <c:pt idx="3">
                  <c:v>90.387999999999991</c:v>
                </c:pt>
                <c:pt idx="4">
                  <c:v>96.584999999999965</c:v>
                </c:pt>
                <c:pt idx="5">
                  <c:v>96.048999999999978</c:v>
                </c:pt>
                <c:pt idx="6">
                  <c:v>93.649999999999977</c:v>
                </c:pt>
                <c:pt idx="7">
                  <c:v>91.506999999999977</c:v>
                </c:pt>
                <c:pt idx="8">
                  <c:v>86.053999999999974</c:v>
                </c:pt>
                <c:pt idx="9">
                  <c:v>78.20799999999997</c:v>
                </c:pt>
                <c:pt idx="10">
                  <c:v>80.328999999999951</c:v>
                </c:pt>
                <c:pt idx="11">
                  <c:v>85.500999999999962</c:v>
                </c:pt>
                <c:pt idx="12">
                  <c:v>86.728999999999942</c:v>
                </c:pt>
                <c:pt idx="13">
                  <c:v>85.260999999999939</c:v>
                </c:pt>
                <c:pt idx="14">
                  <c:v>84.516999999999939</c:v>
                </c:pt>
                <c:pt idx="15">
                  <c:v>87.952999999999946</c:v>
                </c:pt>
                <c:pt idx="16">
                  <c:v>84.101999999999947</c:v>
                </c:pt>
                <c:pt idx="17">
                  <c:v>83.106999999999942</c:v>
                </c:pt>
                <c:pt idx="18">
                  <c:v>76.720999999999961</c:v>
                </c:pt>
                <c:pt idx="19">
                  <c:v>70.303999999999959</c:v>
                </c:pt>
                <c:pt idx="20">
                  <c:v>70.448999999999955</c:v>
                </c:pt>
                <c:pt idx="21">
                  <c:v>62.744999999999962</c:v>
                </c:pt>
                <c:pt idx="22">
                  <c:v>67.325999999999951</c:v>
                </c:pt>
                <c:pt idx="23">
                  <c:v>70.925999999999959</c:v>
                </c:pt>
                <c:pt idx="24">
                  <c:v>66.418999999999954</c:v>
                </c:pt>
                <c:pt idx="25">
                  <c:v>64.073999999999955</c:v>
                </c:pt>
                <c:pt idx="26">
                  <c:v>62.993999999999957</c:v>
                </c:pt>
                <c:pt idx="27">
                  <c:v>62.593999999999959</c:v>
                </c:pt>
                <c:pt idx="28">
                  <c:v>67.684716999999949</c:v>
                </c:pt>
                <c:pt idx="29">
                  <c:v>70.656094999999937</c:v>
                </c:pt>
                <c:pt idx="30">
                  <c:v>72.198437999999939</c:v>
                </c:pt>
                <c:pt idx="31">
                  <c:v>74.354198999999937</c:v>
                </c:pt>
                <c:pt idx="32">
                  <c:v>76.297470999999945</c:v>
                </c:pt>
                <c:pt idx="33">
                  <c:v>75.126755999999943</c:v>
                </c:pt>
                <c:pt idx="34">
                  <c:v>79.321410999999941</c:v>
                </c:pt>
                <c:pt idx="35">
                  <c:v>79.848561999999944</c:v>
                </c:pt>
                <c:pt idx="36">
                  <c:v>83.525125999999943</c:v>
                </c:pt>
                <c:pt idx="37">
                  <c:v>85.013769999999937</c:v>
                </c:pt>
                <c:pt idx="38">
                  <c:v>86.605952999999943</c:v>
                </c:pt>
                <c:pt idx="39">
                  <c:v>85.856235999999939</c:v>
                </c:pt>
                <c:pt idx="40">
                  <c:v>85.296804999999949</c:v>
                </c:pt>
                <c:pt idx="41">
                  <c:v>85.336010999999942</c:v>
                </c:pt>
                <c:pt idx="42">
                  <c:v>87.054249999999939</c:v>
                </c:pt>
                <c:pt idx="43">
                  <c:v>84.587665999999942</c:v>
                </c:pt>
                <c:pt idx="44">
                  <c:v>84.90010099999995</c:v>
                </c:pt>
                <c:pt idx="45">
                  <c:v>86.132596999999947</c:v>
                </c:pt>
                <c:pt idx="46">
                  <c:v>87.171955999999938</c:v>
                </c:pt>
                <c:pt idx="47">
                  <c:v>90.158722999999924</c:v>
                </c:pt>
                <c:pt idx="48">
                  <c:v>93.168954999999912</c:v>
                </c:pt>
                <c:pt idx="49">
                  <c:v>92.342541999999909</c:v>
                </c:pt>
                <c:pt idx="50">
                  <c:v>94.874280999999911</c:v>
                </c:pt>
                <c:pt idx="51">
                  <c:v>93.72233899999992</c:v>
                </c:pt>
                <c:pt idx="52">
                  <c:v>91.509760999999912</c:v>
                </c:pt>
                <c:pt idx="53">
                  <c:v>94.80427999999992</c:v>
                </c:pt>
                <c:pt idx="54">
                  <c:v>96.51207699999992</c:v>
                </c:pt>
                <c:pt idx="55">
                  <c:v>100.30734399999992</c:v>
                </c:pt>
                <c:pt idx="56">
                  <c:v>100.46859099999992</c:v>
                </c:pt>
                <c:pt idx="57">
                  <c:v>104.1046689999999</c:v>
                </c:pt>
                <c:pt idx="58">
                  <c:v>101.8696629999999</c:v>
                </c:pt>
                <c:pt idx="59">
                  <c:v>106.36956299999989</c:v>
                </c:pt>
                <c:pt idx="60">
                  <c:v>108.89408499999989</c:v>
                </c:pt>
                <c:pt idx="61">
                  <c:v>112.75860799999988</c:v>
                </c:pt>
                <c:pt idx="62">
                  <c:v>113.09264999999991</c:v>
                </c:pt>
                <c:pt idx="63">
                  <c:v>115.7740519999999</c:v>
                </c:pt>
                <c:pt idx="64">
                  <c:v>117.18726799999989</c:v>
                </c:pt>
                <c:pt idx="65">
                  <c:v>111.74974599999989</c:v>
                </c:pt>
                <c:pt idx="66">
                  <c:v>112.27417199999988</c:v>
                </c:pt>
                <c:pt idx="67">
                  <c:v>112.93519999999987</c:v>
                </c:pt>
                <c:pt idx="68">
                  <c:v>115.84665499999986</c:v>
                </c:pt>
                <c:pt idx="69">
                  <c:v>117.90887399999984</c:v>
                </c:pt>
                <c:pt idx="70">
                  <c:v>121.58359899999985</c:v>
                </c:pt>
                <c:pt idx="71">
                  <c:v>123.45359399999985</c:v>
                </c:pt>
                <c:pt idx="72">
                  <c:v>126.85113699999985</c:v>
                </c:pt>
                <c:pt idx="73">
                  <c:v>128.90680699999984</c:v>
                </c:pt>
                <c:pt idx="74">
                  <c:v>127.43591899999986</c:v>
                </c:pt>
                <c:pt idx="75">
                  <c:v>129.54195799999985</c:v>
                </c:pt>
                <c:pt idx="76">
                  <c:v>134.06461699999986</c:v>
                </c:pt>
                <c:pt idx="77">
                  <c:v>138.65672499999985</c:v>
                </c:pt>
                <c:pt idx="78">
                  <c:v>137.98556799999986</c:v>
                </c:pt>
                <c:pt idx="79">
                  <c:v>134.76347399999986</c:v>
                </c:pt>
                <c:pt idx="80">
                  <c:v>134.57015599999986</c:v>
                </c:pt>
                <c:pt idx="81">
                  <c:v>139.31554399999985</c:v>
                </c:pt>
                <c:pt idx="82">
                  <c:v>143.28477899999984</c:v>
                </c:pt>
                <c:pt idx="83">
                  <c:v>136.84657199999987</c:v>
                </c:pt>
                <c:pt idx="84">
                  <c:v>135.95408099999986</c:v>
                </c:pt>
                <c:pt idx="85">
                  <c:v>123.90797799999987</c:v>
                </c:pt>
                <c:pt idx="86">
                  <c:v>122.82979399999988</c:v>
                </c:pt>
                <c:pt idx="87">
                  <c:v>119.91902299999987</c:v>
                </c:pt>
                <c:pt idx="88">
                  <c:v>127.44010899999986</c:v>
                </c:pt>
                <c:pt idx="89">
                  <c:v>129.51812399999986</c:v>
                </c:pt>
                <c:pt idx="90">
                  <c:v>118.60623599999987</c:v>
                </c:pt>
                <c:pt idx="91">
                  <c:v>116.00087299999987</c:v>
                </c:pt>
                <c:pt idx="92">
                  <c:v>116.54871399999986</c:v>
                </c:pt>
                <c:pt idx="93">
                  <c:v>103.77023999999987</c:v>
                </c:pt>
                <c:pt idx="94">
                  <c:v>86.187544999999901</c:v>
                </c:pt>
                <c:pt idx="95">
                  <c:v>81.122319999999903</c:v>
                </c:pt>
                <c:pt idx="96">
                  <c:v>82.210264999999907</c:v>
                </c:pt>
                <c:pt idx="97">
                  <c:v>76.696292999999898</c:v>
                </c:pt>
                <c:pt idx="98">
                  <c:v>70.277418999999909</c:v>
                </c:pt>
                <c:pt idx="99">
                  <c:v>75.039842999999905</c:v>
                </c:pt>
                <c:pt idx="100">
                  <c:v>82.947883999999902</c:v>
                </c:pt>
                <c:pt idx="101">
                  <c:v>88.253737999999885</c:v>
                </c:pt>
                <c:pt idx="102">
                  <c:v>88.054649999999882</c:v>
                </c:pt>
                <c:pt idx="103">
                  <c:v>94.843617999999893</c:v>
                </c:pt>
                <c:pt idx="104">
                  <c:v>97.948809999999881</c:v>
                </c:pt>
                <c:pt idx="105">
                  <c:v>101.33418499999988</c:v>
                </c:pt>
                <c:pt idx="106">
                  <c:v>99.291650999999874</c:v>
                </c:pt>
                <c:pt idx="107">
                  <c:v>102.38628599999987</c:v>
                </c:pt>
                <c:pt idx="108">
                  <c:v>106.23243399999986</c:v>
                </c:pt>
                <c:pt idx="109">
                  <c:v>102.28134099999986</c:v>
                </c:pt>
                <c:pt idx="110">
                  <c:v>103.99272699999986</c:v>
                </c:pt>
                <c:pt idx="111">
                  <c:v>110.73640999999985</c:v>
                </c:pt>
                <c:pt idx="112">
                  <c:v>110.99329599999986</c:v>
                </c:pt>
                <c:pt idx="113">
                  <c:v>102.91812399999986</c:v>
                </c:pt>
                <c:pt idx="114">
                  <c:v>99.117237999999858</c:v>
                </c:pt>
                <c:pt idx="115">
                  <c:v>104.86010599999985</c:v>
                </c:pt>
                <c:pt idx="116">
                  <c:v>101.60554699999985</c:v>
                </c:pt>
                <c:pt idx="117">
                  <c:v>108.77749299999984</c:v>
                </c:pt>
                <c:pt idx="118">
                  <c:v>111.79558999999982</c:v>
                </c:pt>
                <c:pt idx="119">
                  <c:v>111.31370799999982</c:v>
                </c:pt>
                <c:pt idx="120">
                  <c:v>117.42560699999979</c:v>
                </c:pt>
                <c:pt idx="121">
                  <c:v>119.04116899999978</c:v>
                </c:pt>
                <c:pt idx="122">
                  <c:v>121.83540499999978</c:v>
                </c:pt>
                <c:pt idx="123">
                  <c:v>121.16122599999979</c:v>
                </c:pt>
                <c:pt idx="124">
                  <c:v>123.66493299999979</c:v>
                </c:pt>
                <c:pt idx="125">
                  <c:v>122.03598899999979</c:v>
                </c:pt>
                <c:pt idx="126">
                  <c:v>120.05210199999979</c:v>
                </c:pt>
                <c:pt idx="127">
                  <c:v>117.0675849999998</c:v>
                </c:pt>
                <c:pt idx="128">
                  <c:v>109.05920899999981</c:v>
                </c:pt>
                <c:pt idx="129">
                  <c:v>102.26390999999983</c:v>
                </c:pt>
                <c:pt idx="130">
                  <c:v>111.07982799999982</c:v>
                </c:pt>
                <c:pt idx="131">
                  <c:v>109.29186399999982</c:v>
                </c:pt>
                <c:pt idx="132">
                  <c:v>109.84960799999983</c:v>
                </c:pt>
                <c:pt idx="133">
                  <c:v>115.03773999999981</c:v>
                </c:pt>
                <c:pt idx="134">
                  <c:v>120.44831799999982</c:v>
                </c:pt>
                <c:pt idx="135">
                  <c:v>122.0589729999998</c:v>
                </c:pt>
                <c:pt idx="136">
                  <c:v>120.3412059999998</c:v>
                </c:pt>
                <c:pt idx="137">
                  <c:v>112.20737199999982</c:v>
                </c:pt>
                <c:pt idx="138">
                  <c:v>116.7094179999998</c:v>
                </c:pt>
                <c:pt idx="139">
                  <c:v>118.34181699999981</c:v>
                </c:pt>
                <c:pt idx="140">
                  <c:v>120.38738199999979</c:v>
                </c:pt>
                <c:pt idx="141">
                  <c:v>123.29025999999979</c:v>
                </c:pt>
                <c:pt idx="142">
                  <c:v>122.75205599999978</c:v>
                </c:pt>
                <c:pt idx="143">
                  <c:v>124.57757599999978</c:v>
                </c:pt>
                <c:pt idx="144">
                  <c:v>127.28384199999978</c:v>
                </c:pt>
                <c:pt idx="145">
                  <c:v>133.45320199999978</c:v>
                </c:pt>
                <c:pt idx="146">
                  <c:v>135.00294999999977</c:v>
                </c:pt>
                <c:pt idx="147">
                  <c:v>138.00522599999977</c:v>
                </c:pt>
                <c:pt idx="148">
                  <c:v>141.36758799999978</c:v>
                </c:pt>
                <c:pt idx="149">
                  <c:v>143.28700299999977</c:v>
                </c:pt>
                <c:pt idx="150">
                  <c:v>139.37467999999978</c:v>
                </c:pt>
                <c:pt idx="151">
                  <c:v>145.45502099999976</c:v>
                </c:pt>
                <c:pt idx="152">
                  <c:v>142.76561099999978</c:v>
                </c:pt>
                <c:pt idx="153">
                  <c:v>148.17075299999976</c:v>
                </c:pt>
                <c:pt idx="154">
                  <c:v>154.04240199999978</c:v>
                </c:pt>
                <c:pt idx="155">
                  <c:v>157.00986199999977</c:v>
                </c:pt>
                <c:pt idx="156">
                  <c:v>159.76052899999976</c:v>
                </c:pt>
                <c:pt idx="157">
                  <c:v>154.37609399999977</c:v>
                </c:pt>
                <c:pt idx="158">
                  <c:v>160.55116099999978</c:v>
                </c:pt>
                <c:pt idx="159">
                  <c:v>161.13236599999976</c:v>
                </c:pt>
                <c:pt idx="160">
                  <c:v>162.15368799999976</c:v>
                </c:pt>
                <c:pt idx="161">
                  <c:v>165.90263599999977</c:v>
                </c:pt>
                <c:pt idx="162">
                  <c:v>168.37753999999978</c:v>
                </c:pt>
                <c:pt idx="163">
                  <c:v>167.74775699999978</c:v>
                </c:pt>
                <c:pt idx="164">
                  <c:v>172.05491999999975</c:v>
                </c:pt>
                <c:pt idx="165">
                  <c:v>169.71474099999975</c:v>
                </c:pt>
                <c:pt idx="166">
                  <c:v>171.69865699999974</c:v>
                </c:pt>
                <c:pt idx="167">
                  <c:v>176.33317499999976</c:v>
                </c:pt>
                <c:pt idx="168">
                  <c:v>174.64805599999974</c:v>
                </c:pt>
                <c:pt idx="169">
                  <c:v>174.04876099999976</c:v>
                </c:pt>
                <c:pt idx="170">
                  <c:v>183.82788499999975</c:v>
                </c:pt>
                <c:pt idx="171">
                  <c:v>183.14520099999973</c:v>
                </c:pt>
                <c:pt idx="172">
                  <c:v>185.94430999999977</c:v>
                </c:pt>
                <c:pt idx="173">
                  <c:v>187.53693999999976</c:v>
                </c:pt>
                <c:pt idx="174">
                  <c:v>182.15602399999977</c:v>
                </c:pt>
                <c:pt idx="175">
                  <c:v>185.3780739999998</c:v>
                </c:pt>
                <c:pt idx="176">
                  <c:v>173.06422799999982</c:v>
                </c:pt>
                <c:pt idx="177">
                  <c:v>167.2268899999998</c:v>
                </c:pt>
                <c:pt idx="178">
                  <c:v>179.99166099999977</c:v>
                </c:pt>
                <c:pt idx="179">
                  <c:v>180.56724899999978</c:v>
                </c:pt>
                <c:pt idx="180">
                  <c:v>176.86038099999976</c:v>
                </c:pt>
                <c:pt idx="181">
                  <c:v>167.31588899999977</c:v>
                </c:pt>
                <c:pt idx="182">
                  <c:v>165.00777999999977</c:v>
                </c:pt>
                <c:pt idx="183">
                  <c:v>174.19131099999976</c:v>
                </c:pt>
                <c:pt idx="184">
                  <c:v>175.52019099999978</c:v>
                </c:pt>
                <c:pt idx="185">
                  <c:v>178.15825799999976</c:v>
                </c:pt>
                <c:pt idx="186">
                  <c:v>176.33765999999977</c:v>
                </c:pt>
                <c:pt idx="187">
                  <c:v>183.62509699999978</c:v>
                </c:pt>
                <c:pt idx="188">
                  <c:v>184.85421599999975</c:v>
                </c:pt>
                <c:pt idx="189">
                  <c:v>185.26253899999975</c:v>
                </c:pt>
                <c:pt idx="190">
                  <c:v>184.28225999999975</c:v>
                </c:pt>
                <c:pt idx="191">
                  <c:v>188.15138299999975</c:v>
                </c:pt>
                <c:pt idx="192">
                  <c:v>192.84294099999974</c:v>
                </c:pt>
                <c:pt idx="193">
                  <c:v>195.86887799999971</c:v>
                </c:pt>
                <c:pt idx="194">
                  <c:v>201.63149799999971</c:v>
                </c:pt>
                <c:pt idx="195">
                  <c:v>203.78663899999972</c:v>
                </c:pt>
                <c:pt idx="196">
                  <c:v>206.39678399999968</c:v>
                </c:pt>
                <c:pt idx="197">
                  <c:v>209.6806039999997</c:v>
                </c:pt>
                <c:pt idx="198">
                  <c:v>210.10683399999968</c:v>
                </c:pt>
                <c:pt idx="199">
                  <c:v>213.93368399999966</c:v>
                </c:pt>
                <c:pt idx="200">
                  <c:v>214.73651999999964</c:v>
                </c:pt>
                <c:pt idx="201">
                  <c:v>219.24498599999961</c:v>
                </c:pt>
                <c:pt idx="202">
                  <c:v>225.15939699999959</c:v>
                </c:pt>
                <c:pt idx="203">
                  <c:v>228.06187999999958</c:v>
                </c:pt>
                <c:pt idx="204">
                  <c:v>230.96789799999954</c:v>
                </c:pt>
                <c:pt idx="205">
                  <c:v>240.48643999999953</c:v>
                </c:pt>
                <c:pt idx="206">
                  <c:v>231.89784499999953</c:v>
                </c:pt>
                <c:pt idx="207">
                  <c:v>226.66808399999954</c:v>
                </c:pt>
                <c:pt idx="208">
                  <c:v>231</c:v>
                </c:pt>
                <c:pt idx="209">
                  <c:v>233</c:v>
                </c:pt>
                <c:pt idx="210">
                  <c:v>233</c:v>
                </c:pt>
                <c:pt idx="211">
                  <c:v>240</c:v>
                </c:pt>
                <c:pt idx="212">
                  <c:v>242</c:v>
                </c:pt>
                <c:pt idx="213">
                  <c:v>244</c:v>
                </c:pt>
                <c:pt idx="214">
                  <c:v>227</c:v>
                </c:pt>
                <c:pt idx="215">
                  <c:v>230</c:v>
                </c:pt>
                <c:pt idx="216">
                  <c:v>213</c:v>
                </c:pt>
                <c:pt idx="217">
                  <c:v>229</c:v>
                </c:pt>
                <c:pt idx="218">
                  <c:v>236</c:v>
                </c:pt>
                <c:pt idx="219">
                  <c:v>239</c:v>
                </c:pt>
                <c:pt idx="220">
                  <c:v>248</c:v>
                </c:pt>
                <c:pt idx="221">
                  <c:v>234</c:v>
                </c:pt>
                <c:pt idx="222">
                  <c:v>247</c:v>
                </c:pt>
                <c:pt idx="223">
                  <c:v>249</c:v>
                </c:pt>
                <c:pt idx="224">
                  <c:v>244</c:v>
                </c:pt>
                <c:pt idx="225">
                  <c:v>250</c:v>
                </c:pt>
                <c:pt idx="226">
                  <c:v>255</c:v>
                </c:pt>
                <c:pt idx="227">
                  <c:v>262</c:v>
                </c:pt>
                <c:pt idx="228">
                  <c:v>269</c:v>
                </c:pt>
                <c:pt idx="229">
                  <c:v>267</c:v>
                </c:pt>
                <c:pt idx="230">
                  <c:v>247</c:v>
                </c:pt>
                <c:pt idx="231">
                  <c:v>215</c:v>
                </c:pt>
                <c:pt idx="232">
                  <c:v>238</c:v>
                </c:pt>
                <c:pt idx="233">
                  <c:v>248</c:v>
                </c:pt>
                <c:pt idx="234">
                  <c:v>255</c:v>
                </c:pt>
                <c:pt idx="235">
                  <c:v>265</c:v>
                </c:pt>
                <c:pt idx="236">
                  <c:v>280</c:v>
                </c:pt>
                <c:pt idx="237">
                  <c:v>272</c:v>
                </c:pt>
                <c:pt idx="238">
                  <c:v>266</c:v>
                </c:pt>
                <c:pt idx="239">
                  <c:v>296</c:v>
                </c:pt>
                <c:pt idx="240">
                  <c:v>307</c:v>
                </c:pt>
                <c:pt idx="241">
                  <c:v>307</c:v>
                </c:pt>
                <c:pt idx="242">
                  <c:v>314</c:v>
                </c:pt>
                <c:pt idx="243">
                  <c:v>325</c:v>
                </c:pt>
                <c:pt idx="244">
                  <c:v>334</c:v>
                </c:pt>
                <c:pt idx="245">
                  <c:v>343</c:v>
                </c:pt>
                <c:pt idx="246">
                  <c:v>353</c:v>
                </c:pt>
                <c:pt idx="247">
                  <c:v>351</c:v>
                </c:pt>
                <c:pt idx="248">
                  <c:v>360</c:v>
                </c:pt>
                <c:pt idx="249">
                  <c:v>347</c:v>
                </c:pt>
                <c:pt idx="250">
                  <c:v>364</c:v>
                </c:pt>
                <c:pt idx="251">
                  <c:v>358</c:v>
                </c:pt>
                <c:pt idx="252">
                  <c:v>372</c:v>
                </c:pt>
                <c:pt idx="253">
                  <c:v>355</c:v>
                </c:pt>
                <c:pt idx="254">
                  <c:v>345</c:v>
                </c:pt>
                <c:pt idx="255">
                  <c:v>354</c:v>
                </c:pt>
                <c:pt idx="256">
                  <c:v>331</c:v>
                </c:pt>
                <c:pt idx="257">
                  <c:v>330</c:v>
                </c:pt>
                <c:pt idx="258">
                  <c:v>306</c:v>
                </c:pt>
                <c:pt idx="259">
                  <c:v>327</c:v>
                </c:pt>
                <c:pt idx="260">
                  <c:v>318</c:v>
                </c:pt>
                <c:pt idx="261">
                  <c:v>291</c:v>
                </c:pt>
              </c:numCache>
            </c:numRef>
          </c:val>
          <c:extLst>
            <c:ext xmlns:c16="http://schemas.microsoft.com/office/drawing/2014/chart" uri="{C3380CC4-5D6E-409C-BE32-E72D297353CC}">
              <c16:uniqueId val="{00000000-D789-4BD6-A7F0-663C5FDF7039}"/>
            </c:ext>
          </c:extLst>
        </c:ser>
        <c:ser>
          <c:idx val="3"/>
          <c:order val="3"/>
          <c:tx>
            <c:strRef>
              <c:f>Sheet1!$E$1</c:f>
              <c:strCache>
                <c:ptCount val="1"/>
                <c:pt idx="0">
                  <c:v>Column3</c:v>
                </c:pt>
              </c:strCache>
            </c:strRef>
          </c:tx>
          <c:spPr>
            <a:solidFill>
              <a:srgbClr val="FFFFFF"/>
            </a:solidFill>
          </c:spPr>
          <c:cat>
            <c:numRef>
              <c:f>Sheet1!$A$2:$A$263</c:f>
              <c:numCache>
                <c:formatCode>m/d/yyyy</c:formatCode>
                <c:ptCount val="262"/>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numCache>
            </c:numRef>
          </c:cat>
          <c:val>
            <c:numRef>
              <c:f>Sheet1!$E$2:$E$263</c:f>
              <c:numCache>
                <c:formatCode>_([$€-2]\ * #,##0_);_([$€-2]\ * \(#,##0\);_([$€-2]\ * "-"??_);_(@_)</c:formatCode>
                <c:ptCount val="262"/>
                <c:pt idx="0">
                  <c:v>100</c:v>
                </c:pt>
                <c:pt idx="1">
                  <c:v>103.11343784836384</c:v>
                </c:pt>
                <c:pt idx="2">
                  <c:v>94.975376409330153</c:v>
                </c:pt>
                <c:pt idx="3">
                  <c:v>90.111335318272253</c:v>
                </c:pt>
                <c:pt idx="4">
                  <c:v>96.162953137567555</c:v>
                </c:pt>
                <c:pt idx="5">
                  <c:v>95.439908561107444</c:v>
                </c:pt>
                <c:pt idx="6">
                  <c:v>92.962027459889669</c:v>
                </c:pt>
                <c:pt idx="7">
                  <c:v>90.773985070625272</c:v>
                </c:pt>
                <c:pt idx="8">
                  <c:v>85.244472039171981</c:v>
                </c:pt>
                <c:pt idx="9">
                  <c:v>77.384396122313632</c:v>
                </c:pt>
                <c:pt idx="10">
                  <c:v>79.441206767606928</c:v>
                </c:pt>
                <c:pt idx="11">
                  <c:v>84.477965766859043</c:v>
                </c:pt>
                <c:pt idx="12">
                  <c:v>85.638167271085294</c:v>
                </c:pt>
                <c:pt idx="13">
                  <c:v>84.135634357317244</c:v>
                </c:pt>
                <c:pt idx="14">
                  <c:v>83.304499978833604</c:v>
                </c:pt>
                <c:pt idx="15">
                  <c:v>86.550298446385497</c:v>
                </c:pt>
                <c:pt idx="16">
                  <c:v>82.650599009412005</c:v>
                </c:pt>
                <c:pt idx="17">
                  <c:v>81.501968476159576</c:v>
                </c:pt>
                <c:pt idx="18">
                  <c:v>75.143578816656557</c:v>
                </c:pt>
                <c:pt idx="19">
                  <c:v>68.799864534973977</c:v>
                </c:pt>
                <c:pt idx="20">
                  <c:v>68.828933071810582</c:v>
                </c:pt>
                <c:pt idx="21">
                  <c:v>61.220878547137602</c:v>
                </c:pt>
                <c:pt idx="22">
                  <c:v>65.634498426630188</c:v>
                </c:pt>
                <c:pt idx="23">
                  <c:v>69.062892460524665</c:v>
                </c:pt>
                <c:pt idx="24">
                  <c:v>64.612019698872558</c:v>
                </c:pt>
                <c:pt idx="25">
                  <c:v>62.2814568134675</c:v>
                </c:pt>
                <c:pt idx="26">
                  <c:v>61.13113296738964</c:v>
                </c:pt>
                <c:pt idx="27">
                  <c:v>60.598303864986548</c:v>
                </c:pt>
                <c:pt idx="28">
                  <c:v>65.38684295934641</c:v>
                </c:pt>
                <c:pt idx="29">
                  <c:v>68.101137623999918</c:v>
                </c:pt>
                <c:pt idx="30">
                  <c:v>69.481361987949299</c:v>
                </c:pt>
                <c:pt idx="31">
                  <c:v>71.482463770161047</c:v>
                </c:pt>
                <c:pt idx="32">
                  <c:v>73.226592631267067</c:v>
                </c:pt>
                <c:pt idx="33">
                  <c:v>72.012247449447599</c:v>
                </c:pt>
                <c:pt idx="34">
                  <c:v>75.965585956792353</c:v>
                </c:pt>
                <c:pt idx="35">
                  <c:v>76.371436634823027</c:v>
                </c:pt>
                <c:pt idx="36">
                  <c:v>79.820879676012865</c:v>
                </c:pt>
                <c:pt idx="37">
                  <c:v>81.186485105902662</c:v>
                </c:pt>
                <c:pt idx="38">
                  <c:v>82.610660533111371</c:v>
                </c:pt>
                <c:pt idx="39">
                  <c:v>81.705515119872487</c:v>
                </c:pt>
                <c:pt idx="40">
                  <c:v>81.027098931801874</c:v>
                </c:pt>
                <c:pt idx="41">
                  <c:v>80.871051123936439</c:v>
                </c:pt>
                <c:pt idx="42">
                  <c:v>82.379425120295821</c:v>
                </c:pt>
                <c:pt idx="43">
                  <c:v>79.973641328121744</c:v>
                </c:pt>
                <c:pt idx="44">
                  <c:v>80.121937149872352</c:v>
                </c:pt>
                <c:pt idx="45">
                  <c:v>81.184805339579839</c:v>
                </c:pt>
                <c:pt idx="46">
                  <c:v>82.097720236499427</c:v>
                </c:pt>
                <c:pt idx="47">
                  <c:v>84.786603355581661</c:v>
                </c:pt>
                <c:pt idx="48">
                  <c:v>87.538788999111091</c:v>
                </c:pt>
                <c:pt idx="49">
                  <c:v>86.703973076326164</c:v>
                </c:pt>
                <c:pt idx="50">
                  <c:v>88.942463487942277</c:v>
                </c:pt>
                <c:pt idx="51">
                  <c:v>87.66010583205167</c:v>
                </c:pt>
                <c:pt idx="52">
                  <c:v>85.396776496818063</c:v>
                </c:pt>
                <c:pt idx="53">
                  <c:v>88.236341597640731</c:v>
                </c:pt>
                <c:pt idx="54">
                  <c:v>89.68340779206126</c:v>
                </c:pt>
                <c:pt idx="55">
                  <c:v>93.133412166452729</c:v>
                </c:pt>
                <c:pt idx="56">
                  <c:v>93.100130102868832</c:v>
                </c:pt>
                <c:pt idx="57">
                  <c:v>96.344460185982271</c:v>
                </c:pt>
                <c:pt idx="58">
                  <c:v>94.215425233183382</c:v>
                </c:pt>
                <c:pt idx="59">
                  <c:v>98.204963664329057</c:v>
                </c:pt>
                <c:pt idx="60">
                  <c:v>100.45775551385</c:v>
                </c:pt>
                <c:pt idx="61">
                  <c:v>103.95429889793569</c:v>
                </c:pt>
                <c:pt idx="62">
                  <c:v>104.12188889045689</c:v>
                </c:pt>
                <c:pt idx="63">
                  <c:v>106.34393469456882</c:v>
                </c:pt>
                <c:pt idx="64">
                  <c:v>107.45955240097658</c:v>
                </c:pt>
                <c:pt idx="65">
                  <c:v>102.14731398253076</c:v>
                </c:pt>
                <c:pt idx="66">
                  <c:v>102.47231264199144</c:v>
                </c:pt>
                <c:pt idx="67">
                  <c:v>102.98426912385183</c:v>
                </c:pt>
                <c:pt idx="68">
                  <c:v>105.41735814977363</c:v>
                </c:pt>
                <c:pt idx="69">
                  <c:v>107.1560901406862</c:v>
                </c:pt>
                <c:pt idx="70">
                  <c:v>110.42789168442307</c:v>
                </c:pt>
                <c:pt idx="71">
                  <c:v>111.93270379725413</c:v>
                </c:pt>
                <c:pt idx="72">
                  <c:v>114.92159820508854</c:v>
                </c:pt>
                <c:pt idx="73">
                  <c:v>116.70825123117967</c:v>
                </c:pt>
                <c:pt idx="74">
                  <c:v>115.22947775410289</c:v>
                </c:pt>
                <c:pt idx="75">
                  <c:v>116.86036152228836</c:v>
                </c:pt>
                <c:pt idx="76">
                  <c:v>120.70114298615731</c:v>
                </c:pt>
                <c:pt idx="77">
                  <c:v>124.43618468398563</c:v>
                </c:pt>
                <c:pt idx="78">
                  <c:v>123.66276602650048</c:v>
                </c:pt>
                <c:pt idx="79">
                  <c:v>120.67160342613641</c:v>
                </c:pt>
                <c:pt idx="80">
                  <c:v>120.26484654352532</c:v>
                </c:pt>
                <c:pt idx="81">
                  <c:v>124.32872225436394</c:v>
                </c:pt>
                <c:pt idx="82">
                  <c:v>127.76387260643189</c:v>
                </c:pt>
                <c:pt idx="83">
                  <c:v>121.83704206471289</c:v>
                </c:pt>
                <c:pt idx="84">
                  <c:v>120.94192191005698</c:v>
                </c:pt>
                <c:pt idx="85">
                  <c:v>110.14032144721813</c:v>
                </c:pt>
                <c:pt idx="86">
                  <c:v>109.01435421282129</c:v>
                </c:pt>
                <c:pt idx="87">
                  <c:v>106.14232209632138</c:v>
                </c:pt>
                <c:pt idx="88">
                  <c:v>112.50842536018186</c:v>
                </c:pt>
                <c:pt idx="89">
                  <c:v>113.88979383916362</c:v>
                </c:pt>
                <c:pt idx="90">
                  <c:v>104.14425868175607</c:v>
                </c:pt>
                <c:pt idx="91">
                  <c:v>101.73225817376223</c:v>
                </c:pt>
                <c:pt idx="92">
                  <c:v>102.00668096575286</c:v>
                </c:pt>
                <c:pt idx="93">
                  <c:v>90.62944388784635</c:v>
                </c:pt>
                <c:pt idx="94">
                  <c:v>75.189102967530815</c:v>
                </c:pt>
                <c:pt idx="95">
                  <c:v>70.593811788279538</c:v>
                </c:pt>
                <c:pt idx="96">
                  <c:v>71.433328629686685</c:v>
                </c:pt>
                <c:pt idx="97">
                  <c:v>66.575376691549039</c:v>
                </c:pt>
                <c:pt idx="98">
                  <c:v>60.845652560430175</c:v>
                </c:pt>
                <c:pt idx="99">
                  <c:v>64.792312359772609</c:v>
                </c:pt>
                <c:pt idx="100">
                  <c:v>71.416442067535044</c:v>
                </c:pt>
                <c:pt idx="101">
                  <c:v>75.68101993875861</c:v>
                </c:pt>
                <c:pt idx="102">
                  <c:v>75.38473450266001</c:v>
                </c:pt>
                <c:pt idx="103">
                  <c:v>81.099002920964722</c:v>
                </c:pt>
                <c:pt idx="104">
                  <c:v>83.582773646408171</c:v>
                </c:pt>
                <c:pt idx="105">
                  <c:v>86.327130540308019</c:v>
                </c:pt>
                <c:pt idx="106">
                  <c:v>84.525410698914968</c:v>
                </c:pt>
                <c:pt idx="107">
                  <c:v>86.998811858834273</c:v>
                </c:pt>
                <c:pt idx="108">
                  <c:v>90.172897963791442</c:v>
                </c:pt>
                <c:pt idx="109">
                  <c:v>86.767809558750997</c:v>
                </c:pt>
                <c:pt idx="110">
                  <c:v>88.074789958655046</c:v>
                </c:pt>
                <c:pt idx="111">
                  <c:v>93.568198738482039</c:v>
                </c:pt>
                <c:pt idx="112">
                  <c:v>93.610010583205252</c:v>
                </c:pt>
                <c:pt idx="113">
                  <c:v>86.475957497848157</c:v>
                </c:pt>
                <c:pt idx="114">
                  <c:v>83.162033950922222</c:v>
                </c:pt>
                <c:pt idx="115">
                  <c:v>87.882815697009988</c:v>
                </c:pt>
                <c:pt idx="116">
                  <c:v>84.985301480237723</c:v>
                </c:pt>
                <c:pt idx="117">
                  <c:v>90.806290092708977</c:v>
                </c:pt>
                <c:pt idx="118">
                  <c:v>93.253225337604349</c:v>
                </c:pt>
                <c:pt idx="119">
                  <c:v>92.690138428323593</c:v>
                </c:pt>
                <c:pt idx="120">
                  <c:v>97.683224067619747</c:v>
                </c:pt>
                <c:pt idx="121">
                  <c:v>98.955116485811573</c:v>
                </c:pt>
                <c:pt idx="122">
                  <c:v>101.12191541902449</c:v>
                </c:pt>
                <c:pt idx="123">
                  <c:v>100.31777018922782</c:v>
                </c:pt>
                <c:pt idx="124">
                  <c:v>102.16270055173787</c:v>
                </c:pt>
                <c:pt idx="125">
                  <c:v>100.43061876472841</c:v>
                </c:pt>
                <c:pt idx="126">
                  <c:v>98.625701948720945</c:v>
                </c:pt>
                <c:pt idx="127">
                  <c:v>96.071917817884312</c:v>
                </c:pt>
                <c:pt idx="128">
                  <c:v>89.287188959600485</c:v>
                </c:pt>
                <c:pt idx="129">
                  <c:v>83.529781139317421</c:v>
                </c:pt>
                <c:pt idx="130">
                  <c:v>90.650206725274217</c:v>
                </c:pt>
                <c:pt idx="131">
                  <c:v>88.985644376084892</c:v>
                </c:pt>
                <c:pt idx="132">
                  <c:v>89.34136537457502</c:v>
                </c:pt>
                <c:pt idx="133">
                  <c:v>93.481158225972734</c:v>
                </c:pt>
                <c:pt idx="134">
                  <c:v>97.683811647170188</c:v>
                </c:pt>
                <c:pt idx="135">
                  <c:v>98.743320586450821</c:v>
                </c:pt>
                <c:pt idx="136">
                  <c:v>97.112908405887225</c:v>
                </c:pt>
                <c:pt idx="137">
                  <c:v>90.179939040738418</c:v>
                </c:pt>
                <c:pt idx="138">
                  <c:v>93.620671680754228</c:v>
                </c:pt>
                <c:pt idx="139">
                  <c:v>94.822293027784568</c:v>
                </c:pt>
                <c:pt idx="140">
                  <c:v>96.23440134336164</c:v>
                </c:pt>
                <c:pt idx="141">
                  <c:v>98.345820762837548</c:v>
                </c:pt>
                <c:pt idx="142">
                  <c:v>97.8275815259572</c:v>
                </c:pt>
                <c:pt idx="143">
                  <c:v>99.093547913697634</c:v>
                </c:pt>
                <c:pt idx="144">
                  <c:v>101.11907150013418</c:v>
                </c:pt>
                <c:pt idx="145">
                  <c:v>105.9311352251402</c:v>
                </c:pt>
                <c:pt idx="146">
                  <c:v>106.97562786628488</c:v>
                </c:pt>
                <c:pt idx="147">
                  <c:v>109.09583275713676</c:v>
                </c:pt>
                <c:pt idx="148">
                  <c:v>111.47616069538728</c:v>
                </c:pt>
                <c:pt idx="149">
                  <c:v>112.61687160455516</c:v>
                </c:pt>
                <c:pt idx="150">
                  <c:v>109.34225859709046</c:v>
                </c:pt>
                <c:pt idx="151">
                  <c:v>114.00365699126547</c:v>
                </c:pt>
                <c:pt idx="152">
                  <c:v>111.66503393681134</c:v>
                </c:pt>
                <c:pt idx="153">
                  <c:v>115.67856519959938</c:v>
                </c:pt>
                <c:pt idx="154">
                  <c:v>120.16705829229416</c:v>
                </c:pt>
                <c:pt idx="155">
                  <c:v>122.27310821680064</c:v>
                </c:pt>
                <c:pt idx="156">
                  <c:v>124.28266414551219</c:v>
                </c:pt>
                <c:pt idx="157">
                  <c:v>120.00669169006747</c:v>
                </c:pt>
                <c:pt idx="158">
                  <c:v>124.58675377820441</c:v>
                </c:pt>
                <c:pt idx="159">
                  <c:v>124.75527396390439</c:v>
                </c:pt>
                <c:pt idx="160">
                  <c:v>125.29203832531378</c:v>
                </c:pt>
                <c:pt idx="161">
                  <c:v>127.77413775099852</c:v>
                </c:pt>
                <c:pt idx="162">
                  <c:v>129.46129538431163</c:v>
                </c:pt>
                <c:pt idx="163">
                  <c:v>128.82383620020619</c:v>
                </c:pt>
                <c:pt idx="164">
                  <c:v>131.87514978763053</c:v>
                </c:pt>
                <c:pt idx="165">
                  <c:v>129.8620376197668</c:v>
                </c:pt>
                <c:pt idx="166">
                  <c:v>131.27533802757296</c:v>
                </c:pt>
                <c:pt idx="167">
                  <c:v>134.61458224561522</c:v>
                </c:pt>
                <c:pt idx="168">
                  <c:v>133.17420548351157</c:v>
                </c:pt>
                <c:pt idx="169">
                  <c:v>132.62907023014964</c:v>
                </c:pt>
                <c:pt idx="170">
                  <c:v>139.8555305007975</c:v>
                </c:pt>
                <c:pt idx="171">
                  <c:v>139.00450703430394</c:v>
                </c:pt>
                <c:pt idx="172">
                  <c:v>140.87472815273708</c:v>
                </c:pt>
                <c:pt idx="173">
                  <c:v>141.6858554757506</c:v>
                </c:pt>
                <c:pt idx="174">
                  <c:v>137.36905442589665</c:v>
                </c:pt>
                <c:pt idx="175">
                  <c:v>139.66596412999024</c:v>
                </c:pt>
                <c:pt idx="176">
                  <c:v>130.12854502095499</c:v>
                </c:pt>
                <c:pt idx="177">
                  <c:v>125.50663919736995</c:v>
                </c:pt>
                <c:pt idx="178">
                  <c:v>134.97041867159635</c:v>
                </c:pt>
                <c:pt idx="179">
                  <c:v>135.18411221019682</c:v>
                </c:pt>
                <c:pt idx="180">
                  <c:v>132.24621050700634</c:v>
                </c:pt>
                <c:pt idx="181">
                  <c:v>125.02275022224757</c:v>
                </c:pt>
                <c:pt idx="182">
                  <c:v>123.04191259683658</c:v>
                </c:pt>
                <c:pt idx="183">
                  <c:v>129.58058334626861</c:v>
                </c:pt>
                <c:pt idx="184">
                  <c:v>130.31240887860383</c:v>
                </c:pt>
                <c:pt idx="185">
                  <c:v>131.85337801797758</c:v>
                </c:pt>
                <c:pt idx="186">
                  <c:v>130.22982121438775</c:v>
                </c:pt>
                <c:pt idx="187">
                  <c:v>135.47848081617704</c:v>
                </c:pt>
                <c:pt idx="188">
                  <c:v>136.09959134717172</c:v>
                </c:pt>
                <c:pt idx="189">
                  <c:v>136.1616408201281</c:v>
                </c:pt>
                <c:pt idx="190">
                  <c:v>135.33667010032903</c:v>
                </c:pt>
                <c:pt idx="191">
                  <c:v>137.94178842056269</c:v>
                </c:pt>
                <c:pt idx="192">
                  <c:v>141.20703966585319</c:v>
                </c:pt>
                <c:pt idx="193">
                  <c:v>143.34153329476368</c:v>
                </c:pt>
                <c:pt idx="194">
                  <c:v>147.3019741205359</c:v>
                </c:pt>
                <c:pt idx="195">
                  <c:v>148.52053480463428</c:v>
                </c:pt>
                <c:pt idx="196">
                  <c:v>150.19580030197437</c:v>
                </c:pt>
                <c:pt idx="197">
                  <c:v>152.11621770358585</c:v>
                </c:pt>
                <c:pt idx="198">
                  <c:v>152.15881072995921</c:v>
                </c:pt>
                <c:pt idx="199">
                  <c:v>154.76749008706477</c:v>
                </c:pt>
                <c:pt idx="200">
                  <c:v>155.02187619061087</c:v>
                </c:pt>
                <c:pt idx="201">
                  <c:v>158.02652941425518</c:v>
                </c:pt>
                <c:pt idx="202">
                  <c:v>162.1705123682394</c:v>
                </c:pt>
                <c:pt idx="203">
                  <c:v>164.00256311118039</c:v>
                </c:pt>
                <c:pt idx="204">
                  <c:v>165.90957850621621</c:v>
                </c:pt>
                <c:pt idx="205">
                  <c:v>172.65271000606808</c:v>
                </c:pt>
                <c:pt idx="206">
                  <c:v>166.21559202449694</c:v>
                </c:pt>
                <c:pt idx="207">
                  <c:v>162.08823345139521</c:v>
                </c:pt>
                <c:pt idx="208">
                  <c:v>165</c:v>
                </c:pt>
                <c:pt idx="209">
                  <c:v>166</c:v>
                </c:pt>
                <c:pt idx="210">
                  <c:v>165</c:v>
                </c:pt>
                <c:pt idx="211">
                  <c:v>170</c:v>
                </c:pt>
                <c:pt idx="212">
                  <c:v>172</c:v>
                </c:pt>
                <c:pt idx="213">
                  <c:v>172</c:v>
                </c:pt>
                <c:pt idx="214">
                  <c:v>160</c:v>
                </c:pt>
                <c:pt idx="215">
                  <c:v>162</c:v>
                </c:pt>
                <c:pt idx="216">
                  <c:v>150</c:v>
                </c:pt>
                <c:pt idx="217">
                  <c:v>161</c:v>
                </c:pt>
                <c:pt idx="218">
                  <c:v>166</c:v>
                </c:pt>
                <c:pt idx="219">
                  <c:v>168</c:v>
                </c:pt>
                <c:pt idx="220">
                  <c:v>174</c:v>
                </c:pt>
                <c:pt idx="221">
                  <c:v>163</c:v>
                </c:pt>
                <c:pt idx="222">
                  <c:v>172</c:v>
                </c:pt>
                <c:pt idx="223">
                  <c:v>173</c:v>
                </c:pt>
                <c:pt idx="224">
                  <c:v>170</c:v>
                </c:pt>
                <c:pt idx="225">
                  <c:v>173</c:v>
                </c:pt>
                <c:pt idx="226">
                  <c:v>176</c:v>
                </c:pt>
                <c:pt idx="227">
                  <c:v>181</c:v>
                </c:pt>
                <c:pt idx="228">
                  <c:v>186</c:v>
                </c:pt>
                <c:pt idx="229">
                  <c:v>184</c:v>
                </c:pt>
                <c:pt idx="230">
                  <c:v>170</c:v>
                </c:pt>
                <c:pt idx="231">
                  <c:v>148</c:v>
                </c:pt>
                <c:pt idx="232">
                  <c:v>163</c:v>
                </c:pt>
                <c:pt idx="233">
                  <c:v>170</c:v>
                </c:pt>
                <c:pt idx="234">
                  <c:v>174</c:v>
                </c:pt>
                <c:pt idx="235">
                  <c:v>181</c:v>
                </c:pt>
                <c:pt idx="236">
                  <c:v>191</c:v>
                </c:pt>
                <c:pt idx="237">
                  <c:v>185</c:v>
                </c:pt>
                <c:pt idx="238">
                  <c:v>181</c:v>
                </c:pt>
                <c:pt idx="239">
                  <c:v>201</c:v>
                </c:pt>
                <c:pt idx="240">
                  <c:v>209</c:v>
                </c:pt>
                <c:pt idx="241">
                  <c:v>208</c:v>
                </c:pt>
                <c:pt idx="242">
                  <c:v>213</c:v>
                </c:pt>
                <c:pt idx="243">
                  <c:v>220</c:v>
                </c:pt>
                <c:pt idx="244">
                  <c:v>226</c:v>
                </c:pt>
                <c:pt idx="245">
                  <c:v>232</c:v>
                </c:pt>
                <c:pt idx="246">
                  <c:v>237</c:v>
                </c:pt>
                <c:pt idx="247">
                  <c:v>236</c:v>
                </c:pt>
                <c:pt idx="248">
                  <c:v>242</c:v>
                </c:pt>
                <c:pt idx="249">
                  <c:v>233</c:v>
                </c:pt>
                <c:pt idx="250">
                  <c:v>244</c:v>
                </c:pt>
                <c:pt idx="251">
                  <c:v>240</c:v>
                </c:pt>
                <c:pt idx="252">
                  <c:v>249</c:v>
                </c:pt>
                <c:pt idx="253">
                  <c:v>237</c:v>
                </c:pt>
                <c:pt idx="254">
                  <c:v>231</c:v>
                </c:pt>
                <c:pt idx="255">
                  <c:v>236</c:v>
                </c:pt>
                <c:pt idx="256">
                  <c:v>220</c:v>
                </c:pt>
                <c:pt idx="257">
                  <c:v>219</c:v>
                </c:pt>
                <c:pt idx="258">
                  <c:v>203</c:v>
                </c:pt>
                <c:pt idx="259">
                  <c:v>217</c:v>
                </c:pt>
                <c:pt idx="260">
                  <c:v>210</c:v>
                </c:pt>
                <c:pt idx="261">
                  <c:v>192</c:v>
                </c:pt>
              </c:numCache>
            </c:numRef>
          </c:val>
          <c:extLst>
            <c:ext xmlns:c16="http://schemas.microsoft.com/office/drawing/2014/chart" uri="{C3380CC4-5D6E-409C-BE32-E72D297353CC}">
              <c16:uniqueId val="{00000001-D789-4BD6-A7F0-663C5FDF7039}"/>
            </c:ext>
          </c:extLst>
        </c:ser>
        <c:dLbls>
          <c:showLegendKey val="0"/>
          <c:showVal val="0"/>
          <c:showCatName val="0"/>
          <c:showSerName val="0"/>
          <c:showPercent val="0"/>
          <c:showBubbleSize val="0"/>
        </c:dLbls>
        <c:axId val="726430456"/>
        <c:axId val="726422224"/>
      </c:areaChart>
      <c:lineChart>
        <c:grouping val="standard"/>
        <c:varyColors val="0"/>
        <c:ser>
          <c:idx val="0"/>
          <c:order val="0"/>
          <c:tx>
            <c:strRef>
              <c:f>Sheet1!$B$1</c:f>
              <c:strCache>
                <c:ptCount val="1"/>
                <c:pt idx="0">
                  <c:v>Nettorendite</c:v>
                </c:pt>
              </c:strCache>
            </c:strRef>
          </c:tx>
          <c:spPr>
            <a:ln w="31750">
              <a:solidFill>
                <a:srgbClr val="3769FF"/>
              </a:solidFill>
            </a:ln>
          </c:spPr>
          <c:marker>
            <c:symbol val="none"/>
          </c:marker>
          <c:dPt>
            <c:idx val="215"/>
            <c:bubble3D val="0"/>
            <c:extLst>
              <c:ext xmlns:c16="http://schemas.microsoft.com/office/drawing/2014/chart" uri="{C3380CC4-5D6E-409C-BE32-E72D297353CC}">
                <c16:uniqueId val="{00000002-D789-4BD6-A7F0-663C5FDF7039}"/>
              </c:ext>
            </c:extLst>
          </c:dPt>
          <c:dLbls>
            <c:dLbl>
              <c:idx val="198"/>
              <c:delete val="1"/>
              <c:extLst>
                <c:ext xmlns:c15="http://schemas.microsoft.com/office/drawing/2012/chart" uri="{CE6537A1-D6FC-4f65-9D91-7224C49458BB}"/>
                <c:ext xmlns:c16="http://schemas.microsoft.com/office/drawing/2014/chart" uri="{C3380CC4-5D6E-409C-BE32-E72D297353CC}">
                  <c16:uniqueId val="{00000003-D789-4BD6-A7F0-663C5FDF7039}"/>
                </c:ext>
              </c:extLst>
            </c:dLbl>
            <c:dLbl>
              <c:idx val="213"/>
              <c:layout>
                <c:manualLayout>
                  <c:x val="0.16226407359416758"/>
                  <c:y val="-0.12123199062927051"/>
                </c:manualLayout>
              </c:layout>
              <c:tx>
                <c:rich>
                  <a:bodyPr/>
                  <a:lstStyle/>
                  <a:p>
                    <a:pPr>
                      <a:defRPr sz="1050" b="1">
                        <a:solidFill>
                          <a:srgbClr val="3769FF"/>
                        </a:solidFill>
                      </a:defRPr>
                    </a:pPr>
                    <a:r>
                      <a:rPr lang="en-US" sz="1050" b="1" dirty="0">
                        <a:solidFill>
                          <a:srgbClr val="3769FF"/>
                        </a:solidFill>
                      </a:rPr>
                      <a:t>€ 191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4.8141587709835051E-2"/>
                      <c:h val="4.9735667339103271E-2"/>
                    </c:manualLayout>
                  </c15:layout>
                  <c15:showDataLabelsRange val="0"/>
                </c:ext>
                <c:ext xmlns:c16="http://schemas.microsoft.com/office/drawing/2014/chart" uri="{C3380CC4-5D6E-409C-BE32-E72D297353CC}">
                  <c16:uniqueId val="{00000004-D789-4BD6-A7F0-663C5FDF7039}"/>
                </c:ext>
              </c:extLst>
            </c:dLbl>
            <c:spPr>
              <a:noFill/>
              <a:ln>
                <a:noFill/>
              </a:ln>
              <a:effectLst/>
            </c:spPr>
            <c:txPr>
              <a:bodyPr/>
              <a:lstStyle/>
              <a:p>
                <a:pPr>
                  <a:defRPr>
                    <a:solidFill>
                      <a:srgbClr val="3769FF"/>
                    </a:solidFill>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Sheet1!$A$2:$A$263</c:f>
              <c:numCache>
                <c:formatCode>m/d/yyyy</c:formatCode>
                <c:ptCount val="262"/>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numCache>
            </c:numRef>
          </c:cat>
          <c:val>
            <c:numRef>
              <c:f>Sheet1!$B$2:$B$263</c:f>
              <c:numCache>
                <c:formatCode>_([$€-2]\ * #,##0_);_([$€-2]\ * \(#,##0\);_([$€-2]\ * "-"??_);_(@_)</c:formatCode>
                <c:ptCount val="262"/>
                <c:pt idx="0">
                  <c:v>100</c:v>
                </c:pt>
                <c:pt idx="1">
                  <c:v>103.16099999999999</c:v>
                </c:pt>
                <c:pt idx="2">
                  <c:v>95.09999999999998</c:v>
                </c:pt>
                <c:pt idx="3">
                  <c:v>90.387999999999991</c:v>
                </c:pt>
                <c:pt idx="4">
                  <c:v>96.584999999999965</c:v>
                </c:pt>
                <c:pt idx="5">
                  <c:v>96.048999999999978</c:v>
                </c:pt>
                <c:pt idx="6">
                  <c:v>93.649999999999977</c:v>
                </c:pt>
                <c:pt idx="7">
                  <c:v>91.506999999999977</c:v>
                </c:pt>
                <c:pt idx="8">
                  <c:v>86.053999999999974</c:v>
                </c:pt>
                <c:pt idx="9">
                  <c:v>78.20799999999997</c:v>
                </c:pt>
                <c:pt idx="10">
                  <c:v>80.328999999999951</c:v>
                </c:pt>
                <c:pt idx="11">
                  <c:v>85.500999999999962</c:v>
                </c:pt>
                <c:pt idx="12">
                  <c:v>86.728999999999942</c:v>
                </c:pt>
                <c:pt idx="13">
                  <c:v>85.260999999999939</c:v>
                </c:pt>
                <c:pt idx="14">
                  <c:v>84.516999999999939</c:v>
                </c:pt>
                <c:pt idx="15">
                  <c:v>87.952999999999946</c:v>
                </c:pt>
                <c:pt idx="16">
                  <c:v>84.101999999999947</c:v>
                </c:pt>
                <c:pt idx="17">
                  <c:v>83.106999999999942</c:v>
                </c:pt>
                <c:pt idx="18">
                  <c:v>76.720999999999961</c:v>
                </c:pt>
                <c:pt idx="19">
                  <c:v>70.303999999999959</c:v>
                </c:pt>
                <c:pt idx="20">
                  <c:v>70.448999999999955</c:v>
                </c:pt>
                <c:pt idx="21">
                  <c:v>62.744999999999962</c:v>
                </c:pt>
                <c:pt idx="22">
                  <c:v>67.325999999999951</c:v>
                </c:pt>
                <c:pt idx="23">
                  <c:v>70.925999999999959</c:v>
                </c:pt>
                <c:pt idx="24">
                  <c:v>66.418999999999954</c:v>
                </c:pt>
                <c:pt idx="25">
                  <c:v>64.073999999999955</c:v>
                </c:pt>
                <c:pt idx="26">
                  <c:v>62.993999999999957</c:v>
                </c:pt>
                <c:pt idx="27">
                  <c:v>62.593999999999959</c:v>
                </c:pt>
                <c:pt idx="28">
                  <c:v>67.684716999999949</c:v>
                </c:pt>
                <c:pt idx="29">
                  <c:v>70.656094999999937</c:v>
                </c:pt>
                <c:pt idx="30">
                  <c:v>72.198437999999939</c:v>
                </c:pt>
                <c:pt idx="31">
                  <c:v>74.354198999999937</c:v>
                </c:pt>
                <c:pt idx="32">
                  <c:v>76.297470999999945</c:v>
                </c:pt>
                <c:pt idx="33">
                  <c:v>75.126755999999943</c:v>
                </c:pt>
                <c:pt idx="34">
                  <c:v>79.321410999999941</c:v>
                </c:pt>
                <c:pt idx="35">
                  <c:v>79.848561999999944</c:v>
                </c:pt>
                <c:pt idx="36">
                  <c:v>83.525125999999943</c:v>
                </c:pt>
                <c:pt idx="37">
                  <c:v>85.013769999999937</c:v>
                </c:pt>
                <c:pt idx="38">
                  <c:v>86.605952999999943</c:v>
                </c:pt>
                <c:pt idx="39">
                  <c:v>85.856235999999939</c:v>
                </c:pt>
                <c:pt idx="40">
                  <c:v>85.296804999999949</c:v>
                </c:pt>
                <c:pt idx="41">
                  <c:v>85.336010999999942</c:v>
                </c:pt>
                <c:pt idx="42">
                  <c:v>87.054249999999939</c:v>
                </c:pt>
                <c:pt idx="43">
                  <c:v>84.587665999999942</c:v>
                </c:pt>
                <c:pt idx="44">
                  <c:v>84.90010099999995</c:v>
                </c:pt>
                <c:pt idx="45">
                  <c:v>86.132596999999947</c:v>
                </c:pt>
                <c:pt idx="46">
                  <c:v>87.171955999999938</c:v>
                </c:pt>
                <c:pt idx="47">
                  <c:v>90.158722999999924</c:v>
                </c:pt>
                <c:pt idx="48">
                  <c:v>93.168954999999912</c:v>
                </c:pt>
                <c:pt idx="49">
                  <c:v>92.342541999999909</c:v>
                </c:pt>
                <c:pt idx="50">
                  <c:v>94.874280999999911</c:v>
                </c:pt>
                <c:pt idx="51">
                  <c:v>93.72233899999992</c:v>
                </c:pt>
                <c:pt idx="52">
                  <c:v>91.509760999999912</c:v>
                </c:pt>
                <c:pt idx="53">
                  <c:v>94.80427999999992</c:v>
                </c:pt>
                <c:pt idx="54">
                  <c:v>96.51207699999992</c:v>
                </c:pt>
                <c:pt idx="55">
                  <c:v>100.30734399999992</c:v>
                </c:pt>
                <c:pt idx="56">
                  <c:v>100.46859099999992</c:v>
                </c:pt>
                <c:pt idx="57">
                  <c:v>104.1046689999999</c:v>
                </c:pt>
                <c:pt idx="58">
                  <c:v>101.8696629999999</c:v>
                </c:pt>
                <c:pt idx="59">
                  <c:v>106.36956299999989</c:v>
                </c:pt>
                <c:pt idx="60">
                  <c:v>108.89408499999989</c:v>
                </c:pt>
                <c:pt idx="61">
                  <c:v>112.75860799999988</c:v>
                </c:pt>
                <c:pt idx="62">
                  <c:v>113.09264999999991</c:v>
                </c:pt>
                <c:pt idx="63">
                  <c:v>115.7740519999999</c:v>
                </c:pt>
                <c:pt idx="64">
                  <c:v>117.18726799999989</c:v>
                </c:pt>
                <c:pt idx="65">
                  <c:v>111.74974599999989</c:v>
                </c:pt>
                <c:pt idx="66">
                  <c:v>112.27417199999988</c:v>
                </c:pt>
                <c:pt idx="67">
                  <c:v>112.93519999999987</c:v>
                </c:pt>
                <c:pt idx="68">
                  <c:v>115.84665499999986</c:v>
                </c:pt>
                <c:pt idx="69">
                  <c:v>117.90887399999984</c:v>
                </c:pt>
                <c:pt idx="70">
                  <c:v>121.58359899999985</c:v>
                </c:pt>
                <c:pt idx="71">
                  <c:v>123.45359399999985</c:v>
                </c:pt>
                <c:pt idx="72">
                  <c:v>126.85113699999985</c:v>
                </c:pt>
                <c:pt idx="73">
                  <c:v>128.90680699999984</c:v>
                </c:pt>
                <c:pt idx="74">
                  <c:v>127.43591899999986</c:v>
                </c:pt>
                <c:pt idx="75">
                  <c:v>129.54195799999985</c:v>
                </c:pt>
                <c:pt idx="76">
                  <c:v>134.06461699999986</c:v>
                </c:pt>
                <c:pt idx="77">
                  <c:v>138.65672499999985</c:v>
                </c:pt>
                <c:pt idx="78">
                  <c:v>137.98556799999986</c:v>
                </c:pt>
                <c:pt idx="79">
                  <c:v>134.76347399999986</c:v>
                </c:pt>
                <c:pt idx="80">
                  <c:v>134.57015599999986</c:v>
                </c:pt>
                <c:pt idx="81">
                  <c:v>139.31554399999985</c:v>
                </c:pt>
                <c:pt idx="82">
                  <c:v>143.28477899999984</c:v>
                </c:pt>
                <c:pt idx="83">
                  <c:v>136.84657199999987</c:v>
                </c:pt>
                <c:pt idx="84">
                  <c:v>135.95408099999986</c:v>
                </c:pt>
                <c:pt idx="85">
                  <c:v>123.90797799999987</c:v>
                </c:pt>
                <c:pt idx="86">
                  <c:v>122.82979399999988</c:v>
                </c:pt>
                <c:pt idx="87">
                  <c:v>119.91902299999987</c:v>
                </c:pt>
                <c:pt idx="88">
                  <c:v>127.44010899999986</c:v>
                </c:pt>
                <c:pt idx="89">
                  <c:v>129.51812399999986</c:v>
                </c:pt>
                <c:pt idx="90">
                  <c:v>118.60623599999987</c:v>
                </c:pt>
                <c:pt idx="91">
                  <c:v>116.00087299999987</c:v>
                </c:pt>
                <c:pt idx="92">
                  <c:v>116.54871399999986</c:v>
                </c:pt>
                <c:pt idx="93">
                  <c:v>103.77023999999987</c:v>
                </c:pt>
                <c:pt idx="94">
                  <c:v>86.187544999999901</c:v>
                </c:pt>
                <c:pt idx="95">
                  <c:v>81.122319999999903</c:v>
                </c:pt>
                <c:pt idx="96">
                  <c:v>82.210264999999907</c:v>
                </c:pt>
                <c:pt idx="97">
                  <c:v>76.696292999999898</c:v>
                </c:pt>
                <c:pt idx="98">
                  <c:v>70.277418999999909</c:v>
                </c:pt>
                <c:pt idx="99">
                  <c:v>75.039842999999905</c:v>
                </c:pt>
                <c:pt idx="100">
                  <c:v>82.947883999999902</c:v>
                </c:pt>
                <c:pt idx="101">
                  <c:v>88.253737999999885</c:v>
                </c:pt>
                <c:pt idx="102">
                  <c:v>88.054649999999882</c:v>
                </c:pt>
                <c:pt idx="103">
                  <c:v>94.843617999999893</c:v>
                </c:pt>
                <c:pt idx="104">
                  <c:v>97.948809999999881</c:v>
                </c:pt>
                <c:pt idx="105">
                  <c:v>101.33418499999988</c:v>
                </c:pt>
                <c:pt idx="106">
                  <c:v>99.291650999999874</c:v>
                </c:pt>
                <c:pt idx="107">
                  <c:v>102.38628599999987</c:v>
                </c:pt>
                <c:pt idx="108">
                  <c:v>106.23243399999986</c:v>
                </c:pt>
                <c:pt idx="109">
                  <c:v>102.28134099999986</c:v>
                </c:pt>
                <c:pt idx="110">
                  <c:v>103.99272699999986</c:v>
                </c:pt>
                <c:pt idx="111">
                  <c:v>110.73640999999985</c:v>
                </c:pt>
                <c:pt idx="112">
                  <c:v>110.99329599999986</c:v>
                </c:pt>
                <c:pt idx="113">
                  <c:v>102.91812399999986</c:v>
                </c:pt>
                <c:pt idx="114">
                  <c:v>99.117237999999858</c:v>
                </c:pt>
                <c:pt idx="115">
                  <c:v>104.86010599999985</c:v>
                </c:pt>
                <c:pt idx="116">
                  <c:v>101.60554699999985</c:v>
                </c:pt>
                <c:pt idx="117">
                  <c:v>108.77749299999984</c:v>
                </c:pt>
                <c:pt idx="118">
                  <c:v>111.79558999999982</c:v>
                </c:pt>
                <c:pt idx="119">
                  <c:v>111.31370799999982</c:v>
                </c:pt>
                <c:pt idx="120">
                  <c:v>117.42560699999979</c:v>
                </c:pt>
                <c:pt idx="121">
                  <c:v>119.04116899999978</c:v>
                </c:pt>
                <c:pt idx="122">
                  <c:v>121.83540499999978</c:v>
                </c:pt>
                <c:pt idx="123">
                  <c:v>121.16122599999979</c:v>
                </c:pt>
                <c:pt idx="124">
                  <c:v>123.66493299999979</c:v>
                </c:pt>
                <c:pt idx="125">
                  <c:v>122.03598899999979</c:v>
                </c:pt>
                <c:pt idx="126">
                  <c:v>120.05210199999979</c:v>
                </c:pt>
                <c:pt idx="127">
                  <c:v>117.0675849999998</c:v>
                </c:pt>
                <c:pt idx="128">
                  <c:v>109.05920899999981</c:v>
                </c:pt>
                <c:pt idx="129">
                  <c:v>102.26390999999983</c:v>
                </c:pt>
                <c:pt idx="130">
                  <c:v>111.07982799999982</c:v>
                </c:pt>
                <c:pt idx="131">
                  <c:v>109.29186399999982</c:v>
                </c:pt>
                <c:pt idx="132">
                  <c:v>109.84960799999983</c:v>
                </c:pt>
                <c:pt idx="133">
                  <c:v>115.03773999999981</c:v>
                </c:pt>
                <c:pt idx="134">
                  <c:v>120.44831799999982</c:v>
                </c:pt>
                <c:pt idx="135">
                  <c:v>122.0589729999998</c:v>
                </c:pt>
                <c:pt idx="136">
                  <c:v>120.3412059999998</c:v>
                </c:pt>
                <c:pt idx="137">
                  <c:v>112.20737199999982</c:v>
                </c:pt>
                <c:pt idx="138">
                  <c:v>116.7094179999998</c:v>
                </c:pt>
                <c:pt idx="139">
                  <c:v>118.34181699999981</c:v>
                </c:pt>
                <c:pt idx="140">
                  <c:v>120.38738199999979</c:v>
                </c:pt>
                <c:pt idx="141">
                  <c:v>123.29025999999979</c:v>
                </c:pt>
                <c:pt idx="142">
                  <c:v>122.75205599999978</c:v>
                </c:pt>
                <c:pt idx="143">
                  <c:v>124.57757599999978</c:v>
                </c:pt>
                <c:pt idx="144">
                  <c:v>127.28384199999978</c:v>
                </c:pt>
                <c:pt idx="145">
                  <c:v>133.45320199999978</c:v>
                </c:pt>
                <c:pt idx="146">
                  <c:v>135.00294999999977</c:v>
                </c:pt>
                <c:pt idx="147">
                  <c:v>138.00522599999977</c:v>
                </c:pt>
                <c:pt idx="148">
                  <c:v>141.36758799999978</c:v>
                </c:pt>
                <c:pt idx="149">
                  <c:v>143.28700299999977</c:v>
                </c:pt>
                <c:pt idx="150">
                  <c:v>139.37467999999978</c:v>
                </c:pt>
                <c:pt idx="151">
                  <c:v>145.45502099999976</c:v>
                </c:pt>
                <c:pt idx="152">
                  <c:v>142.76561099999978</c:v>
                </c:pt>
                <c:pt idx="153">
                  <c:v>148.17075299999976</c:v>
                </c:pt>
                <c:pt idx="154">
                  <c:v>154.04240199999978</c:v>
                </c:pt>
                <c:pt idx="155">
                  <c:v>157.00986199999977</c:v>
                </c:pt>
                <c:pt idx="156">
                  <c:v>159.76052899999976</c:v>
                </c:pt>
                <c:pt idx="157">
                  <c:v>154.37609399999977</c:v>
                </c:pt>
                <c:pt idx="158">
                  <c:v>160.55116099999978</c:v>
                </c:pt>
                <c:pt idx="159">
                  <c:v>161.13236599999976</c:v>
                </c:pt>
                <c:pt idx="160">
                  <c:v>162.15368799999976</c:v>
                </c:pt>
                <c:pt idx="161">
                  <c:v>165.90263599999977</c:v>
                </c:pt>
                <c:pt idx="162">
                  <c:v>168.37753999999978</c:v>
                </c:pt>
                <c:pt idx="163">
                  <c:v>167.74775699999978</c:v>
                </c:pt>
                <c:pt idx="164">
                  <c:v>172.05491999999975</c:v>
                </c:pt>
                <c:pt idx="165">
                  <c:v>169.71474099999975</c:v>
                </c:pt>
                <c:pt idx="166">
                  <c:v>171.69865699999974</c:v>
                </c:pt>
                <c:pt idx="167">
                  <c:v>176.33317499999976</c:v>
                </c:pt>
                <c:pt idx="168">
                  <c:v>174.64805599999974</c:v>
                </c:pt>
                <c:pt idx="169">
                  <c:v>174.04876099999976</c:v>
                </c:pt>
                <c:pt idx="170">
                  <c:v>183.82788499999975</c:v>
                </c:pt>
                <c:pt idx="171">
                  <c:v>183.14520099999973</c:v>
                </c:pt>
                <c:pt idx="172">
                  <c:v>185.94430999999977</c:v>
                </c:pt>
                <c:pt idx="173">
                  <c:v>187.53693999999976</c:v>
                </c:pt>
                <c:pt idx="174">
                  <c:v>182.15602399999977</c:v>
                </c:pt>
                <c:pt idx="175">
                  <c:v>185.3780739999998</c:v>
                </c:pt>
                <c:pt idx="176">
                  <c:v>173.06422799999982</c:v>
                </c:pt>
                <c:pt idx="177">
                  <c:v>167.2268899999998</c:v>
                </c:pt>
                <c:pt idx="178">
                  <c:v>179.99166099999977</c:v>
                </c:pt>
                <c:pt idx="179">
                  <c:v>180.56724899999978</c:v>
                </c:pt>
                <c:pt idx="180">
                  <c:v>176.86038099999976</c:v>
                </c:pt>
                <c:pt idx="181">
                  <c:v>167.31588899999977</c:v>
                </c:pt>
                <c:pt idx="182">
                  <c:v>165.00777999999977</c:v>
                </c:pt>
                <c:pt idx="183">
                  <c:v>174.19131099999976</c:v>
                </c:pt>
                <c:pt idx="184">
                  <c:v>175.52019099999978</c:v>
                </c:pt>
                <c:pt idx="185">
                  <c:v>178.15825799999976</c:v>
                </c:pt>
                <c:pt idx="186">
                  <c:v>176.33765999999977</c:v>
                </c:pt>
                <c:pt idx="187">
                  <c:v>183.62509699999978</c:v>
                </c:pt>
                <c:pt idx="188">
                  <c:v>184.85421599999975</c:v>
                </c:pt>
                <c:pt idx="189">
                  <c:v>185.26253899999975</c:v>
                </c:pt>
                <c:pt idx="190">
                  <c:v>184.28225999999975</c:v>
                </c:pt>
                <c:pt idx="191">
                  <c:v>188.15138299999975</c:v>
                </c:pt>
                <c:pt idx="192">
                  <c:v>192.84294099999974</c:v>
                </c:pt>
                <c:pt idx="193">
                  <c:v>195.86887799999971</c:v>
                </c:pt>
                <c:pt idx="194">
                  <c:v>201.63149799999971</c:v>
                </c:pt>
                <c:pt idx="195">
                  <c:v>203.78663899999972</c:v>
                </c:pt>
                <c:pt idx="196">
                  <c:v>206.39678399999968</c:v>
                </c:pt>
                <c:pt idx="197">
                  <c:v>209.6806039999997</c:v>
                </c:pt>
                <c:pt idx="198">
                  <c:v>210.10683399999968</c:v>
                </c:pt>
                <c:pt idx="199">
                  <c:v>213.93368399999966</c:v>
                </c:pt>
                <c:pt idx="200">
                  <c:v>214.73651999999964</c:v>
                </c:pt>
                <c:pt idx="201">
                  <c:v>219.24498599999961</c:v>
                </c:pt>
                <c:pt idx="202">
                  <c:v>225.15939699999959</c:v>
                </c:pt>
                <c:pt idx="203">
                  <c:v>228.06187999999958</c:v>
                </c:pt>
                <c:pt idx="204">
                  <c:v>230.96789799999954</c:v>
                </c:pt>
                <c:pt idx="205">
                  <c:v>240.48643999999953</c:v>
                </c:pt>
                <c:pt idx="206">
                  <c:v>231.89784499999953</c:v>
                </c:pt>
                <c:pt idx="207">
                  <c:v>226.66808399999954</c:v>
                </c:pt>
                <c:pt idx="208">
                  <c:v>231</c:v>
                </c:pt>
                <c:pt idx="209">
                  <c:v>233</c:v>
                </c:pt>
                <c:pt idx="210">
                  <c:v>233</c:v>
                </c:pt>
                <c:pt idx="211">
                  <c:v>240</c:v>
                </c:pt>
                <c:pt idx="212">
                  <c:v>242</c:v>
                </c:pt>
                <c:pt idx="213">
                  <c:v>244</c:v>
                </c:pt>
                <c:pt idx="214">
                  <c:v>227</c:v>
                </c:pt>
                <c:pt idx="215">
                  <c:v>230</c:v>
                </c:pt>
                <c:pt idx="216">
                  <c:v>213</c:v>
                </c:pt>
                <c:pt idx="217">
                  <c:v>229</c:v>
                </c:pt>
                <c:pt idx="218">
                  <c:v>236</c:v>
                </c:pt>
                <c:pt idx="219">
                  <c:v>239</c:v>
                </c:pt>
                <c:pt idx="220">
                  <c:v>248</c:v>
                </c:pt>
                <c:pt idx="221">
                  <c:v>234</c:v>
                </c:pt>
                <c:pt idx="222">
                  <c:v>247</c:v>
                </c:pt>
                <c:pt idx="223">
                  <c:v>249</c:v>
                </c:pt>
                <c:pt idx="224">
                  <c:v>244</c:v>
                </c:pt>
                <c:pt idx="225">
                  <c:v>250</c:v>
                </c:pt>
                <c:pt idx="226">
                  <c:v>255</c:v>
                </c:pt>
                <c:pt idx="227">
                  <c:v>262</c:v>
                </c:pt>
                <c:pt idx="228">
                  <c:v>269</c:v>
                </c:pt>
                <c:pt idx="229">
                  <c:v>267</c:v>
                </c:pt>
                <c:pt idx="230">
                  <c:v>247</c:v>
                </c:pt>
                <c:pt idx="231">
                  <c:v>215</c:v>
                </c:pt>
                <c:pt idx="232">
                  <c:v>238</c:v>
                </c:pt>
                <c:pt idx="233">
                  <c:v>248</c:v>
                </c:pt>
                <c:pt idx="234">
                  <c:v>255</c:v>
                </c:pt>
                <c:pt idx="235">
                  <c:v>265</c:v>
                </c:pt>
                <c:pt idx="236">
                  <c:v>280</c:v>
                </c:pt>
                <c:pt idx="237">
                  <c:v>272</c:v>
                </c:pt>
                <c:pt idx="238">
                  <c:v>266</c:v>
                </c:pt>
                <c:pt idx="239">
                  <c:v>296</c:v>
                </c:pt>
                <c:pt idx="240">
                  <c:v>307</c:v>
                </c:pt>
                <c:pt idx="241">
                  <c:v>307</c:v>
                </c:pt>
                <c:pt idx="242">
                  <c:v>314</c:v>
                </c:pt>
                <c:pt idx="243">
                  <c:v>325</c:v>
                </c:pt>
                <c:pt idx="244">
                  <c:v>334</c:v>
                </c:pt>
                <c:pt idx="245">
                  <c:v>343</c:v>
                </c:pt>
                <c:pt idx="246">
                  <c:v>353</c:v>
                </c:pt>
                <c:pt idx="247">
                  <c:v>351</c:v>
                </c:pt>
                <c:pt idx="248">
                  <c:v>360</c:v>
                </c:pt>
                <c:pt idx="249">
                  <c:v>347</c:v>
                </c:pt>
                <c:pt idx="250">
                  <c:v>364</c:v>
                </c:pt>
                <c:pt idx="251">
                  <c:v>358</c:v>
                </c:pt>
                <c:pt idx="252">
                  <c:v>372</c:v>
                </c:pt>
                <c:pt idx="253">
                  <c:v>355</c:v>
                </c:pt>
                <c:pt idx="254">
                  <c:v>345</c:v>
                </c:pt>
                <c:pt idx="255">
                  <c:v>354</c:v>
                </c:pt>
                <c:pt idx="256">
                  <c:v>331</c:v>
                </c:pt>
                <c:pt idx="257">
                  <c:v>330</c:v>
                </c:pt>
                <c:pt idx="258">
                  <c:v>306</c:v>
                </c:pt>
                <c:pt idx="259">
                  <c:v>327</c:v>
                </c:pt>
                <c:pt idx="260">
                  <c:v>318</c:v>
                </c:pt>
                <c:pt idx="261">
                  <c:v>291</c:v>
                </c:pt>
              </c:numCache>
            </c:numRef>
          </c:val>
          <c:smooth val="0"/>
          <c:extLst>
            <c:ext xmlns:c16="http://schemas.microsoft.com/office/drawing/2014/chart" uri="{C3380CC4-5D6E-409C-BE32-E72D297353CC}">
              <c16:uniqueId val="{00000005-D789-4BD6-A7F0-663C5FDF7039}"/>
            </c:ext>
          </c:extLst>
        </c:ser>
        <c:ser>
          <c:idx val="1"/>
          <c:order val="1"/>
          <c:tx>
            <c:strRef>
              <c:f>Sheet1!$C$1</c:f>
              <c:strCache>
                <c:ptCount val="1"/>
                <c:pt idx="0">
                  <c:v>Kursrendite</c:v>
                </c:pt>
              </c:strCache>
            </c:strRef>
          </c:tx>
          <c:spPr>
            <a:ln w="31750">
              <a:solidFill>
                <a:srgbClr val="00BFB3"/>
              </a:solidFill>
            </a:ln>
          </c:spPr>
          <c:marker>
            <c:symbol val="none"/>
          </c:marker>
          <c:dLbls>
            <c:dLbl>
              <c:idx val="0"/>
              <c:layout>
                <c:manualLayout>
                  <c:x val="-3.2328883417874654E-2"/>
                  <c:y val="-3.8194444444444448E-2"/>
                </c:manualLayout>
              </c:layout>
              <c:tx>
                <c:rich>
                  <a:bodyPr/>
                  <a:lstStyle/>
                  <a:p>
                    <a:pPr>
                      <a:defRPr b="1"/>
                    </a:pPr>
                    <a:fld id="{79184AE4-54C7-4305-9935-48742485E79B}" type="VALUE">
                      <a:rPr lang="en-US" b="1"/>
                      <a:pPr>
                        <a:defRPr b="1"/>
                      </a:pPr>
                      <a:t>[WERT]</a:t>
                    </a:fld>
                    <a:endParaRPr lang="de-AT"/>
                  </a:p>
                </c:rich>
              </c:tx>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789-4BD6-A7F0-663C5FDF7039}"/>
                </c:ext>
              </c:extLst>
            </c:dLbl>
            <c:dLbl>
              <c:idx val="198"/>
              <c:delete val="1"/>
              <c:extLst>
                <c:ext xmlns:c15="http://schemas.microsoft.com/office/drawing/2012/chart" uri="{CE6537A1-D6FC-4f65-9D91-7224C49458BB}"/>
                <c:ext xmlns:c16="http://schemas.microsoft.com/office/drawing/2014/chart" uri="{C3380CC4-5D6E-409C-BE32-E72D297353CC}">
                  <c16:uniqueId val="{00000007-D789-4BD6-A7F0-663C5FDF7039}"/>
                </c:ext>
              </c:extLst>
            </c:dLbl>
            <c:dLbl>
              <c:idx val="213"/>
              <c:layout>
                <c:manualLayout>
                  <c:x val="0.16904463416214494"/>
                  <c:y val="-1.0784928743411146E-2"/>
                </c:manualLayout>
              </c:layout>
              <c:tx>
                <c:rich>
                  <a:bodyPr/>
                  <a:lstStyle/>
                  <a:p>
                    <a:pPr>
                      <a:defRPr sz="1050">
                        <a:solidFill>
                          <a:srgbClr val="00BFB3"/>
                        </a:solidFill>
                      </a:defRPr>
                    </a:pPr>
                    <a:r>
                      <a:rPr lang="en-US" sz="1050" b="1" dirty="0">
                        <a:solidFill>
                          <a:srgbClr val="00BFB3"/>
                        </a:solidFill>
                      </a:rPr>
                      <a:t>€ 92</a:t>
                    </a:r>
                    <a:endParaRPr lang="en-US" sz="1050" dirty="0">
                      <a:solidFill>
                        <a:srgbClr val="00BFB3"/>
                      </a:solidFill>
                    </a:endParaRP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789-4BD6-A7F0-663C5FDF7039}"/>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Sheet1!$A$2:$A$263</c:f>
              <c:numCache>
                <c:formatCode>m/d/yyyy</c:formatCode>
                <c:ptCount val="262"/>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numCache>
            </c:numRef>
          </c:cat>
          <c:val>
            <c:numRef>
              <c:f>Sheet1!$C$2:$C$263</c:f>
              <c:numCache>
                <c:formatCode>_([$€-2]\ * #,##0_);_([$€-2]\ * \(#,##0\);_([$€-2]\ * "-"??_);_(@_)</c:formatCode>
                <c:ptCount val="262"/>
                <c:pt idx="0">
                  <c:v>100</c:v>
                </c:pt>
                <c:pt idx="1">
                  <c:v>103.11343784836384</c:v>
                </c:pt>
                <c:pt idx="2">
                  <c:v>94.975376409330153</c:v>
                </c:pt>
                <c:pt idx="3">
                  <c:v>90.111335318272253</c:v>
                </c:pt>
                <c:pt idx="4">
                  <c:v>96.162953137567555</c:v>
                </c:pt>
                <c:pt idx="5">
                  <c:v>95.439908561107444</c:v>
                </c:pt>
                <c:pt idx="6">
                  <c:v>92.962027459889669</c:v>
                </c:pt>
                <c:pt idx="7">
                  <c:v>90.773985070625272</c:v>
                </c:pt>
                <c:pt idx="8">
                  <c:v>85.244472039171981</c:v>
                </c:pt>
                <c:pt idx="9">
                  <c:v>77.384396122313632</c:v>
                </c:pt>
                <c:pt idx="10">
                  <c:v>79.441206767606928</c:v>
                </c:pt>
                <c:pt idx="11">
                  <c:v>84.477965766859043</c:v>
                </c:pt>
                <c:pt idx="12">
                  <c:v>85.638167271085294</c:v>
                </c:pt>
                <c:pt idx="13">
                  <c:v>84.135634357317244</c:v>
                </c:pt>
                <c:pt idx="14">
                  <c:v>83.304499978833604</c:v>
                </c:pt>
                <c:pt idx="15">
                  <c:v>86.550298446385497</c:v>
                </c:pt>
                <c:pt idx="16">
                  <c:v>82.650599009412005</c:v>
                </c:pt>
                <c:pt idx="17">
                  <c:v>81.501968476159576</c:v>
                </c:pt>
                <c:pt idx="18">
                  <c:v>75.143578816656557</c:v>
                </c:pt>
                <c:pt idx="19">
                  <c:v>68.799864534973977</c:v>
                </c:pt>
                <c:pt idx="20">
                  <c:v>68.828933071810582</c:v>
                </c:pt>
                <c:pt idx="21">
                  <c:v>61.220878547137602</c:v>
                </c:pt>
                <c:pt idx="22">
                  <c:v>65.634498426630188</c:v>
                </c:pt>
                <c:pt idx="23">
                  <c:v>69.062892460524665</c:v>
                </c:pt>
                <c:pt idx="24">
                  <c:v>64.612019698872558</c:v>
                </c:pt>
                <c:pt idx="25">
                  <c:v>62.2814568134675</c:v>
                </c:pt>
                <c:pt idx="26">
                  <c:v>61.13113296738964</c:v>
                </c:pt>
                <c:pt idx="27">
                  <c:v>60.598303864986548</c:v>
                </c:pt>
                <c:pt idx="28">
                  <c:v>65.38684295934641</c:v>
                </c:pt>
                <c:pt idx="29">
                  <c:v>68.101137623999918</c:v>
                </c:pt>
                <c:pt idx="30">
                  <c:v>69.481361987949299</c:v>
                </c:pt>
                <c:pt idx="31">
                  <c:v>71.482463770161047</c:v>
                </c:pt>
                <c:pt idx="32">
                  <c:v>73.226592631267067</c:v>
                </c:pt>
                <c:pt idx="33">
                  <c:v>72.012247449447599</c:v>
                </c:pt>
                <c:pt idx="34">
                  <c:v>75.965585956792353</c:v>
                </c:pt>
                <c:pt idx="35">
                  <c:v>76.371436634823027</c:v>
                </c:pt>
                <c:pt idx="36">
                  <c:v>79.820879676012865</c:v>
                </c:pt>
                <c:pt idx="37">
                  <c:v>81.186485105902662</c:v>
                </c:pt>
                <c:pt idx="38">
                  <c:v>82.610660533111371</c:v>
                </c:pt>
                <c:pt idx="39">
                  <c:v>81.705515119872487</c:v>
                </c:pt>
                <c:pt idx="40">
                  <c:v>81.027098931801874</c:v>
                </c:pt>
                <c:pt idx="41">
                  <c:v>80.871051123936439</c:v>
                </c:pt>
                <c:pt idx="42">
                  <c:v>82.379425120295821</c:v>
                </c:pt>
                <c:pt idx="43">
                  <c:v>79.973641328121744</c:v>
                </c:pt>
                <c:pt idx="44">
                  <c:v>80.121937149872352</c:v>
                </c:pt>
                <c:pt idx="45">
                  <c:v>81.184805339579839</c:v>
                </c:pt>
                <c:pt idx="46">
                  <c:v>82.097720236499427</c:v>
                </c:pt>
                <c:pt idx="47">
                  <c:v>84.786603355581661</c:v>
                </c:pt>
                <c:pt idx="48">
                  <c:v>87.538788999111091</c:v>
                </c:pt>
                <c:pt idx="49">
                  <c:v>86.703973076326164</c:v>
                </c:pt>
                <c:pt idx="50">
                  <c:v>88.942463487942277</c:v>
                </c:pt>
                <c:pt idx="51">
                  <c:v>87.66010583205167</c:v>
                </c:pt>
                <c:pt idx="52">
                  <c:v>85.396776496818063</c:v>
                </c:pt>
                <c:pt idx="53">
                  <c:v>88.236341597640731</c:v>
                </c:pt>
                <c:pt idx="54">
                  <c:v>89.68340779206126</c:v>
                </c:pt>
                <c:pt idx="55">
                  <c:v>93.133412166452729</c:v>
                </c:pt>
                <c:pt idx="56">
                  <c:v>93.100130102868832</c:v>
                </c:pt>
                <c:pt idx="57">
                  <c:v>96.344460185982271</c:v>
                </c:pt>
                <c:pt idx="58">
                  <c:v>94.215425233183382</c:v>
                </c:pt>
                <c:pt idx="59">
                  <c:v>98.204963664329057</c:v>
                </c:pt>
                <c:pt idx="60">
                  <c:v>100.45775551385</c:v>
                </c:pt>
                <c:pt idx="61">
                  <c:v>103.95429889793569</c:v>
                </c:pt>
                <c:pt idx="62">
                  <c:v>104.12188889045689</c:v>
                </c:pt>
                <c:pt idx="63">
                  <c:v>106.34393469456882</c:v>
                </c:pt>
                <c:pt idx="64">
                  <c:v>107.45955240097658</c:v>
                </c:pt>
                <c:pt idx="65">
                  <c:v>102.14731398253076</c:v>
                </c:pt>
                <c:pt idx="66">
                  <c:v>102.47231264199144</c:v>
                </c:pt>
                <c:pt idx="67">
                  <c:v>102.98426912385183</c:v>
                </c:pt>
                <c:pt idx="68">
                  <c:v>105.41735814977363</c:v>
                </c:pt>
                <c:pt idx="69">
                  <c:v>107.1560901406862</c:v>
                </c:pt>
                <c:pt idx="70">
                  <c:v>110.42789168442307</c:v>
                </c:pt>
                <c:pt idx="71">
                  <c:v>111.93270379725413</c:v>
                </c:pt>
                <c:pt idx="72">
                  <c:v>114.92159820508854</c:v>
                </c:pt>
                <c:pt idx="73">
                  <c:v>116.70825123117967</c:v>
                </c:pt>
                <c:pt idx="74">
                  <c:v>115.22947775410289</c:v>
                </c:pt>
                <c:pt idx="75">
                  <c:v>116.86036152228836</c:v>
                </c:pt>
                <c:pt idx="76">
                  <c:v>120.70114298615731</c:v>
                </c:pt>
                <c:pt idx="77">
                  <c:v>124.43618468398563</c:v>
                </c:pt>
                <c:pt idx="78">
                  <c:v>123.66276602650048</c:v>
                </c:pt>
                <c:pt idx="79">
                  <c:v>120.67160342613641</c:v>
                </c:pt>
                <c:pt idx="80">
                  <c:v>120.26484654352532</c:v>
                </c:pt>
                <c:pt idx="81">
                  <c:v>124.32872225436394</c:v>
                </c:pt>
                <c:pt idx="82">
                  <c:v>127.76387260643189</c:v>
                </c:pt>
                <c:pt idx="83">
                  <c:v>121.83704206471289</c:v>
                </c:pt>
                <c:pt idx="84">
                  <c:v>120.94192191005698</c:v>
                </c:pt>
                <c:pt idx="85">
                  <c:v>110.14032144721813</c:v>
                </c:pt>
                <c:pt idx="86">
                  <c:v>109.01435421282129</c:v>
                </c:pt>
                <c:pt idx="87">
                  <c:v>106.14232209632138</c:v>
                </c:pt>
                <c:pt idx="88">
                  <c:v>112.50842536018186</c:v>
                </c:pt>
                <c:pt idx="89">
                  <c:v>113.88979383916362</c:v>
                </c:pt>
                <c:pt idx="90">
                  <c:v>104.14425868175607</c:v>
                </c:pt>
                <c:pt idx="91">
                  <c:v>101.73225817376223</c:v>
                </c:pt>
                <c:pt idx="92">
                  <c:v>102.00668096575286</c:v>
                </c:pt>
                <c:pt idx="93">
                  <c:v>90.62944388784635</c:v>
                </c:pt>
                <c:pt idx="94">
                  <c:v>75.189102967530815</c:v>
                </c:pt>
                <c:pt idx="95">
                  <c:v>70.593811788279538</c:v>
                </c:pt>
                <c:pt idx="96">
                  <c:v>71.433328629686685</c:v>
                </c:pt>
                <c:pt idx="97">
                  <c:v>66.575376691549039</c:v>
                </c:pt>
                <c:pt idx="98">
                  <c:v>60.845652560430175</c:v>
                </c:pt>
                <c:pt idx="99">
                  <c:v>64.792312359772609</c:v>
                </c:pt>
                <c:pt idx="100">
                  <c:v>71.416442067535044</c:v>
                </c:pt>
                <c:pt idx="101">
                  <c:v>75.68101993875861</c:v>
                </c:pt>
                <c:pt idx="102">
                  <c:v>75.38473450266001</c:v>
                </c:pt>
                <c:pt idx="103">
                  <c:v>81.099002920964722</c:v>
                </c:pt>
                <c:pt idx="104">
                  <c:v>83.582773646408171</c:v>
                </c:pt>
                <c:pt idx="105">
                  <c:v>86.327130540308019</c:v>
                </c:pt>
                <c:pt idx="106">
                  <c:v>84.525410698914968</c:v>
                </c:pt>
                <c:pt idx="107">
                  <c:v>86.998811858834273</c:v>
                </c:pt>
                <c:pt idx="108">
                  <c:v>90.172897963791442</c:v>
                </c:pt>
                <c:pt idx="109">
                  <c:v>86.767809558750997</c:v>
                </c:pt>
                <c:pt idx="110">
                  <c:v>88.074789958655046</c:v>
                </c:pt>
                <c:pt idx="111">
                  <c:v>93.568198738482039</c:v>
                </c:pt>
                <c:pt idx="112">
                  <c:v>93.610010583205252</c:v>
                </c:pt>
                <c:pt idx="113">
                  <c:v>86.475957497848157</c:v>
                </c:pt>
                <c:pt idx="114">
                  <c:v>83.162033950922222</c:v>
                </c:pt>
                <c:pt idx="115">
                  <c:v>87.882815697009988</c:v>
                </c:pt>
                <c:pt idx="116">
                  <c:v>84.985301480237723</c:v>
                </c:pt>
                <c:pt idx="117">
                  <c:v>90.806290092708977</c:v>
                </c:pt>
                <c:pt idx="118">
                  <c:v>93.253225337604349</c:v>
                </c:pt>
                <c:pt idx="119">
                  <c:v>92.690138428323593</c:v>
                </c:pt>
                <c:pt idx="120">
                  <c:v>97.683224067619747</c:v>
                </c:pt>
                <c:pt idx="121">
                  <c:v>98.955116485811573</c:v>
                </c:pt>
                <c:pt idx="122">
                  <c:v>101.12191541902449</c:v>
                </c:pt>
                <c:pt idx="123">
                  <c:v>100.31777018922782</c:v>
                </c:pt>
                <c:pt idx="124">
                  <c:v>102.16270055173787</c:v>
                </c:pt>
                <c:pt idx="125">
                  <c:v>100.43061876472841</c:v>
                </c:pt>
                <c:pt idx="126">
                  <c:v>98.625701948720945</c:v>
                </c:pt>
                <c:pt idx="127">
                  <c:v>96.071917817884312</c:v>
                </c:pt>
                <c:pt idx="128">
                  <c:v>89.287188959600485</c:v>
                </c:pt>
                <c:pt idx="129">
                  <c:v>83.529781139317421</c:v>
                </c:pt>
                <c:pt idx="130">
                  <c:v>90.650206725274217</c:v>
                </c:pt>
                <c:pt idx="131">
                  <c:v>88.985644376084892</c:v>
                </c:pt>
                <c:pt idx="132">
                  <c:v>89.34136537457502</c:v>
                </c:pt>
                <c:pt idx="133">
                  <c:v>93.481158225972734</c:v>
                </c:pt>
                <c:pt idx="134">
                  <c:v>97.683811647170188</c:v>
                </c:pt>
                <c:pt idx="135">
                  <c:v>98.743320586450821</c:v>
                </c:pt>
                <c:pt idx="136">
                  <c:v>97.112908405887225</c:v>
                </c:pt>
                <c:pt idx="137">
                  <c:v>90.179939040738418</c:v>
                </c:pt>
                <c:pt idx="138">
                  <c:v>93.620671680754228</c:v>
                </c:pt>
                <c:pt idx="139">
                  <c:v>94.822293027784568</c:v>
                </c:pt>
                <c:pt idx="140">
                  <c:v>96.23440134336164</c:v>
                </c:pt>
                <c:pt idx="141">
                  <c:v>98.345820762837548</c:v>
                </c:pt>
                <c:pt idx="142">
                  <c:v>97.8275815259572</c:v>
                </c:pt>
                <c:pt idx="143">
                  <c:v>99.093547913697634</c:v>
                </c:pt>
                <c:pt idx="144">
                  <c:v>101.11907150013418</c:v>
                </c:pt>
                <c:pt idx="145">
                  <c:v>105.9311352251402</c:v>
                </c:pt>
                <c:pt idx="146">
                  <c:v>106.97562786628488</c:v>
                </c:pt>
                <c:pt idx="147">
                  <c:v>109.09583275713676</c:v>
                </c:pt>
                <c:pt idx="148">
                  <c:v>111.47616069538728</c:v>
                </c:pt>
                <c:pt idx="149">
                  <c:v>112.61687160455516</c:v>
                </c:pt>
                <c:pt idx="150">
                  <c:v>109.34225859709046</c:v>
                </c:pt>
                <c:pt idx="151">
                  <c:v>114.00365699126547</c:v>
                </c:pt>
                <c:pt idx="152">
                  <c:v>111.66503393681134</c:v>
                </c:pt>
                <c:pt idx="153">
                  <c:v>115.67856519959938</c:v>
                </c:pt>
                <c:pt idx="154">
                  <c:v>120.16705829229416</c:v>
                </c:pt>
                <c:pt idx="155">
                  <c:v>122.27310821680064</c:v>
                </c:pt>
                <c:pt idx="156">
                  <c:v>124.28266414551219</c:v>
                </c:pt>
                <c:pt idx="157">
                  <c:v>120.00669169006747</c:v>
                </c:pt>
                <c:pt idx="158">
                  <c:v>124.58675377820441</c:v>
                </c:pt>
                <c:pt idx="159">
                  <c:v>124.75527396390439</c:v>
                </c:pt>
                <c:pt idx="160">
                  <c:v>125.29203832531378</c:v>
                </c:pt>
                <c:pt idx="161">
                  <c:v>127.77413775099852</c:v>
                </c:pt>
                <c:pt idx="162">
                  <c:v>129.46129538431163</c:v>
                </c:pt>
                <c:pt idx="163">
                  <c:v>128.82383620020619</c:v>
                </c:pt>
                <c:pt idx="164">
                  <c:v>131.87514978763053</c:v>
                </c:pt>
                <c:pt idx="165">
                  <c:v>129.8620376197668</c:v>
                </c:pt>
                <c:pt idx="166">
                  <c:v>131.27533802757296</c:v>
                </c:pt>
                <c:pt idx="167">
                  <c:v>134.61458224561522</c:v>
                </c:pt>
                <c:pt idx="168">
                  <c:v>133.17420548351157</c:v>
                </c:pt>
                <c:pt idx="169">
                  <c:v>132.62907023014964</c:v>
                </c:pt>
                <c:pt idx="170">
                  <c:v>139.8555305007975</c:v>
                </c:pt>
                <c:pt idx="171">
                  <c:v>139.00450703430394</c:v>
                </c:pt>
                <c:pt idx="172">
                  <c:v>140.87472815273708</c:v>
                </c:pt>
                <c:pt idx="173">
                  <c:v>141.6858554757506</c:v>
                </c:pt>
                <c:pt idx="174">
                  <c:v>137.36905442589665</c:v>
                </c:pt>
                <c:pt idx="175">
                  <c:v>139.66596412999024</c:v>
                </c:pt>
                <c:pt idx="176">
                  <c:v>130.12854502095499</c:v>
                </c:pt>
                <c:pt idx="177">
                  <c:v>125.50663919736995</c:v>
                </c:pt>
                <c:pt idx="178">
                  <c:v>134.97041867159635</c:v>
                </c:pt>
                <c:pt idx="179">
                  <c:v>135.18411221019682</c:v>
                </c:pt>
                <c:pt idx="180">
                  <c:v>132.24621050700634</c:v>
                </c:pt>
                <c:pt idx="181">
                  <c:v>125.02275022224757</c:v>
                </c:pt>
                <c:pt idx="182">
                  <c:v>123.04191259683658</c:v>
                </c:pt>
                <c:pt idx="183">
                  <c:v>129.58058334626861</c:v>
                </c:pt>
                <c:pt idx="184">
                  <c:v>130.31240887860383</c:v>
                </c:pt>
                <c:pt idx="185">
                  <c:v>131.85337801797758</c:v>
                </c:pt>
                <c:pt idx="186">
                  <c:v>130.22982121438775</c:v>
                </c:pt>
                <c:pt idx="187">
                  <c:v>135.47848081617704</c:v>
                </c:pt>
                <c:pt idx="188">
                  <c:v>136.09959134717172</c:v>
                </c:pt>
                <c:pt idx="189">
                  <c:v>136.1616408201281</c:v>
                </c:pt>
                <c:pt idx="190">
                  <c:v>135.33667010032903</c:v>
                </c:pt>
                <c:pt idx="191">
                  <c:v>137.94178842056269</c:v>
                </c:pt>
                <c:pt idx="192">
                  <c:v>141.20703966585319</c:v>
                </c:pt>
                <c:pt idx="193">
                  <c:v>143.34153329476368</c:v>
                </c:pt>
                <c:pt idx="194">
                  <c:v>147.3019741205359</c:v>
                </c:pt>
                <c:pt idx="195">
                  <c:v>148.52053480463428</c:v>
                </c:pt>
                <c:pt idx="196">
                  <c:v>150.19580030197437</c:v>
                </c:pt>
                <c:pt idx="197">
                  <c:v>152.11621770358585</c:v>
                </c:pt>
                <c:pt idx="198">
                  <c:v>152.15881072995921</c:v>
                </c:pt>
                <c:pt idx="199">
                  <c:v>154.76749008706477</c:v>
                </c:pt>
                <c:pt idx="200">
                  <c:v>155.02187619061087</c:v>
                </c:pt>
                <c:pt idx="201">
                  <c:v>158.02652941425518</c:v>
                </c:pt>
                <c:pt idx="202">
                  <c:v>162.1705123682394</c:v>
                </c:pt>
                <c:pt idx="203">
                  <c:v>164.00256311118039</c:v>
                </c:pt>
                <c:pt idx="204">
                  <c:v>165.90957850621621</c:v>
                </c:pt>
                <c:pt idx="205">
                  <c:v>172.65271000606808</c:v>
                </c:pt>
                <c:pt idx="206">
                  <c:v>166.21559202449694</c:v>
                </c:pt>
                <c:pt idx="207">
                  <c:v>162.08823345139521</c:v>
                </c:pt>
                <c:pt idx="208">
                  <c:v>165</c:v>
                </c:pt>
                <c:pt idx="209">
                  <c:v>166</c:v>
                </c:pt>
                <c:pt idx="210">
                  <c:v>165</c:v>
                </c:pt>
                <c:pt idx="211">
                  <c:v>170</c:v>
                </c:pt>
                <c:pt idx="212">
                  <c:v>172</c:v>
                </c:pt>
                <c:pt idx="213">
                  <c:v>172</c:v>
                </c:pt>
                <c:pt idx="214">
                  <c:v>160</c:v>
                </c:pt>
                <c:pt idx="215">
                  <c:v>162</c:v>
                </c:pt>
                <c:pt idx="216">
                  <c:v>150</c:v>
                </c:pt>
                <c:pt idx="217">
                  <c:v>161</c:v>
                </c:pt>
                <c:pt idx="218">
                  <c:v>166</c:v>
                </c:pt>
                <c:pt idx="219">
                  <c:v>168</c:v>
                </c:pt>
                <c:pt idx="220">
                  <c:v>174</c:v>
                </c:pt>
                <c:pt idx="221">
                  <c:v>163</c:v>
                </c:pt>
                <c:pt idx="222">
                  <c:v>172</c:v>
                </c:pt>
                <c:pt idx="223">
                  <c:v>173</c:v>
                </c:pt>
                <c:pt idx="224">
                  <c:v>170</c:v>
                </c:pt>
                <c:pt idx="225">
                  <c:v>173</c:v>
                </c:pt>
                <c:pt idx="226">
                  <c:v>176</c:v>
                </c:pt>
                <c:pt idx="227">
                  <c:v>181</c:v>
                </c:pt>
                <c:pt idx="228">
                  <c:v>186</c:v>
                </c:pt>
                <c:pt idx="229">
                  <c:v>184</c:v>
                </c:pt>
                <c:pt idx="230">
                  <c:v>170</c:v>
                </c:pt>
                <c:pt idx="231">
                  <c:v>148</c:v>
                </c:pt>
                <c:pt idx="232">
                  <c:v>163</c:v>
                </c:pt>
                <c:pt idx="233">
                  <c:v>170</c:v>
                </c:pt>
                <c:pt idx="234">
                  <c:v>174</c:v>
                </c:pt>
                <c:pt idx="235">
                  <c:v>181</c:v>
                </c:pt>
                <c:pt idx="236">
                  <c:v>191</c:v>
                </c:pt>
                <c:pt idx="237">
                  <c:v>185</c:v>
                </c:pt>
                <c:pt idx="238">
                  <c:v>181</c:v>
                </c:pt>
                <c:pt idx="239">
                  <c:v>201</c:v>
                </c:pt>
                <c:pt idx="240">
                  <c:v>209</c:v>
                </c:pt>
                <c:pt idx="241">
                  <c:v>208</c:v>
                </c:pt>
                <c:pt idx="242">
                  <c:v>213</c:v>
                </c:pt>
                <c:pt idx="243">
                  <c:v>220</c:v>
                </c:pt>
                <c:pt idx="244">
                  <c:v>226</c:v>
                </c:pt>
                <c:pt idx="245">
                  <c:v>232</c:v>
                </c:pt>
                <c:pt idx="246">
                  <c:v>237</c:v>
                </c:pt>
                <c:pt idx="247">
                  <c:v>236</c:v>
                </c:pt>
                <c:pt idx="248">
                  <c:v>242</c:v>
                </c:pt>
                <c:pt idx="249">
                  <c:v>233</c:v>
                </c:pt>
                <c:pt idx="250">
                  <c:v>244</c:v>
                </c:pt>
                <c:pt idx="251">
                  <c:v>240</c:v>
                </c:pt>
                <c:pt idx="252">
                  <c:v>249</c:v>
                </c:pt>
                <c:pt idx="253">
                  <c:v>237</c:v>
                </c:pt>
                <c:pt idx="254">
                  <c:v>231</c:v>
                </c:pt>
                <c:pt idx="255">
                  <c:v>236</c:v>
                </c:pt>
                <c:pt idx="256">
                  <c:v>220</c:v>
                </c:pt>
                <c:pt idx="257">
                  <c:v>219</c:v>
                </c:pt>
                <c:pt idx="258">
                  <c:v>203</c:v>
                </c:pt>
                <c:pt idx="259">
                  <c:v>217</c:v>
                </c:pt>
                <c:pt idx="260">
                  <c:v>210</c:v>
                </c:pt>
                <c:pt idx="261">
                  <c:v>192</c:v>
                </c:pt>
              </c:numCache>
            </c:numRef>
          </c:val>
          <c:smooth val="0"/>
          <c:extLst>
            <c:ext xmlns:c16="http://schemas.microsoft.com/office/drawing/2014/chart" uri="{C3380CC4-5D6E-409C-BE32-E72D297353CC}">
              <c16:uniqueId val="{00000009-D789-4BD6-A7F0-663C5FDF7039}"/>
            </c:ext>
          </c:extLst>
        </c:ser>
        <c:dLbls>
          <c:showLegendKey val="0"/>
          <c:showVal val="0"/>
          <c:showCatName val="0"/>
          <c:showSerName val="0"/>
          <c:showPercent val="0"/>
          <c:showBubbleSize val="0"/>
        </c:dLbls>
        <c:marker val="1"/>
        <c:smooth val="0"/>
        <c:axId val="726430456"/>
        <c:axId val="726422224"/>
      </c:lineChart>
      <c:dateAx>
        <c:axId val="726430456"/>
        <c:scaling>
          <c:orientation val="minMax"/>
        </c:scaling>
        <c:delete val="0"/>
        <c:axPos val="b"/>
        <c:numFmt formatCode="[$-407]mmm\-yy;@" sourceLinked="0"/>
        <c:majorTickMark val="none"/>
        <c:minorTickMark val="none"/>
        <c:tickLblPos val="nextTo"/>
        <c:spPr>
          <a:ln>
            <a:solidFill>
              <a:schemeClr val="tx1"/>
            </a:solidFill>
          </a:ln>
        </c:spPr>
        <c:crossAx val="726422224"/>
        <c:crosses val="autoZero"/>
        <c:auto val="1"/>
        <c:lblOffset val="100"/>
        <c:baseTimeUnit val="days"/>
        <c:majorUnit val="722"/>
        <c:majorTimeUnit val="days"/>
        <c:minorUnit val="3"/>
        <c:minorTimeUnit val="days"/>
      </c:dateAx>
      <c:valAx>
        <c:axId val="726422224"/>
        <c:scaling>
          <c:orientation val="minMax"/>
        </c:scaling>
        <c:delete val="1"/>
        <c:axPos val="l"/>
        <c:title>
          <c:tx>
            <c:rich>
              <a:bodyPr rot="-5400000" vert="horz"/>
              <a:lstStyle/>
              <a:p>
                <a:pPr>
                  <a:defRPr/>
                </a:pPr>
                <a:r>
                  <a:rPr lang="en-US"/>
                  <a:t>Wert</a:t>
                </a:r>
              </a:p>
            </c:rich>
          </c:tx>
          <c:layout>
            <c:manualLayout>
              <c:xMode val="edge"/>
              <c:yMode val="edge"/>
              <c:x val="0"/>
              <c:y val="0.38156714785651791"/>
            </c:manualLayout>
          </c:layout>
          <c:overlay val="0"/>
        </c:title>
        <c:numFmt formatCode="#,##0" sourceLinked="0"/>
        <c:majorTickMark val="out"/>
        <c:minorTickMark val="none"/>
        <c:tickLblPos val="nextTo"/>
        <c:crossAx val="726430456"/>
        <c:crosses val="autoZero"/>
        <c:crossBetween val="between"/>
        <c:majorUnit val="20"/>
      </c:valAx>
      <c:spPr>
        <a:ln>
          <a:noFill/>
        </a:ln>
      </c:spPr>
    </c:plotArea>
    <c:legend>
      <c:legendPos val="b"/>
      <c:legendEntry>
        <c:idx val="0"/>
        <c:delete val="1"/>
      </c:legendEntry>
      <c:legendEntry>
        <c:idx val="1"/>
        <c:delete val="1"/>
      </c:legendEntry>
      <c:layout>
        <c:manualLayout>
          <c:xMode val="edge"/>
          <c:yMode val="edge"/>
          <c:x val="0"/>
          <c:y val="0.94608076334208213"/>
          <c:w val="0.29077342421146146"/>
          <c:h val="5.3919236657917757E-2"/>
        </c:manualLayout>
      </c:layout>
      <c:overlay val="0"/>
    </c:legend>
    <c:plotVisOnly val="1"/>
    <c:dispBlanksAs val="gap"/>
    <c:showDLblsOverMax val="0"/>
  </c:chart>
  <c:spPr>
    <a:noFill/>
  </c:spPr>
  <c:txPr>
    <a:bodyPr/>
    <a:lstStyle/>
    <a:p>
      <a:pPr>
        <a:defRPr sz="854">
          <a:latin typeface="Arial Narrow"/>
          <a:cs typeface="Arial Narrow"/>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85320065505297E-2"/>
          <c:y val="1.5729166666666666E-2"/>
          <c:w val="0.8879868756708329"/>
          <c:h val="0.8645598206474191"/>
        </c:manualLayout>
      </c:layout>
      <c:lineChart>
        <c:grouping val="standard"/>
        <c:varyColors val="0"/>
        <c:ser>
          <c:idx val="0"/>
          <c:order val="0"/>
          <c:tx>
            <c:strRef>
              <c:f>Sheet1!$B$1</c:f>
              <c:strCache>
                <c:ptCount val="1"/>
                <c:pt idx="0">
                  <c:v>Globale Aktien</c:v>
                </c:pt>
              </c:strCache>
            </c:strRef>
          </c:tx>
          <c:spPr>
            <a:ln w="44450" cap="sq">
              <a:solidFill>
                <a:srgbClr val="3769FF"/>
              </a:solidFill>
              <a:round/>
            </a:ln>
          </c:spPr>
          <c:marker>
            <c:symbol val="none"/>
          </c:marker>
          <c:dPt>
            <c:idx val="10"/>
            <c:bubble3D val="0"/>
            <c:extLst>
              <c:ext xmlns:c16="http://schemas.microsoft.com/office/drawing/2014/chart" uri="{C3380CC4-5D6E-409C-BE32-E72D297353CC}">
                <c16:uniqueId val="{00000000-EE50-44B2-A448-D150FCF64A82}"/>
              </c:ext>
            </c:extLst>
          </c:dPt>
          <c:dLbls>
            <c:dLbl>
              <c:idx val="10"/>
              <c:layout>
                <c:manualLayout>
                  <c:x val="-2.9553010712966383E-3"/>
                  <c:y val="-1.9834710743801713E-2"/>
                </c:manualLayout>
              </c:layout>
              <c:tx>
                <c:rich>
                  <a:bodyPr/>
                  <a:lstStyle/>
                  <a:p>
                    <a:pPr>
                      <a:defRPr b="1">
                        <a:solidFill>
                          <a:srgbClr val="3769FF"/>
                        </a:solidFill>
                      </a:defRPr>
                    </a:pPr>
                    <a:r>
                      <a:rPr lang="en-US" dirty="0">
                        <a:solidFill>
                          <a:srgbClr val="3769FF"/>
                        </a:solidFill>
                      </a:rPr>
                      <a:t>1,74 %</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50-44B2-A448-D150FCF64A82}"/>
                </c:ext>
              </c:extLst>
            </c:dLbl>
            <c:spPr>
              <a:noFill/>
              <a:ln>
                <a:noFill/>
              </a:ln>
              <a:effectLst/>
            </c:spPr>
            <c:txPr>
              <a:bodyPr wrap="square" lIns="38100" tIns="19050" rIns="38100" bIns="19050" anchor="ctr">
                <a:spAutoFit/>
              </a:bodyPr>
              <a:lstStyle/>
              <a:p>
                <a:pPr>
                  <a:defRPr>
                    <a:solidFill>
                      <a:srgbClr val="3769FF"/>
                    </a:solidFill>
                  </a:defRPr>
                </a:pPr>
                <a:endParaRPr lang="de-DE"/>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Sheet1!$A$4:$A$14</c:f>
              <c:numCache>
                <c:formatCode>m/d/yyyy</c:formatCode>
                <c:ptCount val="11"/>
                <c:pt idx="0">
                  <c:v>40908</c:v>
                </c:pt>
                <c:pt idx="1">
                  <c:v>41274</c:v>
                </c:pt>
                <c:pt idx="2">
                  <c:v>41639</c:v>
                </c:pt>
                <c:pt idx="3">
                  <c:v>42004</c:v>
                </c:pt>
                <c:pt idx="4">
                  <c:v>42369</c:v>
                </c:pt>
                <c:pt idx="5">
                  <c:v>42735</c:v>
                </c:pt>
                <c:pt idx="6">
                  <c:v>43100</c:v>
                </c:pt>
                <c:pt idx="7">
                  <c:v>43465</c:v>
                </c:pt>
                <c:pt idx="8">
                  <c:v>43830</c:v>
                </c:pt>
                <c:pt idx="9">
                  <c:v>44196</c:v>
                </c:pt>
                <c:pt idx="10">
                  <c:v>44561</c:v>
                </c:pt>
              </c:numCache>
            </c:numRef>
          </c:cat>
          <c:val>
            <c:numRef>
              <c:f>Sheet1!$B$4:$B$14</c:f>
              <c:numCache>
                <c:formatCode>0.00%</c:formatCode>
                <c:ptCount val="11"/>
                <c:pt idx="0">
                  <c:v>2.9350000000000001E-2</c:v>
                </c:pt>
                <c:pt idx="1">
                  <c:v>2.775714E-2</c:v>
                </c:pt>
                <c:pt idx="2">
                  <c:v>2.4129534000000001E-2</c:v>
                </c:pt>
                <c:pt idx="3">
                  <c:v>2.44808E-2</c:v>
                </c:pt>
                <c:pt idx="4">
                  <c:v>2.5950000000000001E-2</c:v>
                </c:pt>
                <c:pt idx="5">
                  <c:v>2.4920000000000001E-2</c:v>
                </c:pt>
                <c:pt idx="6">
                  <c:v>2.2839999999999999E-2</c:v>
                </c:pt>
                <c:pt idx="7">
                  <c:v>2.7799999999999998E-2</c:v>
                </c:pt>
                <c:pt idx="8">
                  <c:v>2.3599999999999999E-2</c:v>
                </c:pt>
                <c:pt idx="9">
                  <c:v>1.8100000000000002E-2</c:v>
                </c:pt>
                <c:pt idx="10">
                  <c:v>1.7399999999999999E-2</c:v>
                </c:pt>
              </c:numCache>
            </c:numRef>
          </c:val>
          <c:smooth val="0"/>
          <c:extLst>
            <c:ext xmlns:c16="http://schemas.microsoft.com/office/drawing/2014/chart" uri="{C3380CC4-5D6E-409C-BE32-E72D297353CC}">
              <c16:uniqueId val="{00000001-EE50-44B2-A448-D150FCF64A82}"/>
            </c:ext>
          </c:extLst>
        </c:ser>
        <c:ser>
          <c:idx val="1"/>
          <c:order val="1"/>
          <c:tx>
            <c:strRef>
              <c:f>Sheet1!$C$1</c:f>
              <c:strCache>
                <c:ptCount val="1"/>
                <c:pt idx="0">
                  <c:v>Globale Anleihen</c:v>
                </c:pt>
              </c:strCache>
            </c:strRef>
          </c:tx>
          <c:spPr>
            <a:ln w="31750" cap="sq">
              <a:solidFill>
                <a:srgbClr val="00BFB3"/>
              </a:solidFill>
            </a:ln>
          </c:spPr>
          <c:marker>
            <c:symbol val="none"/>
          </c:marker>
          <c:dPt>
            <c:idx val="10"/>
            <c:bubble3D val="0"/>
            <c:extLst>
              <c:ext xmlns:c16="http://schemas.microsoft.com/office/drawing/2014/chart" uri="{C3380CC4-5D6E-409C-BE32-E72D297353CC}">
                <c16:uniqueId val="{00000002-EE50-44B2-A448-D150FCF64A82}"/>
              </c:ext>
            </c:extLst>
          </c:dPt>
          <c:dLbls>
            <c:dLbl>
              <c:idx val="10"/>
              <c:layout>
                <c:manualLayout>
                  <c:x val="-1.0835978749936484E-16"/>
                  <c:y val="5.4464762152664804E-3"/>
                </c:manualLayout>
              </c:layout>
              <c:tx>
                <c:rich>
                  <a:bodyPr/>
                  <a:lstStyle/>
                  <a:p>
                    <a:pPr>
                      <a:defRPr b="1">
                        <a:solidFill>
                          <a:schemeClr val="accent2"/>
                        </a:solidFill>
                      </a:defRPr>
                    </a:pPr>
                    <a:r>
                      <a:rPr lang="en-US" dirty="0">
                        <a:solidFill>
                          <a:schemeClr val="accent2"/>
                        </a:solidFill>
                      </a:rPr>
                      <a:t>1,31 %</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50-44B2-A448-D150FCF64A82}"/>
                </c:ext>
              </c:extLst>
            </c:dLbl>
            <c:spPr>
              <a:noFill/>
              <a:ln>
                <a:noFill/>
              </a:ln>
              <a:effectLst/>
            </c:spPr>
            <c:txPr>
              <a:bodyPr wrap="square" lIns="38100" tIns="19050" rIns="38100" bIns="19050" anchor="ctr">
                <a:spAutoFit/>
              </a:bodyPr>
              <a:lstStyle/>
              <a:p>
                <a:pPr>
                  <a:defRPr>
                    <a:solidFill>
                      <a:schemeClr val="accent2"/>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Sheet1!$A$4:$A$14</c:f>
              <c:numCache>
                <c:formatCode>m/d/yyyy</c:formatCode>
                <c:ptCount val="11"/>
                <c:pt idx="0">
                  <c:v>40908</c:v>
                </c:pt>
                <c:pt idx="1">
                  <c:v>41274</c:v>
                </c:pt>
                <c:pt idx="2">
                  <c:v>41639</c:v>
                </c:pt>
                <c:pt idx="3">
                  <c:v>42004</c:v>
                </c:pt>
                <c:pt idx="4">
                  <c:v>42369</c:v>
                </c:pt>
                <c:pt idx="5">
                  <c:v>42735</c:v>
                </c:pt>
                <c:pt idx="6">
                  <c:v>43100</c:v>
                </c:pt>
                <c:pt idx="7">
                  <c:v>43465</c:v>
                </c:pt>
                <c:pt idx="8">
                  <c:v>43830</c:v>
                </c:pt>
                <c:pt idx="9">
                  <c:v>44196</c:v>
                </c:pt>
                <c:pt idx="10">
                  <c:v>44561</c:v>
                </c:pt>
              </c:numCache>
            </c:numRef>
          </c:cat>
          <c:val>
            <c:numRef>
              <c:f>Sheet1!$C$4:$C$14</c:f>
              <c:numCache>
                <c:formatCode>0.00%</c:formatCode>
                <c:ptCount val="11"/>
                <c:pt idx="0">
                  <c:v>2.3300000000000001E-2</c:v>
                </c:pt>
                <c:pt idx="1">
                  <c:v>1.7000000000000001E-2</c:v>
                </c:pt>
                <c:pt idx="2">
                  <c:v>2.1099999999999997E-2</c:v>
                </c:pt>
                <c:pt idx="3">
                  <c:v>1.6200000000000003E-2</c:v>
                </c:pt>
                <c:pt idx="4">
                  <c:v>1.77E-2</c:v>
                </c:pt>
                <c:pt idx="5">
                  <c:v>1.6E-2</c:v>
                </c:pt>
                <c:pt idx="6">
                  <c:v>1.66E-2</c:v>
                </c:pt>
                <c:pt idx="7">
                  <c:v>2.0299999999999999E-2</c:v>
                </c:pt>
                <c:pt idx="8">
                  <c:v>1.4500000000000001E-2</c:v>
                </c:pt>
                <c:pt idx="9">
                  <c:v>8.3000000000000001E-3</c:v>
                </c:pt>
                <c:pt idx="10">
                  <c:v>1.3100000000000001E-2</c:v>
                </c:pt>
              </c:numCache>
            </c:numRef>
          </c:val>
          <c:smooth val="0"/>
          <c:extLst>
            <c:ext xmlns:c16="http://schemas.microsoft.com/office/drawing/2014/chart" uri="{C3380CC4-5D6E-409C-BE32-E72D297353CC}">
              <c16:uniqueId val="{00000003-EE50-44B2-A448-D150FCF64A82}"/>
            </c:ext>
          </c:extLst>
        </c:ser>
        <c:ser>
          <c:idx val="2"/>
          <c:order val="2"/>
          <c:tx>
            <c:strRef>
              <c:f>Sheet1!$D$1</c:f>
              <c:strCache>
                <c:ptCount val="1"/>
                <c:pt idx="0">
                  <c:v>Barmittel</c:v>
                </c:pt>
              </c:strCache>
            </c:strRef>
          </c:tx>
          <c:spPr>
            <a:ln w="31750" cap="sq">
              <a:solidFill>
                <a:schemeClr val="accent3"/>
              </a:solidFill>
            </a:ln>
          </c:spPr>
          <c:marker>
            <c:symbol val="none"/>
          </c:marker>
          <c:dPt>
            <c:idx val="10"/>
            <c:bubble3D val="0"/>
            <c:extLst>
              <c:ext xmlns:c16="http://schemas.microsoft.com/office/drawing/2014/chart" uri="{C3380CC4-5D6E-409C-BE32-E72D297353CC}">
                <c16:uniqueId val="{00000004-EE50-44B2-A448-D150FCF64A82}"/>
              </c:ext>
            </c:extLst>
          </c:dPt>
          <c:dLbls>
            <c:dLbl>
              <c:idx val="10"/>
              <c:layout>
                <c:manualLayout>
                  <c:x val="-2.9553010712966383E-3"/>
                  <c:y val="-3.1394546756036267E-3"/>
                </c:manualLayout>
              </c:layout>
              <c:tx>
                <c:rich>
                  <a:bodyPr/>
                  <a:lstStyle/>
                  <a:p>
                    <a:pPr>
                      <a:defRPr b="1">
                        <a:solidFill>
                          <a:schemeClr val="accent3"/>
                        </a:solidFill>
                      </a:defRPr>
                    </a:pPr>
                    <a:r>
                      <a:rPr lang="en-US" dirty="0">
                        <a:solidFill>
                          <a:schemeClr val="accent3"/>
                        </a:solidFill>
                      </a:rPr>
                      <a:t>0,10 %</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50-44B2-A448-D150FCF64A82}"/>
                </c:ext>
              </c:extLst>
            </c:dLbl>
            <c:spPr>
              <a:noFill/>
              <a:ln>
                <a:noFill/>
              </a:ln>
              <a:effectLst/>
            </c:spPr>
            <c:txPr>
              <a:bodyPr/>
              <a:lstStyle/>
              <a:p>
                <a:pPr>
                  <a:defRPr b="1">
                    <a:solidFill>
                      <a:schemeClr val="accent3"/>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Sheet1!$A$4:$A$14</c:f>
              <c:numCache>
                <c:formatCode>m/d/yyyy</c:formatCode>
                <c:ptCount val="11"/>
                <c:pt idx="0">
                  <c:v>40908</c:v>
                </c:pt>
                <c:pt idx="1">
                  <c:v>41274</c:v>
                </c:pt>
                <c:pt idx="2">
                  <c:v>41639</c:v>
                </c:pt>
                <c:pt idx="3">
                  <c:v>42004</c:v>
                </c:pt>
                <c:pt idx="4">
                  <c:v>42369</c:v>
                </c:pt>
                <c:pt idx="5">
                  <c:v>42735</c:v>
                </c:pt>
                <c:pt idx="6">
                  <c:v>43100</c:v>
                </c:pt>
                <c:pt idx="7">
                  <c:v>43465</c:v>
                </c:pt>
                <c:pt idx="8">
                  <c:v>43830</c:v>
                </c:pt>
                <c:pt idx="9">
                  <c:v>44196</c:v>
                </c:pt>
                <c:pt idx="10">
                  <c:v>44561</c:v>
                </c:pt>
              </c:numCache>
            </c:numRef>
          </c:cat>
          <c:val>
            <c:numRef>
              <c:f>Sheet1!$D$4:$D$14</c:f>
              <c:numCache>
                <c:formatCode>0.00%</c:formatCode>
                <c:ptCount val="11"/>
                <c:pt idx="0">
                  <c:v>2.9529999999999999E-3</c:v>
                </c:pt>
                <c:pt idx="1">
                  <c:v>2.0869999999999999E-3</c:v>
                </c:pt>
                <c:pt idx="2">
                  <c:v>1.6769999999999999E-3</c:v>
                </c:pt>
                <c:pt idx="3">
                  <c:v>1.7125E-3</c:v>
                </c:pt>
                <c:pt idx="4">
                  <c:v>4.2950000000000002E-3</c:v>
                </c:pt>
                <c:pt idx="5">
                  <c:v>7.7166999999999999E-3</c:v>
                </c:pt>
                <c:pt idx="6">
                  <c:v>1.5600000000000001E-2</c:v>
                </c:pt>
                <c:pt idx="7">
                  <c:v>2.5000000000000001E-2</c:v>
                </c:pt>
                <c:pt idx="8">
                  <c:v>1.7600000000000001E-2</c:v>
                </c:pt>
                <c:pt idx="9">
                  <c:v>1.4E-3</c:v>
                </c:pt>
                <c:pt idx="10">
                  <c:v>1E-3</c:v>
                </c:pt>
              </c:numCache>
            </c:numRef>
          </c:val>
          <c:smooth val="0"/>
          <c:extLst>
            <c:ext xmlns:c16="http://schemas.microsoft.com/office/drawing/2014/chart" uri="{C3380CC4-5D6E-409C-BE32-E72D297353CC}">
              <c16:uniqueId val="{00000005-EE50-44B2-A448-D150FCF64A82}"/>
            </c:ext>
          </c:extLst>
        </c:ser>
        <c:dLbls>
          <c:showLegendKey val="0"/>
          <c:showVal val="0"/>
          <c:showCatName val="0"/>
          <c:showSerName val="0"/>
          <c:showPercent val="0"/>
          <c:showBubbleSize val="0"/>
        </c:dLbls>
        <c:smooth val="0"/>
        <c:axId val="726419480"/>
        <c:axId val="726409680"/>
      </c:lineChart>
      <c:dateAx>
        <c:axId val="726419480"/>
        <c:scaling>
          <c:orientation val="minMax"/>
        </c:scaling>
        <c:delete val="0"/>
        <c:axPos val="b"/>
        <c:numFmt formatCode="[$-407]mmm\-yy;@" sourceLinked="0"/>
        <c:majorTickMark val="none"/>
        <c:minorTickMark val="none"/>
        <c:tickLblPos val="nextTo"/>
        <c:spPr>
          <a:ln>
            <a:solidFill>
              <a:schemeClr val="tx1"/>
            </a:solidFill>
          </a:ln>
        </c:spPr>
        <c:crossAx val="726409680"/>
        <c:crosses val="autoZero"/>
        <c:auto val="1"/>
        <c:lblOffset val="100"/>
        <c:baseTimeUnit val="months"/>
        <c:majorUnit val="12"/>
        <c:majorTimeUnit val="months"/>
      </c:dateAx>
      <c:valAx>
        <c:axId val="726409680"/>
        <c:scaling>
          <c:orientation val="minMax"/>
          <c:max val="0.06"/>
        </c:scaling>
        <c:delete val="0"/>
        <c:axPos val="l"/>
        <c:majorGridlines>
          <c:spPr>
            <a:ln>
              <a:solidFill>
                <a:srgbClr val="BFBFBF"/>
              </a:solidFill>
            </a:ln>
          </c:spPr>
        </c:majorGridlines>
        <c:title>
          <c:tx>
            <c:rich>
              <a:bodyPr rot="-5400000" vert="horz"/>
              <a:lstStyle/>
              <a:p>
                <a:pPr>
                  <a:defRPr/>
                </a:pPr>
                <a:r>
                  <a:rPr lang="en-US" dirty="0" err="1"/>
                  <a:t>Rendite</a:t>
                </a:r>
                <a:endParaRPr lang="en-US" dirty="0"/>
              </a:p>
            </c:rich>
          </c:tx>
          <c:layout>
            <c:manualLayout>
              <c:xMode val="edge"/>
              <c:yMode val="edge"/>
              <c:x val="0"/>
              <c:y val="0.4103614391951006"/>
            </c:manualLayout>
          </c:layout>
          <c:overlay val="0"/>
        </c:title>
        <c:numFmt formatCode="0\ %" sourceLinked="0"/>
        <c:majorTickMark val="out"/>
        <c:minorTickMark val="none"/>
        <c:tickLblPos val="nextTo"/>
        <c:spPr>
          <a:ln>
            <a:noFill/>
          </a:ln>
        </c:spPr>
        <c:crossAx val="726419480"/>
        <c:crosses val="autoZero"/>
        <c:crossBetween val="between"/>
        <c:majorUnit val="0.01"/>
      </c:valAx>
    </c:plotArea>
    <c:legend>
      <c:legendPos val="b"/>
      <c:layout>
        <c:manualLayout>
          <c:xMode val="edge"/>
          <c:yMode val="edge"/>
          <c:x val="0"/>
          <c:y val="0.94455079833770783"/>
          <c:w val="0.48519800254078749"/>
          <c:h val="5.5449201662292225E-2"/>
        </c:manualLayout>
      </c:layout>
      <c:overlay val="0"/>
    </c:legend>
    <c:plotVisOnly val="1"/>
    <c:dispBlanksAs val="gap"/>
    <c:showDLblsOverMax val="0"/>
  </c:chart>
  <c:txPr>
    <a:bodyPr/>
    <a:lstStyle/>
    <a:p>
      <a:pPr>
        <a:defRPr sz="1050">
          <a:latin typeface="Arial Narrow"/>
          <a:cs typeface="Arial Narrow"/>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486300486160485E-3"/>
          <c:w val="1"/>
          <c:h val="0.93111655267344584"/>
        </c:manualLayout>
      </c:layout>
      <c:barChart>
        <c:barDir val="col"/>
        <c:grouping val="clustered"/>
        <c:varyColors val="0"/>
        <c:ser>
          <c:idx val="0"/>
          <c:order val="0"/>
          <c:tx>
            <c:strRef>
              <c:f>Sheet1!$B$1</c:f>
              <c:strCache>
                <c:ptCount val="1"/>
                <c:pt idx="0">
                  <c:v>Series 1</c:v>
                </c:pt>
              </c:strCache>
            </c:strRef>
          </c:tx>
          <c:spPr>
            <a:solidFill>
              <a:srgbClr val="3769FF"/>
            </a:solidFill>
            <a:ln>
              <a:noFill/>
            </a:ln>
            <a:effectLst/>
          </c:spPr>
          <c:invertIfNegative val="0"/>
          <c:dLbls>
            <c:dLbl>
              <c:idx val="0"/>
              <c:tx>
                <c:rich>
                  <a:bodyPr/>
                  <a:lstStyle/>
                  <a:p>
                    <a:r>
                      <a:rPr lang="en-US" dirty="0"/>
                      <a:t>14,16%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32-49D8-B5A8-8A97B3CC1B3D}"/>
                </c:ext>
              </c:extLst>
            </c:dLbl>
            <c:dLbl>
              <c:idx val="1"/>
              <c:tx>
                <c:rich>
                  <a:bodyPr/>
                  <a:lstStyle/>
                  <a:p>
                    <a:r>
                      <a:rPr lang="en-US" dirty="0"/>
                      <a:t>8,47%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32-49D8-B5A8-8A97B3CC1B3D}"/>
                </c:ext>
              </c:extLst>
            </c:dLbl>
            <c:dLbl>
              <c:idx val="2"/>
              <c:tx>
                <c:rich>
                  <a:bodyPr/>
                  <a:lstStyle/>
                  <a:p>
                    <a:r>
                      <a:rPr lang="en-US" dirty="0"/>
                      <a:t>6,38%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32-49D8-B5A8-8A97B3CC1B3D}"/>
                </c:ext>
              </c:extLst>
            </c:dLbl>
            <c:dLbl>
              <c:idx val="3"/>
              <c:tx>
                <c:rich>
                  <a:bodyPr/>
                  <a:lstStyle/>
                  <a:p>
                    <a:r>
                      <a:rPr lang="en-US" dirty="0"/>
                      <a:t>6,21%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32-49D8-B5A8-8A97B3CC1B3D}"/>
                </c:ext>
              </c:extLst>
            </c:dLbl>
            <c:dLbl>
              <c:idx val="4"/>
              <c:tx>
                <c:rich>
                  <a:bodyPr/>
                  <a:lstStyle/>
                  <a:p>
                    <a:r>
                      <a:rPr lang="en-US" dirty="0"/>
                      <a:t>5,72%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D32-49D8-B5A8-8A97B3CC1B3D}"/>
                </c:ext>
              </c:extLst>
            </c:dLbl>
            <c:dLbl>
              <c:idx val="5"/>
              <c:tx>
                <c:rich>
                  <a:bodyPr/>
                  <a:lstStyle/>
                  <a:p>
                    <a:r>
                      <a:rPr lang="en-US" dirty="0"/>
                      <a:t>5,63%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32-49D8-B5A8-8A97B3CC1B3D}"/>
                </c:ext>
              </c:extLst>
            </c:dLbl>
            <c:dLbl>
              <c:idx val="6"/>
              <c:tx>
                <c:rich>
                  <a:bodyPr/>
                  <a:lstStyle/>
                  <a:p>
                    <a:r>
                      <a:rPr lang="en-US" dirty="0"/>
                      <a:t>5,17%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D32-49D8-B5A8-8A97B3CC1B3D}"/>
                </c:ext>
              </c:extLst>
            </c:dLbl>
            <c:dLbl>
              <c:idx val="7"/>
              <c:tx>
                <c:rich>
                  <a:bodyPr/>
                  <a:lstStyle/>
                  <a:p>
                    <a:r>
                      <a:rPr lang="en-US" dirty="0"/>
                      <a:t>5,09%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32-49D8-B5A8-8A97B3CC1B3D}"/>
                </c:ext>
              </c:extLst>
            </c:dLbl>
            <c:dLbl>
              <c:idx val="8"/>
              <c:tx>
                <c:rich>
                  <a:bodyPr/>
                  <a:lstStyle/>
                  <a:p>
                    <a:r>
                      <a:rPr lang="en-US" dirty="0"/>
                      <a:t>5,02%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32-49D8-B5A8-8A97B3CC1B3D}"/>
                </c:ext>
              </c:extLst>
            </c:dLbl>
            <c:dLbl>
              <c:idx val="9"/>
              <c:tx>
                <c:rich>
                  <a:bodyPr/>
                  <a:lstStyle/>
                  <a:p>
                    <a:r>
                      <a:rPr lang="en-US" dirty="0"/>
                      <a:t>4,73%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D32-49D8-B5A8-8A97B3CC1B3D}"/>
                </c:ext>
              </c:extLst>
            </c:dLbl>
            <c:dLbl>
              <c:idx val="10"/>
              <c:tx>
                <c:rich>
                  <a:bodyPr/>
                  <a:lstStyle/>
                  <a:p>
                    <a:r>
                      <a:rPr lang="en-US" dirty="0"/>
                      <a:t>4,71%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D32-49D8-B5A8-8A97B3CC1B3D}"/>
                </c:ext>
              </c:extLst>
            </c:dLbl>
            <c:dLbl>
              <c:idx val="11"/>
              <c:tx>
                <c:rich>
                  <a:bodyPr/>
                  <a:lstStyle/>
                  <a:p>
                    <a:r>
                      <a:rPr lang="en-US" dirty="0"/>
                      <a:t>4,65%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D32-49D8-B5A8-8A97B3CC1B3D}"/>
                </c:ext>
              </c:extLst>
            </c:dLbl>
            <c:dLbl>
              <c:idx val="12"/>
              <c:tx>
                <c:rich>
                  <a:bodyPr/>
                  <a:lstStyle/>
                  <a:p>
                    <a:r>
                      <a:rPr lang="en-US" dirty="0"/>
                      <a:t>4,54%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D32-49D8-B5A8-8A97B3CC1B3D}"/>
                </c:ext>
              </c:extLst>
            </c:dLbl>
            <c:dLbl>
              <c:idx val="13"/>
              <c:tx>
                <c:rich>
                  <a:bodyPr/>
                  <a:lstStyle/>
                  <a:p>
                    <a:r>
                      <a:rPr lang="en-US" dirty="0"/>
                      <a:t>4,38%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D32-49D8-B5A8-8A97B3CC1B3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Brasilien</c:v>
                </c:pt>
                <c:pt idx="1">
                  <c:v>Kolumbien</c:v>
                </c:pt>
                <c:pt idx="2">
                  <c:v>Tschechische Rep.</c:v>
                </c:pt>
                <c:pt idx="3">
                  <c:v>Chile</c:v>
                </c:pt>
                <c:pt idx="4">
                  <c:v>Australien</c:v>
                </c:pt>
                <c:pt idx="5">
                  <c:v>Italien</c:v>
                </c:pt>
                <c:pt idx="6">
                  <c:v>Österreich</c:v>
                </c:pt>
                <c:pt idx="7">
                  <c:v>Peru</c:v>
                </c:pt>
                <c:pt idx="8">
                  <c:v>Taiwan</c:v>
                </c:pt>
                <c:pt idx="9">
                  <c:v>Norwegen</c:v>
                </c:pt>
                <c:pt idx="10">
                  <c:v>Ägypten</c:v>
                </c:pt>
                <c:pt idx="11">
                  <c:v>Polen</c:v>
                </c:pt>
                <c:pt idx="12">
                  <c:v>Südafrika</c:v>
                </c:pt>
                <c:pt idx="13">
                  <c:v>Israel</c:v>
                </c:pt>
              </c:strCache>
            </c:strRef>
          </c:cat>
          <c:val>
            <c:numRef>
              <c:f>Sheet1!$B$2:$B$15</c:f>
              <c:numCache>
                <c:formatCode>0.00%</c:formatCode>
                <c:ptCount val="14"/>
                <c:pt idx="0">
                  <c:v>0.1416</c:v>
                </c:pt>
                <c:pt idx="1">
                  <c:v>8.4699999999999998E-2</c:v>
                </c:pt>
                <c:pt idx="2">
                  <c:v>6.3799999999999996E-2</c:v>
                </c:pt>
                <c:pt idx="3">
                  <c:v>6.2100000000000002E-2</c:v>
                </c:pt>
                <c:pt idx="4">
                  <c:v>5.7200000000000001E-2</c:v>
                </c:pt>
                <c:pt idx="5">
                  <c:v>5.6300000000000003E-2</c:v>
                </c:pt>
                <c:pt idx="6">
                  <c:v>5.1700000000000003E-2</c:v>
                </c:pt>
                <c:pt idx="7">
                  <c:v>5.0900000000000001E-2</c:v>
                </c:pt>
                <c:pt idx="8">
                  <c:v>5.0200000000000002E-2</c:v>
                </c:pt>
                <c:pt idx="9">
                  <c:v>4.7300000000000002E-2</c:v>
                </c:pt>
                <c:pt idx="10">
                  <c:v>4.7100000000000003E-2</c:v>
                </c:pt>
                <c:pt idx="11">
                  <c:v>4.65E-2</c:v>
                </c:pt>
                <c:pt idx="12">
                  <c:v>4.5400000000000003E-2</c:v>
                </c:pt>
                <c:pt idx="13">
                  <c:v>4.3799999999999999E-2</c:v>
                </c:pt>
              </c:numCache>
            </c:numRef>
          </c:val>
          <c:extLst>
            <c:ext xmlns:c16="http://schemas.microsoft.com/office/drawing/2014/chart" uri="{C3380CC4-5D6E-409C-BE32-E72D297353CC}">
              <c16:uniqueId val="{0000000E-FD32-49D8-B5A8-8A97B3CC1B3D}"/>
            </c:ext>
          </c:extLst>
        </c:ser>
        <c:dLbls>
          <c:showLegendKey val="0"/>
          <c:showVal val="0"/>
          <c:showCatName val="0"/>
          <c:showSerName val="0"/>
          <c:showPercent val="0"/>
          <c:showBubbleSize val="0"/>
        </c:dLbls>
        <c:gapWidth val="74"/>
        <c:axId val="726413208"/>
        <c:axId val="726413600"/>
      </c:barChart>
      <c:catAx>
        <c:axId val="726413208"/>
        <c:scaling>
          <c:orientation val="minMax"/>
        </c:scaling>
        <c:delete val="0"/>
        <c:axPos val="b"/>
        <c:numFmt formatCode="General" sourceLinked="0"/>
        <c:majorTickMark val="none"/>
        <c:minorTickMark val="none"/>
        <c:tickLblPos val="nextTo"/>
        <c:spPr>
          <a:ln>
            <a:solidFill>
              <a:schemeClr val="tx1"/>
            </a:solidFill>
          </a:ln>
        </c:spPr>
        <c:txPr>
          <a:bodyPr anchor="ctr" anchorCtr="0"/>
          <a:lstStyle/>
          <a:p>
            <a:pPr>
              <a:defRPr sz="850"/>
            </a:pPr>
            <a:endParaRPr lang="de-DE"/>
          </a:p>
        </c:txPr>
        <c:crossAx val="726413600"/>
        <c:crosses val="autoZero"/>
        <c:auto val="1"/>
        <c:lblAlgn val="ctr"/>
        <c:lblOffset val="100"/>
        <c:noMultiLvlLbl val="0"/>
      </c:catAx>
      <c:valAx>
        <c:axId val="726413600"/>
        <c:scaling>
          <c:orientation val="minMax"/>
        </c:scaling>
        <c:delete val="1"/>
        <c:axPos val="l"/>
        <c:numFmt formatCode="0.00%" sourceLinked="1"/>
        <c:majorTickMark val="out"/>
        <c:minorTickMark val="none"/>
        <c:tickLblPos val="nextTo"/>
        <c:crossAx val="726413208"/>
        <c:crosses val="autoZero"/>
        <c:crossBetween val="between"/>
      </c:valAx>
    </c:plotArea>
    <c:plotVisOnly val="1"/>
    <c:dispBlanksAs val="gap"/>
    <c:showDLblsOverMax val="0"/>
  </c:chart>
  <c:txPr>
    <a:bodyPr/>
    <a:lstStyle/>
    <a:p>
      <a:pPr>
        <a:defRPr sz="850">
          <a:latin typeface="Arial Narrow"/>
          <a:cs typeface="Arial Narrow"/>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291509837622998E-2"/>
          <c:y val="3.0180797598068E-2"/>
          <c:w val="0.89689651381112701"/>
          <c:h val="0.922892326436482"/>
        </c:manualLayout>
      </c:layout>
      <c:doughnutChart>
        <c:varyColors val="1"/>
        <c:ser>
          <c:idx val="0"/>
          <c:order val="0"/>
          <c:tx>
            <c:strRef>
              <c:f>Sheet1!$B$1</c:f>
              <c:strCache>
                <c:ptCount val="1"/>
                <c:pt idx="0">
                  <c:v>Series 1</c:v>
                </c:pt>
              </c:strCache>
            </c:strRef>
          </c:tx>
          <c:spPr>
            <a:ln w="19050">
              <a:solidFill>
                <a:schemeClr val="bg1"/>
              </a:solidFill>
            </a:ln>
          </c:spPr>
          <c:dPt>
            <c:idx val="0"/>
            <c:bubble3D val="0"/>
            <c:spPr>
              <a:solidFill>
                <a:srgbClr val="3769FF"/>
              </a:solidFill>
              <a:ln w="19050">
                <a:solidFill>
                  <a:schemeClr val="bg1"/>
                </a:solidFill>
              </a:ln>
            </c:spPr>
            <c:extLst>
              <c:ext xmlns:c16="http://schemas.microsoft.com/office/drawing/2014/chart" uri="{C3380CC4-5D6E-409C-BE32-E72D297353CC}">
                <c16:uniqueId val="{00000001-6808-4C0E-A129-775BE72C019D}"/>
              </c:ext>
            </c:extLst>
          </c:dPt>
          <c:dPt>
            <c:idx val="1"/>
            <c:bubble3D val="0"/>
            <c:spPr>
              <a:solidFill>
                <a:srgbClr val="00BFB3"/>
              </a:solidFill>
              <a:ln w="19050">
                <a:solidFill>
                  <a:schemeClr val="bg1"/>
                </a:solidFill>
              </a:ln>
            </c:spPr>
            <c:extLst>
              <c:ext xmlns:c16="http://schemas.microsoft.com/office/drawing/2014/chart" uri="{C3380CC4-5D6E-409C-BE32-E72D297353CC}">
                <c16:uniqueId val="{00000003-6808-4C0E-A129-775BE72C019D}"/>
              </c:ext>
            </c:extLst>
          </c:dPt>
          <c:dPt>
            <c:idx val="2"/>
            <c:bubble3D val="0"/>
            <c:spPr>
              <a:solidFill>
                <a:schemeClr val="accent3"/>
              </a:solidFill>
              <a:ln w="19050">
                <a:solidFill>
                  <a:schemeClr val="bg1"/>
                </a:solidFill>
              </a:ln>
            </c:spPr>
            <c:extLst>
              <c:ext xmlns:c16="http://schemas.microsoft.com/office/drawing/2014/chart" uri="{C3380CC4-5D6E-409C-BE32-E72D297353CC}">
                <c16:uniqueId val="{00000005-6808-4C0E-A129-775BE72C019D}"/>
              </c:ext>
            </c:extLst>
          </c:dPt>
          <c:dPt>
            <c:idx val="3"/>
            <c:bubble3D val="0"/>
            <c:spPr>
              <a:solidFill>
                <a:schemeClr val="accent4"/>
              </a:solidFill>
              <a:ln w="19050">
                <a:solidFill>
                  <a:schemeClr val="bg1"/>
                </a:solidFill>
              </a:ln>
            </c:spPr>
            <c:extLst>
              <c:ext xmlns:c16="http://schemas.microsoft.com/office/drawing/2014/chart" uri="{C3380CC4-5D6E-409C-BE32-E72D297353CC}">
                <c16:uniqueId val="{00000007-6808-4C0E-A129-775BE72C019D}"/>
              </c:ext>
            </c:extLst>
          </c:dPt>
          <c:dPt>
            <c:idx val="4"/>
            <c:bubble3D val="0"/>
            <c:spPr>
              <a:solidFill>
                <a:schemeClr val="accent5"/>
              </a:solidFill>
              <a:ln w="19050">
                <a:solidFill>
                  <a:schemeClr val="bg1"/>
                </a:solidFill>
              </a:ln>
            </c:spPr>
            <c:extLst>
              <c:ext xmlns:c16="http://schemas.microsoft.com/office/drawing/2014/chart" uri="{C3380CC4-5D6E-409C-BE32-E72D297353CC}">
                <c16:uniqueId val="{00000009-6808-4C0E-A129-775BE72C019D}"/>
              </c:ext>
            </c:extLst>
          </c:dPt>
          <c:dPt>
            <c:idx val="5"/>
            <c:bubble3D val="0"/>
            <c:spPr>
              <a:solidFill>
                <a:schemeClr val="accent6"/>
              </a:solidFill>
              <a:ln w="19050">
                <a:solidFill>
                  <a:schemeClr val="bg1"/>
                </a:solidFill>
              </a:ln>
            </c:spPr>
            <c:extLst>
              <c:ext xmlns:c16="http://schemas.microsoft.com/office/drawing/2014/chart" uri="{C3380CC4-5D6E-409C-BE32-E72D297353CC}">
                <c16:uniqueId val="{0000000B-6808-4C0E-A129-775BE72C019D}"/>
              </c:ext>
            </c:extLst>
          </c:dPt>
          <c:dPt>
            <c:idx val="6"/>
            <c:bubble3D val="0"/>
            <c:spPr>
              <a:solidFill>
                <a:srgbClr val="81BB00"/>
              </a:solidFill>
              <a:ln w="19050">
                <a:solidFill>
                  <a:schemeClr val="bg1"/>
                </a:solidFill>
              </a:ln>
            </c:spPr>
            <c:extLst>
              <c:ext xmlns:c16="http://schemas.microsoft.com/office/drawing/2014/chart" uri="{C3380CC4-5D6E-409C-BE32-E72D297353CC}">
                <c16:uniqueId val="{0000000D-6808-4C0E-A129-775BE72C019D}"/>
              </c:ext>
            </c:extLst>
          </c:dPt>
          <c:dPt>
            <c:idx val="7"/>
            <c:bubble3D val="0"/>
            <c:spPr>
              <a:solidFill>
                <a:srgbClr val="F59B00"/>
              </a:solidFill>
              <a:ln w="19050">
                <a:solidFill>
                  <a:schemeClr val="bg1"/>
                </a:solidFill>
              </a:ln>
            </c:spPr>
            <c:extLst>
              <c:ext xmlns:c16="http://schemas.microsoft.com/office/drawing/2014/chart" uri="{C3380CC4-5D6E-409C-BE32-E72D297353CC}">
                <c16:uniqueId val="{0000000F-6808-4C0E-A129-775BE72C019D}"/>
              </c:ext>
            </c:extLst>
          </c:dPt>
          <c:dPt>
            <c:idx val="8"/>
            <c:bubble3D val="0"/>
            <c:spPr>
              <a:solidFill>
                <a:srgbClr val="5FC0EB"/>
              </a:solidFill>
              <a:ln w="19050">
                <a:solidFill>
                  <a:schemeClr val="bg1"/>
                </a:solidFill>
              </a:ln>
            </c:spPr>
            <c:extLst>
              <c:ext xmlns:c16="http://schemas.microsoft.com/office/drawing/2014/chart" uri="{C3380CC4-5D6E-409C-BE32-E72D297353CC}">
                <c16:uniqueId val="{00000011-6808-4C0E-A129-775BE72C019D}"/>
              </c:ext>
            </c:extLst>
          </c:dPt>
          <c:dPt>
            <c:idx val="9"/>
            <c:bubble3D val="0"/>
            <c:spPr>
              <a:solidFill>
                <a:srgbClr val="F7BB00"/>
              </a:solidFill>
              <a:ln w="19050">
                <a:solidFill>
                  <a:schemeClr val="bg1"/>
                </a:solidFill>
              </a:ln>
            </c:spPr>
            <c:extLst>
              <c:ext xmlns:c16="http://schemas.microsoft.com/office/drawing/2014/chart" uri="{C3380CC4-5D6E-409C-BE32-E72D297353CC}">
                <c16:uniqueId val="{00000013-6808-4C0E-A129-775BE72C019D}"/>
              </c:ext>
            </c:extLst>
          </c:dPt>
          <c:dPt>
            <c:idx val="10"/>
            <c:bubble3D val="0"/>
            <c:spPr>
              <a:solidFill>
                <a:srgbClr val="BAD583"/>
              </a:solidFill>
              <a:ln w="19050">
                <a:solidFill>
                  <a:schemeClr val="bg1"/>
                </a:solidFill>
              </a:ln>
            </c:spPr>
            <c:extLst>
              <c:ext xmlns:c16="http://schemas.microsoft.com/office/drawing/2014/chart" uri="{C3380CC4-5D6E-409C-BE32-E72D297353CC}">
                <c16:uniqueId val="{00000015-6808-4C0E-A129-775BE72C019D}"/>
              </c:ext>
            </c:extLst>
          </c:dPt>
          <c:dPt>
            <c:idx val="11"/>
            <c:bubble3D val="0"/>
            <c:spPr>
              <a:solidFill>
                <a:srgbClr val="A5D7F5"/>
              </a:solidFill>
              <a:ln w="19050">
                <a:solidFill>
                  <a:schemeClr val="bg1"/>
                </a:solidFill>
              </a:ln>
            </c:spPr>
            <c:extLst>
              <c:ext xmlns:c16="http://schemas.microsoft.com/office/drawing/2014/chart" uri="{C3380CC4-5D6E-409C-BE32-E72D297353CC}">
                <c16:uniqueId val="{00000017-6808-4C0E-A129-775BE72C019D}"/>
              </c:ext>
            </c:extLst>
          </c:dPt>
          <c:cat>
            <c:strRef>
              <c:f>Sheet1!$A$2:$A$3</c:f>
              <c:strCache>
                <c:ptCount val="2"/>
                <c:pt idx="0">
                  <c:v>MSCI All Country World Index Net Returns</c:v>
                </c:pt>
                <c:pt idx="1">
                  <c:v>Barclays Global Aggregate Index</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18-6808-4C0E-A129-775BE72C019D}"/>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300">
          <a:latin typeface="Arial Narrow" panose="020B0606020202030204" pitchFamily="34" charset="0"/>
        </a:defRPr>
      </a:pPr>
      <a:endParaRPr lang="de-D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291509837622998E-2"/>
          <c:y val="3.0180797598068E-2"/>
          <c:w val="0.89689651381112701"/>
          <c:h val="0.922892326436482"/>
        </c:manualLayout>
      </c:layout>
      <c:doughnutChart>
        <c:varyColors val="1"/>
        <c:ser>
          <c:idx val="0"/>
          <c:order val="0"/>
          <c:tx>
            <c:strRef>
              <c:f>Sheet1!$B$1</c:f>
              <c:strCache>
                <c:ptCount val="1"/>
                <c:pt idx="0">
                  <c:v>Series 1</c:v>
                </c:pt>
              </c:strCache>
            </c:strRef>
          </c:tx>
          <c:spPr>
            <a:ln w="19050">
              <a:solidFill>
                <a:schemeClr val="bg1"/>
              </a:solidFill>
            </a:ln>
          </c:spPr>
          <c:dPt>
            <c:idx val="0"/>
            <c:bubble3D val="0"/>
            <c:spPr>
              <a:solidFill>
                <a:srgbClr val="3769FF"/>
              </a:solidFill>
              <a:ln w="19050">
                <a:solidFill>
                  <a:schemeClr val="bg1"/>
                </a:solidFill>
              </a:ln>
            </c:spPr>
            <c:extLst>
              <c:ext xmlns:c16="http://schemas.microsoft.com/office/drawing/2014/chart" uri="{C3380CC4-5D6E-409C-BE32-E72D297353CC}">
                <c16:uniqueId val="{00000001-D0F9-4077-A6E4-D3595FCDC9E3}"/>
              </c:ext>
            </c:extLst>
          </c:dPt>
          <c:dPt>
            <c:idx val="1"/>
            <c:bubble3D val="0"/>
            <c:spPr>
              <a:solidFill>
                <a:srgbClr val="00BFB3"/>
              </a:solidFill>
              <a:ln w="19050">
                <a:solidFill>
                  <a:schemeClr val="bg1"/>
                </a:solidFill>
              </a:ln>
            </c:spPr>
            <c:extLst>
              <c:ext xmlns:c16="http://schemas.microsoft.com/office/drawing/2014/chart" uri="{C3380CC4-5D6E-409C-BE32-E72D297353CC}">
                <c16:uniqueId val="{00000003-D0F9-4077-A6E4-D3595FCDC9E3}"/>
              </c:ext>
            </c:extLst>
          </c:dPt>
          <c:dPt>
            <c:idx val="2"/>
            <c:bubble3D val="0"/>
            <c:spPr>
              <a:solidFill>
                <a:schemeClr val="accent3"/>
              </a:solidFill>
              <a:ln w="19050">
                <a:solidFill>
                  <a:schemeClr val="bg1"/>
                </a:solidFill>
              </a:ln>
            </c:spPr>
            <c:extLst>
              <c:ext xmlns:c16="http://schemas.microsoft.com/office/drawing/2014/chart" uri="{C3380CC4-5D6E-409C-BE32-E72D297353CC}">
                <c16:uniqueId val="{00000005-D0F9-4077-A6E4-D3595FCDC9E3}"/>
              </c:ext>
            </c:extLst>
          </c:dPt>
          <c:dPt>
            <c:idx val="3"/>
            <c:bubble3D val="0"/>
            <c:spPr>
              <a:solidFill>
                <a:schemeClr val="accent4"/>
              </a:solidFill>
              <a:ln w="19050">
                <a:solidFill>
                  <a:schemeClr val="bg1"/>
                </a:solidFill>
              </a:ln>
            </c:spPr>
            <c:extLst>
              <c:ext xmlns:c16="http://schemas.microsoft.com/office/drawing/2014/chart" uri="{C3380CC4-5D6E-409C-BE32-E72D297353CC}">
                <c16:uniqueId val="{00000007-D0F9-4077-A6E4-D3595FCDC9E3}"/>
              </c:ext>
            </c:extLst>
          </c:dPt>
          <c:dPt>
            <c:idx val="4"/>
            <c:bubble3D val="0"/>
            <c:spPr>
              <a:solidFill>
                <a:schemeClr val="accent5"/>
              </a:solidFill>
              <a:ln w="19050">
                <a:solidFill>
                  <a:schemeClr val="bg1"/>
                </a:solidFill>
              </a:ln>
            </c:spPr>
            <c:extLst>
              <c:ext xmlns:c16="http://schemas.microsoft.com/office/drawing/2014/chart" uri="{C3380CC4-5D6E-409C-BE32-E72D297353CC}">
                <c16:uniqueId val="{00000009-D0F9-4077-A6E4-D3595FCDC9E3}"/>
              </c:ext>
            </c:extLst>
          </c:dPt>
          <c:dPt>
            <c:idx val="5"/>
            <c:bubble3D val="0"/>
            <c:spPr>
              <a:solidFill>
                <a:schemeClr val="accent6"/>
              </a:solidFill>
              <a:ln w="19050">
                <a:solidFill>
                  <a:schemeClr val="bg1"/>
                </a:solidFill>
              </a:ln>
            </c:spPr>
            <c:extLst>
              <c:ext xmlns:c16="http://schemas.microsoft.com/office/drawing/2014/chart" uri="{C3380CC4-5D6E-409C-BE32-E72D297353CC}">
                <c16:uniqueId val="{0000000B-D0F9-4077-A6E4-D3595FCDC9E3}"/>
              </c:ext>
            </c:extLst>
          </c:dPt>
          <c:dPt>
            <c:idx val="6"/>
            <c:bubble3D val="0"/>
            <c:spPr>
              <a:solidFill>
                <a:srgbClr val="81BB00"/>
              </a:solidFill>
              <a:ln w="19050">
                <a:solidFill>
                  <a:schemeClr val="bg1"/>
                </a:solidFill>
              </a:ln>
            </c:spPr>
            <c:extLst>
              <c:ext xmlns:c16="http://schemas.microsoft.com/office/drawing/2014/chart" uri="{C3380CC4-5D6E-409C-BE32-E72D297353CC}">
                <c16:uniqueId val="{0000000D-D0F9-4077-A6E4-D3595FCDC9E3}"/>
              </c:ext>
            </c:extLst>
          </c:dPt>
          <c:dPt>
            <c:idx val="7"/>
            <c:bubble3D val="0"/>
            <c:spPr>
              <a:solidFill>
                <a:srgbClr val="F59B00"/>
              </a:solidFill>
              <a:ln w="19050">
                <a:solidFill>
                  <a:schemeClr val="bg1"/>
                </a:solidFill>
              </a:ln>
            </c:spPr>
            <c:extLst>
              <c:ext xmlns:c16="http://schemas.microsoft.com/office/drawing/2014/chart" uri="{C3380CC4-5D6E-409C-BE32-E72D297353CC}">
                <c16:uniqueId val="{0000000F-D0F9-4077-A6E4-D3595FCDC9E3}"/>
              </c:ext>
            </c:extLst>
          </c:dPt>
          <c:dPt>
            <c:idx val="8"/>
            <c:bubble3D val="0"/>
            <c:spPr>
              <a:solidFill>
                <a:srgbClr val="5FC0EB"/>
              </a:solidFill>
              <a:ln w="19050">
                <a:solidFill>
                  <a:schemeClr val="bg1"/>
                </a:solidFill>
              </a:ln>
            </c:spPr>
            <c:extLst>
              <c:ext xmlns:c16="http://schemas.microsoft.com/office/drawing/2014/chart" uri="{C3380CC4-5D6E-409C-BE32-E72D297353CC}">
                <c16:uniqueId val="{00000011-D0F9-4077-A6E4-D3595FCDC9E3}"/>
              </c:ext>
            </c:extLst>
          </c:dPt>
          <c:dPt>
            <c:idx val="9"/>
            <c:bubble3D val="0"/>
            <c:spPr>
              <a:solidFill>
                <a:srgbClr val="F7BB00"/>
              </a:solidFill>
              <a:ln w="19050">
                <a:solidFill>
                  <a:schemeClr val="bg1"/>
                </a:solidFill>
              </a:ln>
            </c:spPr>
            <c:extLst>
              <c:ext xmlns:c16="http://schemas.microsoft.com/office/drawing/2014/chart" uri="{C3380CC4-5D6E-409C-BE32-E72D297353CC}">
                <c16:uniqueId val="{00000013-D0F9-4077-A6E4-D3595FCDC9E3}"/>
              </c:ext>
            </c:extLst>
          </c:dPt>
          <c:dPt>
            <c:idx val="10"/>
            <c:bubble3D val="0"/>
            <c:spPr>
              <a:solidFill>
                <a:srgbClr val="BAD583"/>
              </a:solidFill>
              <a:ln w="19050">
                <a:solidFill>
                  <a:schemeClr val="bg1"/>
                </a:solidFill>
              </a:ln>
            </c:spPr>
            <c:extLst>
              <c:ext xmlns:c16="http://schemas.microsoft.com/office/drawing/2014/chart" uri="{C3380CC4-5D6E-409C-BE32-E72D297353CC}">
                <c16:uniqueId val="{00000015-D0F9-4077-A6E4-D3595FCDC9E3}"/>
              </c:ext>
            </c:extLst>
          </c:dPt>
          <c:dPt>
            <c:idx val="11"/>
            <c:bubble3D val="0"/>
            <c:spPr>
              <a:solidFill>
                <a:srgbClr val="A5D7F5"/>
              </a:solidFill>
              <a:ln w="19050">
                <a:solidFill>
                  <a:schemeClr val="bg1"/>
                </a:solidFill>
              </a:ln>
            </c:spPr>
            <c:extLst>
              <c:ext xmlns:c16="http://schemas.microsoft.com/office/drawing/2014/chart" uri="{C3380CC4-5D6E-409C-BE32-E72D297353CC}">
                <c16:uniqueId val="{00000017-D0F9-4077-A6E4-D3595FCDC9E3}"/>
              </c:ext>
            </c:extLst>
          </c:dPt>
          <c:cat>
            <c:strRef>
              <c:f>Sheet1!$A$2:$A$3</c:f>
              <c:strCache>
                <c:ptCount val="2"/>
                <c:pt idx="0">
                  <c:v>MSCI All Country World Index Net Returns</c:v>
                </c:pt>
                <c:pt idx="1">
                  <c:v>Barclays Global Aggregate Index</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18-D0F9-4077-A6E4-D3595FCDC9E3}"/>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300">
          <a:latin typeface="Arial Narrow" panose="020B0606020202030204" pitchFamily="34" charset="0"/>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015460064167266E-2"/>
          <c:y val="2.2935804899387575E-2"/>
          <c:w val="0.91161554563560698"/>
          <c:h val="0.78965016525712073"/>
        </c:manualLayout>
      </c:layout>
      <c:scatterChart>
        <c:scatterStyle val="smoothMarker"/>
        <c:varyColors val="0"/>
        <c:ser>
          <c:idx val="2"/>
          <c:order val="0"/>
          <c:tx>
            <c:strRef>
              <c:f>Sheet1!$A$6</c:f>
              <c:strCache>
                <c:ptCount val="1"/>
                <c:pt idx="0">
                  <c:v>Hypothetische Portfolios Smart Beta Global Equity</c:v>
                </c:pt>
              </c:strCache>
            </c:strRef>
          </c:tx>
          <c:spPr>
            <a:ln w="44450">
              <a:solidFill>
                <a:srgbClr val="3769FF"/>
              </a:solidFill>
            </a:ln>
          </c:spPr>
          <c:marker>
            <c:symbol val="square"/>
            <c:size val="7"/>
            <c:spPr>
              <a:solidFill>
                <a:srgbClr val="3769FF"/>
              </a:solidFill>
              <a:ln>
                <a:solidFill>
                  <a:srgbClr val="3769FF"/>
                </a:solidFill>
              </a:ln>
            </c:spPr>
          </c:marker>
          <c:xVal>
            <c:numRef>
              <c:f>Sheet1!$B$6:$B$9</c:f>
              <c:numCache>
                <c:formatCode>0.00%</c:formatCode>
                <c:ptCount val="4"/>
                <c:pt idx="0">
                  <c:v>5.8999999999999997E-2</c:v>
                </c:pt>
                <c:pt idx="1">
                  <c:v>8.3000000000000004E-2</c:v>
                </c:pt>
                <c:pt idx="2">
                  <c:v>0.1033</c:v>
                </c:pt>
                <c:pt idx="3">
                  <c:v>0.14949999999999999</c:v>
                </c:pt>
              </c:numCache>
            </c:numRef>
          </c:xVal>
          <c:yVal>
            <c:numRef>
              <c:f>Sheet1!$C$6:$C$9</c:f>
              <c:numCache>
                <c:formatCode>0.00%</c:formatCode>
                <c:ptCount val="4"/>
                <c:pt idx="0">
                  <c:v>1.4E-2</c:v>
                </c:pt>
                <c:pt idx="1">
                  <c:v>3.1600000000000003E-2</c:v>
                </c:pt>
                <c:pt idx="2">
                  <c:v>3.9300000000000002E-2</c:v>
                </c:pt>
                <c:pt idx="3">
                  <c:v>5.2900000000000003E-2</c:v>
                </c:pt>
              </c:numCache>
            </c:numRef>
          </c:yVal>
          <c:smooth val="1"/>
          <c:extLst>
            <c:ext xmlns:c16="http://schemas.microsoft.com/office/drawing/2014/chart" uri="{C3380CC4-5D6E-409C-BE32-E72D297353CC}">
              <c16:uniqueId val="{00000000-7E40-4E09-AA6D-1756AD553A48}"/>
            </c:ext>
          </c:extLst>
        </c:ser>
        <c:ser>
          <c:idx val="1"/>
          <c:order val="1"/>
          <c:tx>
            <c:strRef>
              <c:f>Sheet1!$A$2</c:f>
              <c:strCache>
                <c:ptCount val="1"/>
                <c:pt idx="0">
                  <c:v>Konventionelle Portfolios</c:v>
                </c:pt>
              </c:strCache>
            </c:strRef>
          </c:tx>
          <c:spPr>
            <a:ln w="31750">
              <a:solidFill>
                <a:srgbClr val="00BFB3"/>
              </a:solidFill>
            </a:ln>
          </c:spPr>
          <c:marker>
            <c:symbol val="square"/>
            <c:size val="7"/>
            <c:spPr>
              <a:solidFill>
                <a:srgbClr val="00BFB3"/>
              </a:solidFill>
              <a:ln>
                <a:solidFill>
                  <a:srgbClr val="00BFB3"/>
                </a:solidFill>
              </a:ln>
            </c:spPr>
          </c:marker>
          <c:xVal>
            <c:numRef>
              <c:f>Sheet1!$B$2:$B$5</c:f>
              <c:numCache>
                <c:formatCode>0.00%</c:formatCode>
                <c:ptCount val="4"/>
                <c:pt idx="0">
                  <c:v>5.8999999999999997E-2</c:v>
                </c:pt>
                <c:pt idx="1">
                  <c:v>8.9599999999999999E-2</c:v>
                </c:pt>
                <c:pt idx="2">
                  <c:v>0.1142</c:v>
                </c:pt>
                <c:pt idx="3">
                  <c:v>0.16880000000000001</c:v>
                </c:pt>
              </c:numCache>
            </c:numRef>
          </c:xVal>
          <c:yVal>
            <c:numRef>
              <c:f>Sheet1!$C$2:$C$5</c:f>
              <c:numCache>
                <c:formatCode>0.00%</c:formatCode>
                <c:ptCount val="4"/>
                <c:pt idx="0">
                  <c:v>1.4E-2</c:v>
                </c:pt>
                <c:pt idx="1">
                  <c:v>2.9600000000000001E-2</c:v>
                </c:pt>
                <c:pt idx="2">
                  <c:v>3.61E-2</c:v>
                </c:pt>
                <c:pt idx="3">
                  <c:v>4.6199999999999998E-2</c:v>
                </c:pt>
              </c:numCache>
            </c:numRef>
          </c:yVal>
          <c:smooth val="1"/>
          <c:extLst>
            <c:ext xmlns:c16="http://schemas.microsoft.com/office/drawing/2014/chart" uri="{C3380CC4-5D6E-409C-BE32-E72D297353CC}">
              <c16:uniqueId val="{00000001-7E40-4E09-AA6D-1756AD553A48}"/>
            </c:ext>
          </c:extLst>
        </c:ser>
        <c:dLbls>
          <c:showLegendKey val="0"/>
          <c:showVal val="0"/>
          <c:showCatName val="0"/>
          <c:showSerName val="0"/>
          <c:showPercent val="0"/>
          <c:showBubbleSize val="0"/>
        </c:dLbls>
        <c:axId val="352323584"/>
        <c:axId val="352323192"/>
      </c:scatterChart>
      <c:valAx>
        <c:axId val="352323584"/>
        <c:scaling>
          <c:orientation val="minMax"/>
        </c:scaling>
        <c:delete val="0"/>
        <c:axPos val="b"/>
        <c:title>
          <c:tx>
            <c:rich>
              <a:bodyPr/>
              <a:lstStyle/>
              <a:p>
                <a:pPr>
                  <a:defRPr/>
                </a:pPr>
                <a:r>
                  <a:rPr lang="de-DE"/>
                  <a:t>Annualisiertes Risiko – Standardabweichung </a:t>
                </a:r>
                <a:r>
                  <a:rPr lang="pl-PL"/>
                  <a:t>(</a:t>
                </a:r>
                <a:r>
                  <a:rPr lang="en-US"/>
                  <a:t>%</a:t>
                </a:r>
                <a:r>
                  <a:rPr lang="pl-PL"/>
                  <a:t>)</a:t>
                </a:r>
                <a:r>
                  <a:rPr lang="en-US"/>
                  <a:t> </a:t>
                </a:r>
              </a:p>
            </c:rich>
          </c:tx>
          <c:layout>
            <c:manualLayout>
              <c:xMode val="edge"/>
              <c:yMode val="edge"/>
              <c:x val="0.40547998917940947"/>
              <c:y val="0.88004915184213084"/>
            </c:manualLayout>
          </c:layout>
          <c:overlay val="0"/>
        </c:title>
        <c:numFmt formatCode="0\ %" sourceLinked="0"/>
        <c:majorTickMark val="out"/>
        <c:minorTickMark val="none"/>
        <c:tickLblPos val="nextTo"/>
        <c:spPr>
          <a:ln>
            <a:solidFill>
              <a:schemeClr val="tx1"/>
            </a:solidFill>
          </a:ln>
        </c:spPr>
        <c:crossAx val="352323192"/>
        <c:crosses val="autoZero"/>
        <c:crossBetween val="midCat"/>
      </c:valAx>
      <c:valAx>
        <c:axId val="352323192"/>
        <c:scaling>
          <c:orientation val="minMax"/>
          <c:max val="0.12000000000000001"/>
        </c:scaling>
        <c:delete val="0"/>
        <c:axPos val="l"/>
        <c:title>
          <c:tx>
            <c:rich>
              <a:bodyPr rot="-5400000" vert="horz"/>
              <a:lstStyle/>
              <a:p>
                <a:pPr>
                  <a:defRPr/>
                </a:pPr>
                <a:r>
                  <a:rPr lang="de-DE"/>
                  <a:t>Annualisierte Renditen </a:t>
                </a:r>
                <a:r>
                  <a:rPr lang="pl-PL"/>
                  <a:t>(</a:t>
                </a:r>
                <a:r>
                  <a:rPr lang="en-US"/>
                  <a:t>%</a:t>
                </a:r>
                <a:r>
                  <a:rPr lang="pl-PL"/>
                  <a:t>)</a:t>
                </a:r>
                <a:endParaRPr lang="en-US"/>
              </a:p>
            </c:rich>
          </c:tx>
          <c:layout>
            <c:manualLayout>
              <c:xMode val="edge"/>
              <c:yMode val="edge"/>
              <c:x val="1.4776505356483192E-3"/>
              <c:y val="0.2096739209682123"/>
            </c:manualLayout>
          </c:layout>
          <c:overlay val="0"/>
        </c:title>
        <c:numFmt formatCode="0\ %" sourceLinked="0"/>
        <c:majorTickMark val="out"/>
        <c:minorTickMark val="none"/>
        <c:tickLblPos val="nextTo"/>
        <c:spPr>
          <a:ln>
            <a:solidFill>
              <a:schemeClr val="tx1"/>
            </a:solidFill>
          </a:ln>
        </c:spPr>
        <c:crossAx val="352323584"/>
        <c:crosses val="autoZero"/>
        <c:crossBetween val="midCat"/>
        <c:majorUnit val="3.0000000000000006E-2"/>
      </c:valAx>
      <c:spPr>
        <a:noFill/>
        <a:ln w="25400">
          <a:noFill/>
        </a:ln>
      </c:spPr>
    </c:plotArea>
    <c:legend>
      <c:legendPos val="b"/>
      <c:layout>
        <c:manualLayout>
          <c:xMode val="edge"/>
          <c:yMode val="edge"/>
          <c:x val="0"/>
          <c:y val="0.9330535505978419"/>
          <c:w val="0.61082803696453347"/>
          <c:h val="5.2187483917451503E-2"/>
        </c:manualLayout>
      </c:layout>
      <c:overlay val="0"/>
    </c:legend>
    <c:plotVisOnly val="1"/>
    <c:dispBlanksAs val="gap"/>
    <c:showDLblsOverMax val="0"/>
  </c:chart>
  <c:txPr>
    <a:bodyPr/>
    <a:lstStyle/>
    <a:p>
      <a:pPr>
        <a:defRPr sz="850">
          <a:latin typeface="Arial Narrow" panose="020B0606020202030204" pitchFamily="34" charset="0"/>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5002331321911"/>
          <c:y val="3.9469858231870707E-2"/>
          <c:w val="0.81417419329936702"/>
          <c:h val="0.69948395958764831"/>
        </c:manualLayout>
      </c:layout>
      <c:lineChart>
        <c:grouping val="standard"/>
        <c:varyColors val="0"/>
        <c:ser>
          <c:idx val="0"/>
          <c:order val="0"/>
          <c:tx>
            <c:strRef>
              <c:f>Sheet1!$B$1</c:f>
              <c:strCache>
                <c:ptCount val="1"/>
                <c:pt idx="0">
                  <c:v>LibertyQ Global Dividend Index</c:v>
                </c:pt>
              </c:strCache>
            </c:strRef>
          </c:tx>
          <c:spPr>
            <a:ln w="44450" cap="rnd" cmpd="sng" algn="ctr">
              <a:solidFill>
                <a:schemeClr val="accent1"/>
              </a:solidFill>
              <a:prstDash val="solid"/>
              <a:round/>
              <a:headEnd type="none" w="med" len="med"/>
              <a:tailEnd type="none" w="med" len="med"/>
            </a:ln>
          </c:spPr>
          <c:marker>
            <c:symbol val="none"/>
          </c:marker>
          <c:dPt>
            <c:idx val="0"/>
            <c:bubble3D val="0"/>
            <c:extLst>
              <c:ext xmlns:c16="http://schemas.microsoft.com/office/drawing/2014/chart" uri="{C3380CC4-5D6E-409C-BE32-E72D297353CC}">
                <c16:uniqueId val="{00000000-ED04-4404-9748-5C7AD92F250F}"/>
              </c:ext>
            </c:extLst>
          </c:dPt>
          <c:cat>
            <c:numRef>
              <c:f>Sheet1!$A$2:$A$121</c:f>
              <c:numCache>
                <c:formatCode>m/d/yyyy</c:formatCode>
                <c:ptCount val="120"/>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pt idx="99">
                  <c:v>44227</c:v>
                </c:pt>
                <c:pt idx="100">
                  <c:v>44255</c:v>
                </c:pt>
                <c:pt idx="101">
                  <c:v>44286</c:v>
                </c:pt>
                <c:pt idx="102">
                  <c:v>44316</c:v>
                </c:pt>
                <c:pt idx="103">
                  <c:v>44347</c:v>
                </c:pt>
                <c:pt idx="104">
                  <c:v>44377</c:v>
                </c:pt>
                <c:pt idx="105">
                  <c:v>44408</c:v>
                </c:pt>
                <c:pt idx="106">
                  <c:v>44439</c:v>
                </c:pt>
                <c:pt idx="107">
                  <c:v>44469</c:v>
                </c:pt>
                <c:pt idx="108">
                  <c:v>44500</c:v>
                </c:pt>
                <c:pt idx="109">
                  <c:v>44530</c:v>
                </c:pt>
                <c:pt idx="110">
                  <c:v>44561</c:v>
                </c:pt>
                <c:pt idx="111">
                  <c:v>44592</c:v>
                </c:pt>
                <c:pt idx="112">
                  <c:v>44620</c:v>
                </c:pt>
                <c:pt idx="113">
                  <c:v>44651</c:v>
                </c:pt>
                <c:pt idx="114">
                  <c:v>44681</c:v>
                </c:pt>
                <c:pt idx="115">
                  <c:v>44712</c:v>
                </c:pt>
                <c:pt idx="116">
                  <c:v>44742</c:v>
                </c:pt>
                <c:pt idx="117">
                  <c:v>44773</c:v>
                </c:pt>
                <c:pt idx="118">
                  <c:v>44804</c:v>
                </c:pt>
                <c:pt idx="119">
                  <c:v>44834</c:v>
                </c:pt>
              </c:numCache>
            </c:numRef>
          </c:cat>
          <c:val>
            <c:numRef>
              <c:f>Sheet1!$B$2:$B$121</c:f>
              <c:numCache>
                <c:formatCode>0.00</c:formatCode>
                <c:ptCount val="120"/>
                <c:pt idx="0">
                  <c:v>0.91</c:v>
                </c:pt>
                <c:pt idx="1">
                  <c:v>0.91</c:v>
                </c:pt>
                <c:pt idx="2">
                  <c:v>0.91</c:v>
                </c:pt>
                <c:pt idx="3">
                  <c:v>0.9</c:v>
                </c:pt>
                <c:pt idx="4">
                  <c:v>0.9</c:v>
                </c:pt>
                <c:pt idx="5">
                  <c:v>0.9</c:v>
                </c:pt>
                <c:pt idx="6">
                  <c:v>0.91</c:v>
                </c:pt>
                <c:pt idx="7">
                  <c:v>0.91</c:v>
                </c:pt>
                <c:pt idx="8">
                  <c:v>0.9</c:v>
                </c:pt>
                <c:pt idx="9">
                  <c:v>0.9</c:v>
                </c:pt>
                <c:pt idx="10">
                  <c:v>0.9</c:v>
                </c:pt>
                <c:pt idx="11">
                  <c:v>0.89</c:v>
                </c:pt>
                <c:pt idx="12">
                  <c:v>0.89</c:v>
                </c:pt>
                <c:pt idx="13">
                  <c:v>0.88</c:v>
                </c:pt>
                <c:pt idx="14">
                  <c:v>0.89</c:v>
                </c:pt>
                <c:pt idx="15">
                  <c:v>0.88</c:v>
                </c:pt>
                <c:pt idx="16">
                  <c:v>0.87</c:v>
                </c:pt>
                <c:pt idx="17">
                  <c:v>0.87</c:v>
                </c:pt>
                <c:pt idx="18">
                  <c:v>0.85</c:v>
                </c:pt>
                <c:pt idx="19">
                  <c:v>0.83</c:v>
                </c:pt>
                <c:pt idx="20">
                  <c:v>0.83</c:v>
                </c:pt>
                <c:pt idx="21">
                  <c:v>0.81</c:v>
                </c:pt>
                <c:pt idx="22">
                  <c:v>0.81</c:v>
                </c:pt>
                <c:pt idx="23">
                  <c:v>0.81</c:v>
                </c:pt>
                <c:pt idx="24">
                  <c:v>0.81</c:v>
                </c:pt>
                <c:pt idx="25">
                  <c:v>0.81</c:v>
                </c:pt>
                <c:pt idx="26">
                  <c:v>0.81</c:v>
                </c:pt>
                <c:pt idx="27">
                  <c:v>0.8</c:v>
                </c:pt>
                <c:pt idx="28">
                  <c:v>0.8</c:v>
                </c:pt>
                <c:pt idx="29">
                  <c:v>0.8</c:v>
                </c:pt>
                <c:pt idx="30">
                  <c:v>0.81</c:v>
                </c:pt>
                <c:pt idx="31">
                  <c:v>0.79</c:v>
                </c:pt>
                <c:pt idx="32">
                  <c:v>0.8</c:v>
                </c:pt>
                <c:pt idx="33">
                  <c:v>0.78</c:v>
                </c:pt>
                <c:pt idx="34">
                  <c:v>0.8</c:v>
                </c:pt>
                <c:pt idx="35">
                  <c:v>0.78</c:v>
                </c:pt>
                <c:pt idx="36">
                  <c:v>0.8</c:v>
                </c:pt>
                <c:pt idx="37">
                  <c:v>0.79</c:v>
                </c:pt>
                <c:pt idx="38">
                  <c:v>0.79</c:v>
                </c:pt>
                <c:pt idx="39">
                  <c:v>0.78</c:v>
                </c:pt>
                <c:pt idx="40">
                  <c:v>0.78</c:v>
                </c:pt>
                <c:pt idx="41">
                  <c:v>0.79</c:v>
                </c:pt>
                <c:pt idx="42">
                  <c:v>0.78</c:v>
                </c:pt>
                <c:pt idx="43">
                  <c:v>0.78</c:v>
                </c:pt>
                <c:pt idx="44">
                  <c:v>0.78</c:v>
                </c:pt>
                <c:pt idx="45">
                  <c:v>0.77</c:v>
                </c:pt>
                <c:pt idx="46">
                  <c:v>0.79</c:v>
                </c:pt>
                <c:pt idx="47">
                  <c:v>0.81</c:v>
                </c:pt>
                <c:pt idx="48">
                  <c:v>0.84</c:v>
                </c:pt>
                <c:pt idx="49">
                  <c:v>0.85</c:v>
                </c:pt>
                <c:pt idx="50">
                  <c:v>0.85</c:v>
                </c:pt>
                <c:pt idx="51">
                  <c:v>0.88</c:v>
                </c:pt>
                <c:pt idx="52">
                  <c:v>0.89</c:v>
                </c:pt>
                <c:pt idx="53">
                  <c:v>0.89</c:v>
                </c:pt>
                <c:pt idx="54">
                  <c:v>0.89</c:v>
                </c:pt>
                <c:pt idx="55">
                  <c:v>0.91</c:v>
                </c:pt>
                <c:pt idx="56">
                  <c:v>0.9</c:v>
                </c:pt>
                <c:pt idx="57">
                  <c:v>0.89</c:v>
                </c:pt>
                <c:pt idx="58">
                  <c:v>0.9</c:v>
                </c:pt>
                <c:pt idx="59">
                  <c:v>0.9</c:v>
                </c:pt>
                <c:pt idx="60">
                  <c:v>0.89</c:v>
                </c:pt>
                <c:pt idx="61">
                  <c:v>0.89</c:v>
                </c:pt>
                <c:pt idx="62">
                  <c:v>0.9</c:v>
                </c:pt>
                <c:pt idx="63">
                  <c:v>0.87</c:v>
                </c:pt>
                <c:pt idx="64">
                  <c:v>0.89</c:v>
                </c:pt>
                <c:pt idx="65">
                  <c:v>0.88</c:v>
                </c:pt>
                <c:pt idx="66">
                  <c:v>0.87</c:v>
                </c:pt>
                <c:pt idx="67">
                  <c:v>0.87</c:v>
                </c:pt>
                <c:pt idx="68">
                  <c:v>0.87</c:v>
                </c:pt>
                <c:pt idx="69">
                  <c:v>0.87</c:v>
                </c:pt>
                <c:pt idx="70">
                  <c:v>0.87</c:v>
                </c:pt>
                <c:pt idx="71">
                  <c:v>0.87</c:v>
                </c:pt>
                <c:pt idx="72">
                  <c:v>0.83</c:v>
                </c:pt>
                <c:pt idx="73">
                  <c:v>0.84</c:v>
                </c:pt>
                <c:pt idx="74">
                  <c:v>0.84</c:v>
                </c:pt>
                <c:pt idx="75">
                  <c:v>0.83</c:v>
                </c:pt>
                <c:pt idx="76">
                  <c:v>0.82</c:v>
                </c:pt>
                <c:pt idx="77">
                  <c:v>0.82</c:v>
                </c:pt>
                <c:pt idx="78">
                  <c:v>0.82</c:v>
                </c:pt>
                <c:pt idx="79">
                  <c:v>0.81</c:v>
                </c:pt>
                <c:pt idx="80">
                  <c:v>0.81</c:v>
                </c:pt>
                <c:pt idx="81">
                  <c:v>0.81</c:v>
                </c:pt>
                <c:pt idx="82">
                  <c:v>0.82</c:v>
                </c:pt>
                <c:pt idx="83">
                  <c:v>0.82</c:v>
                </c:pt>
                <c:pt idx="84">
                  <c:v>0.82</c:v>
                </c:pt>
                <c:pt idx="85">
                  <c:v>0.82</c:v>
                </c:pt>
                <c:pt idx="86">
                  <c:v>0.82</c:v>
                </c:pt>
                <c:pt idx="87">
                  <c:v>0.82</c:v>
                </c:pt>
                <c:pt idx="88">
                  <c:v>0.86</c:v>
                </c:pt>
                <c:pt idx="89">
                  <c:v>0.9</c:v>
                </c:pt>
                <c:pt idx="90">
                  <c:v>0.89</c:v>
                </c:pt>
                <c:pt idx="91">
                  <c:v>0.88</c:v>
                </c:pt>
                <c:pt idx="92">
                  <c:v>0.88</c:v>
                </c:pt>
                <c:pt idx="93">
                  <c:v>0.88</c:v>
                </c:pt>
                <c:pt idx="94">
                  <c:v>0.87</c:v>
                </c:pt>
                <c:pt idx="95">
                  <c:v>0.88</c:v>
                </c:pt>
                <c:pt idx="96">
                  <c:v>0.87</c:v>
                </c:pt>
                <c:pt idx="97">
                  <c:v>0.9</c:v>
                </c:pt>
                <c:pt idx="98">
                  <c:v>0.9</c:v>
                </c:pt>
                <c:pt idx="99">
                  <c:v>0.92</c:v>
                </c:pt>
                <c:pt idx="100">
                  <c:v>0.92</c:v>
                </c:pt>
                <c:pt idx="101">
                  <c:v>0.92</c:v>
                </c:pt>
                <c:pt idx="102">
                  <c:v>0.92</c:v>
                </c:pt>
                <c:pt idx="103">
                  <c:v>0.92</c:v>
                </c:pt>
                <c:pt idx="104">
                  <c:v>0.92</c:v>
                </c:pt>
                <c:pt idx="105">
                  <c:v>0.92</c:v>
                </c:pt>
                <c:pt idx="106">
                  <c:v>0.92</c:v>
                </c:pt>
                <c:pt idx="107">
                  <c:v>0.92</c:v>
                </c:pt>
                <c:pt idx="108" formatCode="#,##0.00">
                  <c:v>0.92</c:v>
                </c:pt>
                <c:pt idx="109" formatCode="#,##0.00">
                  <c:v>0.92</c:v>
                </c:pt>
                <c:pt idx="110" formatCode="#,##0.00">
                  <c:v>0.93</c:v>
                </c:pt>
                <c:pt idx="111" formatCode="#,##0.00">
                  <c:v>0.91</c:v>
                </c:pt>
                <c:pt idx="112" formatCode="#,##0.00">
                  <c:v>0.91</c:v>
                </c:pt>
                <c:pt idx="113" formatCode="#,##0.00">
                  <c:v>0.91</c:v>
                </c:pt>
                <c:pt idx="114" formatCode="#,##0.00">
                  <c:v>0.88</c:v>
                </c:pt>
                <c:pt idx="115" formatCode="#,##0.00">
                  <c:v>0.88</c:v>
                </c:pt>
                <c:pt idx="116" formatCode="#,##0.00">
                  <c:v>0.88</c:v>
                </c:pt>
                <c:pt idx="117" formatCode="#,##0.00">
                  <c:v>0.88</c:v>
                </c:pt>
                <c:pt idx="118" formatCode="#,##0.00">
                  <c:v>0.88</c:v>
                </c:pt>
                <c:pt idx="119" formatCode="#,##0.00">
                  <c:v>0.88</c:v>
                </c:pt>
              </c:numCache>
            </c:numRef>
          </c:val>
          <c:smooth val="0"/>
          <c:extLst>
            <c:ext xmlns:c16="http://schemas.microsoft.com/office/drawing/2014/chart" uri="{C3380CC4-5D6E-409C-BE32-E72D297353CC}">
              <c16:uniqueId val="{00000001-ED04-4404-9748-5C7AD92F250F}"/>
            </c:ext>
          </c:extLst>
        </c:ser>
        <c:ser>
          <c:idx val="4"/>
          <c:order val="1"/>
          <c:tx>
            <c:strRef>
              <c:f>Sheet1!$C$1</c:f>
              <c:strCache>
                <c:ptCount val="1"/>
                <c:pt idx="0">
                  <c:v>MSCI ACWI ex REITs Index</c:v>
                </c:pt>
              </c:strCache>
            </c:strRef>
          </c:tx>
          <c:spPr>
            <a:ln w="31750">
              <a:solidFill>
                <a:srgbClr val="00BFB3"/>
              </a:solidFill>
            </a:ln>
          </c:spPr>
          <c:marker>
            <c:symbol val="none"/>
          </c:marker>
          <c:cat>
            <c:numRef>
              <c:f>Sheet1!$A$2:$A$121</c:f>
              <c:numCache>
                <c:formatCode>m/d/yyyy</c:formatCode>
                <c:ptCount val="120"/>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pt idx="99">
                  <c:v>44227</c:v>
                </c:pt>
                <c:pt idx="100">
                  <c:v>44255</c:v>
                </c:pt>
                <c:pt idx="101">
                  <c:v>44286</c:v>
                </c:pt>
                <c:pt idx="102">
                  <c:v>44316</c:v>
                </c:pt>
                <c:pt idx="103">
                  <c:v>44347</c:v>
                </c:pt>
                <c:pt idx="104">
                  <c:v>44377</c:v>
                </c:pt>
                <c:pt idx="105">
                  <c:v>44408</c:v>
                </c:pt>
                <c:pt idx="106">
                  <c:v>44439</c:v>
                </c:pt>
                <c:pt idx="107">
                  <c:v>44469</c:v>
                </c:pt>
                <c:pt idx="108">
                  <c:v>44500</c:v>
                </c:pt>
                <c:pt idx="109">
                  <c:v>44530</c:v>
                </c:pt>
                <c:pt idx="110">
                  <c:v>44561</c:v>
                </c:pt>
                <c:pt idx="111">
                  <c:v>44592</c:v>
                </c:pt>
                <c:pt idx="112">
                  <c:v>44620</c:v>
                </c:pt>
                <c:pt idx="113">
                  <c:v>44651</c:v>
                </c:pt>
                <c:pt idx="114">
                  <c:v>44681</c:v>
                </c:pt>
                <c:pt idx="115">
                  <c:v>44712</c:v>
                </c:pt>
                <c:pt idx="116">
                  <c:v>44742</c:v>
                </c:pt>
                <c:pt idx="117">
                  <c:v>44773</c:v>
                </c:pt>
                <c:pt idx="118">
                  <c:v>44804</c:v>
                </c:pt>
                <c:pt idx="119">
                  <c:v>44834</c:v>
                </c:pt>
              </c:numCache>
            </c:numRef>
          </c:cat>
          <c:val>
            <c:numRef>
              <c:f>Sheet1!$C$2:$C$121</c:f>
              <c:numCache>
                <c:formatCode>0.00</c:formatCode>
                <c:ptCount val="12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formatCode="#,##0.00">
                  <c:v>1</c:v>
                </c:pt>
                <c:pt idx="109" formatCode="#,##0.00">
                  <c:v>1</c:v>
                </c:pt>
                <c:pt idx="110" formatCode="#,##0.00">
                  <c:v>1</c:v>
                </c:pt>
                <c:pt idx="111" formatCode="#,##0.00">
                  <c:v>1</c:v>
                </c:pt>
                <c:pt idx="112" formatCode="#,##0.00">
                  <c:v>1</c:v>
                </c:pt>
                <c:pt idx="113" formatCode="#,##0.00">
                  <c:v>1</c:v>
                </c:pt>
                <c:pt idx="114" formatCode="#,##0.00">
                  <c:v>1</c:v>
                </c:pt>
                <c:pt idx="115" formatCode="#,##0.00">
                  <c:v>1</c:v>
                </c:pt>
                <c:pt idx="116" formatCode="#,##0.00">
                  <c:v>1</c:v>
                </c:pt>
                <c:pt idx="117" formatCode="#,##0.00">
                  <c:v>1</c:v>
                </c:pt>
                <c:pt idx="118" formatCode="#,##0.00">
                  <c:v>1</c:v>
                </c:pt>
                <c:pt idx="119" formatCode="#,##0.00">
                  <c:v>1</c:v>
                </c:pt>
              </c:numCache>
            </c:numRef>
          </c:val>
          <c:smooth val="0"/>
          <c:extLst>
            <c:ext xmlns:c16="http://schemas.microsoft.com/office/drawing/2014/chart" uri="{C3380CC4-5D6E-409C-BE32-E72D297353CC}">
              <c16:uniqueId val="{00000002-ED04-4404-9748-5C7AD92F250F}"/>
            </c:ext>
          </c:extLst>
        </c:ser>
        <c:dLbls>
          <c:showLegendKey val="0"/>
          <c:showVal val="0"/>
          <c:showCatName val="0"/>
          <c:showSerName val="0"/>
          <c:showPercent val="0"/>
          <c:showBubbleSize val="0"/>
        </c:dLbls>
        <c:smooth val="0"/>
        <c:axId val="726435552"/>
        <c:axId val="726438688"/>
      </c:lineChart>
      <c:dateAx>
        <c:axId val="726435552"/>
        <c:scaling>
          <c:orientation val="minMax"/>
        </c:scaling>
        <c:delete val="0"/>
        <c:axPos val="b"/>
        <c:numFmt formatCode="[$-407]mmm\-yy;@" sourceLinked="0"/>
        <c:majorTickMark val="none"/>
        <c:minorTickMark val="none"/>
        <c:tickLblPos val="nextTo"/>
        <c:spPr>
          <a:ln w="9525">
            <a:solidFill>
              <a:schemeClr val="tx1"/>
            </a:solidFill>
          </a:ln>
        </c:spPr>
        <c:txPr>
          <a:bodyPr rot="0" vert="horz"/>
          <a:lstStyle/>
          <a:p>
            <a:pPr>
              <a:defRPr/>
            </a:pPr>
            <a:endParaRPr lang="de-DE"/>
          </a:p>
        </c:txPr>
        <c:crossAx val="726438688"/>
        <c:crossesAt val="0.7"/>
        <c:auto val="1"/>
        <c:lblOffset val="100"/>
        <c:baseTimeUnit val="days"/>
        <c:majorUnit val="451"/>
        <c:majorTimeUnit val="days"/>
      </c:dateAx>
      <c:valAx>
        <c:axId val="726438688"/>
        <c:scaling>
          <c:orientation val="minMax"/>
          <c:max val="1.05"/>
          <c:min val="0.75000000000000011"/>
        </c:scaling>
        <c:delete val="0"/>
        <c:axPos val="l"/>
        <c:majorGridlines>
          <c:spPr>
            <a:ln w="9525">
              <a:solidFill>
                <a:srgbClr val="BFBFBF"/>
              </a:solidFill>
            </a:ln>
          </c:spPr>
        </c:majorGridlines>
        <c:title>
          <c:tx>
            <c:rich>
              <a:bodyPr rot="-5400000" vert="horz"/>
              <a:lstStyle/>
              <a:p>
                <a:pPr>
                  <a:defRPr/>
                </a:pPr>
                <a:r>
                  <a:rPr lang="en-US"/>
                  <a:t>Beta</a:t>
                </a:r>
              </a:p>
            </c:rich>
          </c:tx>
          <c:layout>
            <c:manualLayout>
              <c:xMode val="edge"/>
              <c:yMode val="edge"/>
              <c:x val="3.4451592598261002E-4"/>
              <c:y val="0.31166214224683497"/>
            </c:manualLayout>
          </c:layout>
          <c:overlay val="0"/>
        </c:title>
        <c:numFmt formatCode="0.00" sourceLinked="1"/>
        <c:majorTickMark val="none"/>
        <c:minorTickMark val="none"/>
        <c:tickLblPos val="low"/>
        <c:spPr>
          <a:noFill/>
          <a:ln w="9525" cap="flat" cmpd="sng" algn="ctr">
            <a:noFill/>
            <a:prstDash val="solid"/>
            <a:round/>
          </a:ln>
          <a:effectLst/>
        </c:spPr>
        <c:crossAx val="726435552"/>
        <c:crosses val="autoZero"/>
        <c:crossBetween val="between"/>
        <c:majorUnit val="5.000000000000001E-2"/>
      </c:valAx>
    </c:plotArea>
    <c:legend>
      <c:legendPos val="b"/>
      <c:layout>
        <c:manualLayout>
          <c:xMode val="edge"/>
          <c:yMode val="edge"/>
          <c:x val="0"/>
          <c:y val="0.86667586250649431"/>
          <c:w val="0.7508169934640524"/>
          <c:h val="0.13332413749350563"/>
        </c:manualLayout>
      </c:layout>
      <c:overlay val="0"/>
    </c:legend>
    <c:plotVisOnly val="1"/>
    <c:dispBlanksAs val="gap"/>
    <c:showDLblsOverMax val="0"/>
  </c:chart>
  <c:txPr>
    <a:bodyPr/>
    <a:lstStyle/>
    <a:p>
      <a:pPr>
        <a:defRPr sz="850">
          <a:latin typeface="Arial Narrow" panose="020B0606020202030204" pitchFamily="34" charset="0"/>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18781513496798E-2"/>
          <c:y val="0"/>
          <c:w val="0.85257562481239701"/>
          <c:h val="0.77254808909136929"/>
        </c:manualLayout>
      </c:layout>
      <c:barChart>
        <c:barDir val="col"/>
        <c:grouping val="clustered"/>
        <c:varyColors val="0"/>
        <c:ser>
          <c:idx val="0"/>
          <c:order val="0"/>
          <c:tx>
            <c:strRef>
              <c:f>Sheet1!$B$1</c:f>
              <c:strCache>
                <c:ptCount val="1"/>
                <c:pt idx="0">
                  <c:v>Column1</c:v>
                </c:pt>
              </c:strCache>
            </c:strRef>
          </c:tx>
          <c:spPr>
            <a:solidFill>
              <a:schemeClr val="accent1"/>
            </a:solidFill>
            <a:ln>
              <a:noFill/>
              <a:round/>
            </a:ln>
            <a:effectLst/>
            <a:extLst>
              <a:ext uri="{91240B29-F687-4F45-9708-019B960494DF}">
                <a14:hiddenLine xmlns:a14="http://schemas.microsoft.com/office/drawing/2010/main">
                  <a:noFill/>
                  <a:round/>
                </a14:hiddenLine>
              </a:ext>
            </a:extLst>
          </c:spPr>
          <c:invertIfNegative val="0"/>
          <c:dLbls>
            <c:dLbl>
              <c:idx val="0"/>
              <c:layout>
                <c:manualLayout>
                  <c:x val="7.9790028765483346E-3"/>
                  <c:y val="4.851393860505481E-3"/>
                </c:manualLayout>
              </c:layout>
              <c:tx>
                <c:rich>
                  <a:bodyPr/>
                  <a:lstStyle/>
                  <a:p>
                    <a:r>
                      <a:rPr lang="en-US" dirty="0"/>
                      <a:t>89,92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3D-408F-930D-1189D69E9413}"/>
                </c:ext>
              </c:extLst>
            </c:dLbl>
            <c:dLbl>
              <c:idx val="1"/>
              <c:layout>
                <c:manualLayout>
                  <c:x val="-6.0942519414901915E-3"/>
                  <c:y val="1.6975358860324703E-2"/>
                </c:manualLayout>
              </c:layout>
              <c:tx>
                <c:rich>
                  <a:bodyPr/>
                  <a:lstStyle/>
                  <a:p>
                    <a:r>
                      <a:rPr lang="en-US" dirty="0"/>
                      <a:t>86,60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3D-408F-930D-1189D69E9413}"/>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Up Capture Ratio</c:v>
                </c:pt>
                <c:pt idx="1">
                  <c:v>Down Capture Ratio</c:v>
                </c:pt>
              </c:strCache>
            </c:strRef>
          </c:cat>
          <c:val>
            <c:numRef>
              <c:f>Sheet1!$B$2:$B$3</c:f>
              <c:numCache>
                <c:formatCode>General</c:formatCode>
                <c:ptCount val="2"/>
                <c:pt idx="0">
                  <c:v>89.92</c:v>
                </c:pt>
                <c:pt idx="1">
                  <c:v>86.6</c:v>
                </c:pt>
              </c:numCache>
            </c:numRef>
          </c:val>
          <c:extLst>
            <c:ext xmlns:c16="http://schemas.microsoft.com/office/drawing/2014/chart" uri="{C3380CC4-5D6E-409C-BE32-E72D297353CC}">
              <c16:uniqueId val="{00000002-983D-408F-930D-1189D69E9413}"/>
            </c:ext>
          </c:extLst>
        </c:ser>
        <c:dLbls>
          <c:showLegendKey val="0"/>
          <c:showVal val="0"/>
          <c:showCatName val="0"/>
          <c:showSerName val="0"/>
          <c:showPercent val="0"/>
          <c:showBubbleSize val="0"/>
        </c:dLbls>
        <c:gapWidth val="70"/>
        <c:axId val="726435944"/>
        <c:axId val="726436336"/>
      </c:barChart>
      <c:catAx>
        <c:axId val="726435944"/>
        <c:scaling>
          <c:orientation val="minMax"/>
        </c:scaling>
        <c:delete val="0"/>
        <c:axPos val="b"/>
        <c:numFmt formatCode="General" sourceLinked="1"/>
        <c:majorTickMark val="none"/>
        <c:minorTickMark val="none"/>
        <c:tickLblPos val="nextTo"/>
        <c:spPr>
          <a:ln w="9525" cap="flat" cmpd="sng" algn="ctr">
            <a:solidFill>
              <a:schemeClr val="tx1"/>
            </a:solidFill>
            <a:prstDash val="solid"/>
            <a:round/>
            <a:headEnd type="none" w="med" len="med"/>
            <a:tailEnd type="none" w="med" len="med"/>
          </a:ln>
        </c:spPr>
        <c:crossAx val="726436336"/>
        <c:crosses val="autoZero"/>
        <c:auto val="1"/>
        <c:lblAlgn val="ctr"/>
        <c:lblOffset val="100"/>
        <c:noMultiLvlLbl val="0"/>
      </c:catAx>
      <c:valAx>
        <c:axId val="726436336"/>
        <c:scaling>
          <c:orientation val="minMax"/>
          <c:max val="110"/>
        </c:scaling>
        <c:delete val="1"/>
        <c:axPos val="l"/>
        <c:numFmt formatCode="0" sourceLinked="0"/>
        <c:majorTickMark val="out"/>
        <c:minorTickMark val="none"/>
        <c:tickLblPos val="nextTo"/>
        <c:crossAx val="726435944"/>
        <c:crosses val="autoZero"/>
        <c:crossBetween val="between"/>
        <c:majorUnit val="10"/>
      </c:valAx>
      <c:spPr>
        <a:noFill/>
        <a:ln w="25400">
          <a:noFill/>
        </a:ln>
      </c:spPr>
    </c:plotArea>
    <c:plotVisOnly val="1"/>
    <c:dispBlanksAs val="gap"/>
    <c:showDLblsOverMax val="0"/>
  </c:chart>
  <c:txPr>
    <a:bodyPr/>
    <a:lstStyle/>
    <a:p>
      <a:pPr>
        <a:defRPr sz="850" b="0">
          <a:latin typeface="Arial Narrow" pitchFamily="34" charset="0"/>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3082929599717"/>
          <c:y val="3.3308702729159465E-2"/>
          <c:w val="0.7410206808671348"/>
          <c:h val="0.69168712366397156"/>
        </c:manualLayout>
      </c:layout>
      <c:scatterChart>
        <c:scatterStyle val="lineMarker"/>
        <c:varyColors val="0"/>
        <c:ser>
          <c:idx val="0"/>
          <c:order val="0"/>
          <c:tx>
            <c:strRef>
              <c:f>Sheet1!$B$1</c:f>
              <c:strCache>
                <c:ptCount val="1"/>
                <c:pt idx="0">
                  <c:v>MSCI ACWI ex REITs Index—Returns (%)</c:v>
                </c:pt>
              </c:strCache>
            </c:strRef>
          </c:tx>
          <c:spPr>
            <a:ln w="28575">
              <a:noFill/>
            </a:ln>
          </c:spPr>
          <c:marker>
            <c:symbol val="square"/>
            <c:size val="6"/>
            <c:spPr>
              <a:solidFill>
                <a:srgbClr val="3769FF"/>
              </a:solidFill>
              <a:ln>
                <a:noFill/>
              </a:ln>
            </c:spPr>
          </c:marker>
          <c:xVal>
            <c:numRef>
              <c:f>Sheet1!$B$2:$B$121</c:f>
              <c:numCache>
                <c:formatCode>#,##0.00</c:formatCode>
                <c:ptCount val="120"/>
                <c:pt idx="0">
                  <c:v>-2.97</c:v>
                </c:pt>
                <c:pt idx="1">
                  <c:v>-1.84</c:v>
                </c:pt>
                <c:pt idx="2">
                  <c:v>-1.19</c:v>
                </c:pt>
                <c:pt idx="3">
                  <c:v>1.44</c:v>
                </c:pt>
                <c:pt idx="4">
                  <c:v>1.37</c:v>
                </c:pt>
                <c:pt idx="5">
                  <c:v>2.0499999999999998</c:v>
                </c:pt>
                <c:pt idx="6">
                  <c:v>1.5</c:v>
                </c:pt>
                <c:pt idx="7">
                  <c:v>1.1499999999999999</c:v>
                </c:pt>
                <c:pt idx="8">
                  <c:v>2.29</c:v>
                </c:pt>
                <c:pt idx="9">
                  <c:v>3.82</c:v>
                </c:pt>
                <c:pt idx="10">
                  <c:v>3.85</c:v>
                </c:pt>
                <c:pt idx="11">
                  <c:v>7.76</c:v>
                </c:pt>
                <c:pt idx="12">
                  <c:v>13.49</c:v>
                </c:pt>
                <c:pt idx="13">
                  <c:v>15.36</c:v>
                </c:pt>
                <c:pt idx="14">
                  <c:v>14.95</c:v>
                </c:pt>
                <c:pt idx="15">
                  <c:v>16.03</c:v>
                </c:pt>
                <c:pt idx="16">
                  <c:v>19.55</c:v>
                </c:pt>
                <c:pt idx="17">
                  <c:v>17.77</c:v>
                </c:pt>
                <c:pt idx="18">
                  <c:v>15.39</c:v>
                </c:pt>
                <c:pt idx="19">
                  <c:v>13.69</c:v>
                </c:pt>
                <c:pt idx="20">
                  <c:v>14.24</c:v>
                </c:pt>
                <c:pt idx="21">
                  <c:v>12.05</c:v>
                </c:pt>
                <c:pt idx="22">
                  <c:v>11.77</c:v>
                </c:pt>
                <c:pt idx="23">
                  <c:v>10.06</c:v>
                </c:pt>
                <c:pt idx="24">
                  <c:v>10.53</c:v>
                </c:pt>
                <c:pt idx="25">
                  <c:v>10</c:v>
                </c:pt>
                <c:pt idx="26">
                  <c:v>9.1199999999999992</c:v>
                </c:pt>
                <c:pt idx="27">
                  <c:v>9.7100000000000009</c:v>
                </c:pt>
                <c:pt idx="28">
                  <c:v>10.66</c:v>
                </c:pt>
                <c:pt idx="29">
                  <c:v>8.9499999999999993</c:v>
                </c:pt>
                <c:pt idx="30">
                  <c:v>9.57</c:v>
                </c:pt>
                <c:pt idx="31">
                  <c:v>11.75</c:v>
                </c:pt>
                <c:pt idx="32">
                  <c:v>11.93</c:v>
                </c:pt>
                <c:pt idx="33">
                  <c:v>10.37</c:v>
                </c:pt>
                <c:pt idx="34">
                  <c:v>9.59</c:v>
                </c:pt>
                <c:pt idx="35">
                  <c:v>6.78</c:v>
                </c:pt>
                <c:pt idx="36">
                  <c:v>7.65</c:v>
                </c:pt>
                <c:pt idx="37">
                  <c:v>7.96</c:v>
                </c:pt>
                <c:pt idx="38">
                  <c:v>6.04</c:v>
                </c:pt>
                <c:pt idx="39">
                  <c:v>4.3899999999999997</c:v>
                </c:pt>
                <c:pt idx="40">
                  <c:v>3.65</c:v>
                </c:pt>
                <c:pt idx="41">
                  <c:v>5.15</c:v>
                </c:pt>
                <c:pt idx="42">
                  <c:v>4.63</c:v>
                </c:pt>
                <c:pt idx="43">
                  <c:v>5.12</c:v>
                </c:pt>
                <c:pt idx="44">
                  <c:v>5.3</c:v>
                </c:pt>
                <c:pt idx="45">
                  <c:v>6.54</c:v>
                </c:pt>
                <c:pt idx="46">
                  <c:v>8.2799999999999994</c:v>
                </c:pt>
                <c:pt idx="47">
                  <c:v>10.58</c:v>
                </c:pt>
                <c:pt idx="48">
                  <c:v>8.01</c:v>
                </c:pt>
                <c:pt idx="49">
                  <c:v>8.86</c:v>
                </c:pt>
                <c:pt idx="50">
                  <c:v>9.36</c:v>
                </c:pt>
                <c:pt idx="51">
                  <c:v>8.74</c:v>
                </c:pt>
                <c:pt idx="52">
                  <c:v>8.25</c:v>
                </c:pt>
                <c:pt idx="53">
                  <c:v>8.39</c:v>
                </c:pt>
                <c:pt idx="54">
                  <c:v>8.99</c:v>
                </c:pt>
                <c:pt idx="55">
                  <c:v>11.57</c:v>
                </c:pt>
                <c:pt idx="56">
                  <c:v>10.61</c:v>
                </c:pt>
                <c:pt idx="57">
                  <c:v>10.93</c:v>
                </c:pt>
                <c:pt idx="58">
                  <c:v>10.53</c:v>
                </c:pt>
                <c:pt idx="59">
                  <c:v>10.27</c:v>
                </c:pt>
                <c:pt idx="60">
                  <c:v>10.88</c:v>
                </c:pt>
                <c:pt idx="61">
                  <c:v>11.02</c:v>
                </c:pt>
                <c:pt idx="62">
                  <c:v>10.88</c:v>
                </c:pt>
                <c:pt idx="63">
                  <c:v>11.12</c:v>
                </c:pt>
                <c:pt idx="64">
                  <c:v>10.19</c:v>
                </c:pt>
                <c:pt idx="65">
                  <c:v>9.3000000000000007</c:v>
                </c:pt>
                <c:pt idx="66">
                  <c:v>8.91</c:v>
                </c:pt>
                <c:pt idx="67">
                  <c:v>8.9600000000000009</c:v>
                </c:pt>
                <c:pt idx="68">
                  <c:v>9.4700000000000006</c:v>
                </c:pt>
                <c:pt idx="69">
                  <c:v>9.09</c:v>
                </c:pt>
                <c:pt idx="70">
                  <c:v>9.7100000000000009</c:v>
                </c:pt>
                <c:pt idx="71">
                  <c:v>8.7100000000000009</c:v>
                </c:pt>
                <c:pt idx="72">
                  <c:v>6.17</c:v>
                </c:pt>
                <c:pt idx="73">
                  <c:v>6.14</c:v>
                </c:pt>
                <c:pt idx="74">
                  <c:v>4.2300000000000004</c:v>
                </c:pt>
                <c:pt idx="75">
                  <c:v>6.71</c:v>
                </c:pt>
                <c:pt idx="76">
                  <c:v>6.28</c:v>
                </c:pt>
                <c:pt idx="77">
                  <c:v>6.43</c:v>
                </c:pt>
                <c:pt idx="78">
                  <c:v>6.97</c:v>
                </c:pt>
                <c:pt idx="79">
                  <c:v>5.19</c:v>
                </c:pt>
                <c:pt idx="80">
                  <c:v>6.16</c:v>
                </c:pt>
                <c:pt idx="81">
                  <c:v>6.48</c:v>
                </c:pt>
                <c:pt idx="82">
                  <c:v>5.48</c:v>
                </c:pt>
                <c:pt idx="83">
                  <c:v>6.62</c:v>
                </c:pt>
                <c:pt idx="84">
                  <c:v>7.08</c:v>
                </c:pt>
                <c:pt idx="85">
                  <c:v>7.26</c:v>
                </c:pt>
                <c:pt idx="86">
                  <c:v>8.4499999999999993</c:v>
                </c:pt>
                <c:pt idx="87">
                  <c:v>8.57</c:v>
                </c:pt>
                <c:pt idx="88">
                  <c:v>5.57</c:v>
                </c:pt>
                <c:pt idx="89">
                  <c:v>2.91</c:v>
                </c:pt>
                <c:pt idx="90">
                  <c:v>4.41</c:v>
                </c:pt>
                <c:pt idx="91">
                  <c:v>5.33</c:v>
                </c:pt>
                <c:pt idx="92">
                  <c:v>6.51</c:v>
                </c:pt>
                <c:pt idx="93">
                  <c:v>7.44</c:v>
                </c:pt>
                <c:pt idx="94">
                  <c:v>10.32</c:v>
                </c:pt>
                <c:pt idx="95">
                  <c:v>10.43</c:v>
                </c:pt>
                <c:pt idx="96" formatCode="General">
                  <c:v>8.24</c:v>
                </c:pt>
                <c:pt idx="97" formatCode="General">
                  <c:v>10.98</c:v>
                </c:pt>
                <c:pt idx="98" formatCode="General">
                  <c:v>12.42</c:v>
                </c:pt>
                <c:pt idx="99" formatCode="General">
                  <c:v>13.74</c:v>
                </c:pt>
                <c:pt idx="100" formatCode="General">
                  <c:v>14.43</c:v>
                </c:pt>
                <c:pt idx="101" formatCode="General">
                  <c:v>13.4</c:v>
                </c:pt>
                <c:pt idx="102" formatCode="General">
                  <c:v>14.02</c:v>
                </c:pt>
                <c:pt idx="103" formatCode="General">
                  <c:v>14.35</c:v>
                </c:pt>
                <c:pt idx="104" formatCode="General">
                  <c:v>14.81</c:v>
                </c:pt>
                <c:pt idx="105" formatCode="General">
                  <c:v>13.99</c:v>
                </c:pt>
                <c:pt idx="106" formatCode="General">
                  <c:v>14.45</c:v>
                </c:pt>
                <c:pt idx="107" formatCode="General">
                  <c:v>13.35</c:v>
                </c:pt>
                <c:pt idx="108" formatCode="General">
                  <c:v>14.85</c:v>
                </c:pt>
                <c:pt idx="109" formatCode="General">
                  <c:v>14.09</c:v>
                </c:pt>
                <c:pt idx="110" formatCode="General">
                  <c:v>14.48</c:v>
                </c:pt>
                <c:pt idx="111" formatCode="General">
                  <c:v>12.73</c:v>
                </c:pt>
                <c:pt idx="112" formatCode="General">
                  <c:v>11.53</c:v>
                </c:pt>
                <c:pt idx="113" formatCode="General">
                  <c:v>11.71</c:v>
                </c:pt>
                <c:pt idx="114" formatCode="General">
                  <c:v>9.84</c:v>
                </c:pt>
                <c:pt idx="115" formatCode="General">
                  <c:v>9.06</c:v>
                </c:pt>
                <c:pt idx="116" formatCode="General">
                  <c:v>7.05</c:v>
                </c:pt>
                <c:pt idx="117" formatCode="General">
                  <c:v>7.9</c:v>
                </c:pt>
                <c:pt idx="118" formatCode="General">
                  <c:v>7.1</c:v>
                </c:pt>
                <c:pt idx="119" formatCode="General">
                  <c:v>4.5</c:v>
                </c:pt>
              </c:numCache>
            </c:numRef>
          </c:xVal>
          <c:yVal>
            <c:numRef>
              <c:f>Sheet1!$C$2:$C$121</c:f>
              <c:numCache>
                <c:formatCode>#,##0.00</c:formatCode>
                <c:ptCount val="120"/>
                <c:pt idx="0">
                  <c:v>-0.57999999999999996</c:v>
                </c:pt>
                <c:pt idx="1">
                  <c:v>0.78</c:v>
                </c:pt>
                <c:pt idx="2">
                  <c:v>1.37</c:v>
                </c:pt>
                <c:pt idx="3">
                  <c:v>4.4000000000000004</c:v>
                </c:pt>
                <c:pt idx="4">
                  <c:v>4.07</c:v>
                </c:pt>
                <c:pt idx="5">
                  <c:v>5.28</c:v>
                </c:pt>
                <c:pt idx="6">
                  <c:v>5.38</c:v>
                </c:pt>
                <c:pt idx="7">
                  <c:v>4.5199999999999996</c:v>
                </c:pt>
                <c:pt idx="8">
                  <c:v>6.11</c:v>
                </c:pt>
                <c:pt idx="9">
                  <c:v>7.4</c:v>
                </c:pt>
                <c:pt idx="10">
                  <c:v>7.15</c:v>
                </c:pt>
                <c:pt idx="11">
                  <c:v>11.04</c:v>
                </c:pt>
                <c:pt idx="12">
                  <c:v>16.23</c:v>
                </c:pt>
                <c:pt idx="13">
                  <c:v>17.920000000000002</c:v>
                </c:pt>
                <c:pt idx="14">
                  <c:v>17.5</c:v>
                </c:pt>
                <c:pt idx="15">
                  <c:v>18.399999999999999</c:v>
                </c:pt>
                <c:pt idx="16">
                  <c:v>21.99</c:v>
                </c:pt>
                <c:pt idx="17">
                  <c:v>20.54</c:v>
                </c:pt>
                <c:pt idx="18">
                  <c:v>17.97</c:v>
                </c:pt>
                <c:pt idx="19">
                  <c:v>16.04</c:v>
                </c:pt>
                <c:pt idx="20">
                  <c:v>16.23</c:v>
                </c:pt>
                <c:pt idx="21">
                  <c:v>13.76</c:v>
                </c:pt>
                <c:pt idx="22">
                  <c:v>13.49</c:v>
                </c:pt>
                <c:pt idx="23">
                  <c:v>12.09</c:v>
                </c:pt>
                <c:pt idx="24">
                  <c:v>12.53</c:v>
                </c:pt>
                <c:pt idx="25">
                  <c:v>12.1</c:v>
                </c:pt>
                <c:pt idx="26">
                  <c:v>10.97</c:v>
                </c:pt>
                <c:pt idx="27">
                  <c:v>11.89</c:v>
                </c:pt>
                <c:pt idx="28">
                  <c:v>12.89</c:v>
                </c:pt>
                <c:pt idx="29">
                  <c:v>11</c:v>
                </c:pt>
                <c:pt idx="30">
                  <c:v>11.88</c:v>
                </c:pt>
                <c:pt idx="31">
                  <c:v>13.69</c:v>
                </c:pt>
                <c:pt idx="32">
                  <c:v>13.17</c:v>
                </c:pt>
                <c:pt idx="33">
                  <c:v>11.63</c:v>
                </c:pt>
                <c:pt idx="34">
                  <c:v>10.59</c:v>
                </c:pt>
                <c:pt idx="35">
                  <c:v>8.23</c:v>
                </c:pt>
                <c:pt idx="36">
                  <c:v>9.4700000000000006</c:v>
                </c:pt>
                <c:pt idx="37">
                  <c:v>10.199999999999999</c:v>
                </c:pt>
                <c:pt idx="38">
                  <c:v>8.73</c:v>
                </c:pt>
                <c:pt idx="39">
                  <c:v>7.85</c:v>
                </c:pt>
                <c:pt idx="40">
                  <c:v>7.18</c:v>
                </c:pt>
                <c:pt idx="41">
                  <c:v>8.32</c:v>
                </c:pt>
                <c:pt idx="42">
                  <c:v>7.55</c:v>
                </c:pt>
                <c:pt idx="43">
                  <c:v>7.52</c:v>
                </c:pt>
                <c:pt idx="44">
                  <c:v>8.24</c:v>
                </c:pt>
                <c:pt idx="45">
                  <c:v>9.34</c:v>
                </c:pt>
                <c:pt idx="46">
                  <c:v>9.6199999999999992</c:v>
                </c:pt>
                <c:pt idx="47">
                  <c:v>11.01</c:v>
                </c:pt>
                <c:pt idx="48">
                  <c:v>8.98</c:v>
                </c:pt>
                <c:pt idx="49">
                  <c:v>9.2899999999999991</c:v>
                </c:pt>
                <c:pt idx="50">
                  <c:v>9.3800000000000008</c:v>
                </c:pt>
                <c:pt idx="51">
                  <c:v>9.57</c:v>
                </c:pt>
                <c:pt idx="52">
                  <c:v>9.6</c:v>
                </c:pt>
                <c:pt idx="53">
                  <c:v>9.67</c:v>
                </c:pt>
                <c:pt idx="54">
                  <c:v>9.7200000000000006</c:v>
                </c:pt>
                <c:pt idx="55">
                  <c:v>11.72</c:v>
                </c:pt>
                <c:pt idx="56">
                  <c:v>10.28</c:v>
                </c:pt>
                <c:pt idx="57">
                  <c:v>9.9499999999999993</c:v>
                </c:pt>
                <c:pt idx="58">
                  <c:v>9.75</c:v>
                </c:pt>
                <c:pt idx="59">
                  <c:v>9.58</c:v>
                </c:pt>
                <c:pt idx="60">
                  <c:v>9.6199999999999992</c:v>
                </c:pt>
                <c:pt idx="61">
                  <c:v>9.67</c:v>
                </c:pt>
                <c:pt idx="62">
                  <c:v>9.9499999999999993</c:v>
                </c:pt>
                <c:pt idx="63">
                  <c:v>9.6</c:v>
                </c:pt>
                <c:pt idx="64">
                  <c:v>8.41</c:v>
                </c:pt>
                <c:pt idx="65">
                  <c:v>7.57</c:v>
                </c:pt>
                <c:pt idx="66">
                  <c:v>6.57</c:v>
                </c:pt>
                <c:pt idx="67">
                  <c:v>6.77</c:v>
                </c:pt>
                <c:pt idx="68">
                  <c:v>7.23</c:v>
                </c:pt>
                <c:pt idx="69">
                  <c:v>7.19</c:v>
                </c:pt>
                <c:pt idx="70">
                  <c:v>7.64</c:v>
                </c:pt>
                <c:pt idx="71">
                  <c:v>6.75</c:v>
                </c:pt>
                <c:pt idx="72">
                  <c:v>5</c:v>
                </c:pt>
                <c:pt idx="73">
                  <c:v>5.51</c:v>
                </c:pt>
                <c:pt idx="74">
                  <c:v>3.97</c:v>
                </c:pt>
                <c:pt idx="75">
                  <c:v>6.19</c:v>
                </c:pt>
                <c:pt idx="76">
                  <c:v>5.72</c:v>
                </c:pt>
                <c:pt idx="77">
                  <c:v>5.63</c:v>
                </c:pt>
                <c:pt idx="78">
                  <c:v>5.65</c:v>
                </c:pt>
                <c:pt idx="79">
                  <c:v>4.47</c:v>
                </c:pt>
                <c:pt idx="80">
                  <c:v>5.4</c:v>
                </c:pt>
                <c:pt idx="81">
                  <c:v>5.62</c:v>
                </c:pt>
                <c:pt idx="82">
                  <c:v>4.66</c:v>
                </c:pt>
                <c:pt idx="83">
                  <c:v>5.76</c:v>
                </c:pt>
                <c:pt idx="84">
                  <c:v>6.15</c:v>
                </c:pt>
                <c:pt idx="85">
                  <c:v>5.95</c:v>
                </c:pt>
                <c:pt idx="86">
                  <c:v>7.17</c:v>
                </c:pt>
                <c:pt idx="87">
                  <c:v>7.04</c:v>
                </c:pt>
                <c:pt idx="88">
                  <c:v>4.13</c:v>
                </c:pt>
                <c:pt idx="89">
                  <c:v>1.39</c:v>
                </c:pt>
                <c:pt idx="90">
                  <c:v>2.1800000000000002</c:v>
                </c:pt>
                <c:pt idx="91">
                  <c:v>2.99</c:v>
                </c:pt>
                <c:pt idx="92">
                  <c:v>4.01</c:v>
                </c:pt>
                <c:pt idx="93">
                  <c:v>4.4800000000000004</c:v>
                </c:pt>
                <c:pt idx="94">
                  <c:v>6.87</c:v>
                </c:pt>
                <c:pt idx="95">
                  <c:v>6.87</c:v>
                </c:pt>
                <c:pt idx="96" formatCode="General">
                  <c:v>4.6399999999999997</c:v>
                </c:pt>
                <c:pt idx="97" formatCode="General">
                  <c:v>7.75</c:v>
                </c:pt>
                <c:pt idx="98" formatCode="General">
                  <c:v>8.64</c:v>
                </c:pt>
                <c:pt idx="99" formatCode="General">
                  <c:v>9</c:v>
                </c:pt>
                <c:pt idx="100" formatCode="General">
                  <c:v>9.42</c:v>
                </c:pt>
                <c:pt idx="101" formatCode="General">
                  <c:v>9.1</c:v>
                </c:pt>
                <c:pt idx="102" formatCode="General">
                  <c:v>9.08</c:v>
                </c:pt>
                <c:pt idx="103" formatCode="General">
                  <c:v>10.130000000000001</c:v>
                </c:pt>
                <c:pt idx="104" formatCode="General">
                  <c:v>9.69</c:v>
                </c:pt>
                <c:pt idx="105" formatCode="General">
                  <c:v>9.24</c:v>
                </c:pt>
                <c:pt idx="106" formatCode="General">
                  <c:v>10.15</c:v>
                </c:pt>
                <c:pt idx="107" formatCode="General">
                  <c:v>9.18</c:v>
                </c:pt>
                <c:pt idx="108" formatCode="General">
                  <c:v>10.54</c:v>
                </c:pt>
                <c:pt idx="109" formatCode="General">
                  <c:v>9.9499999999999993</c:v>
                </c:pt>
                <c:pt idx="110" formatCode="General">
                  <c:v>11.06</c:v>
                </c:pt>
                <c:pt idx="111" formatCode="General">
                  <c:v>10.3</c:v>
                </c:pt>
                <c:pt idx="112" formatCode="General">
                  <c:v>9.07</c:v>
                </c:pt>
                <c:pt idx="113" formatCode="General">
                  <c:v>9.32</c:v>
                </c:pt>
                <c:pt idx="114" formatCode="General">
                  <c:v>8.6</c:v>
                </c:pt>
                <c:pt idx="115" formatCode="General">
                  <c:v>8.0399999999999991</c:v>
                </c:pt>
                <c:pt idx="116" formatCode="General">
                  <c:v>6.25</c:v>
                </c:pt>
                <c:pt idx="117" formatCode="General">
                  <c:v>8.6</c:v>
                </c:pt>
                <c:pt idx="118" formatCode="General">
                  <c:v>8.0399999999999991</c:v>
                </c:pt>
                <c:pt idx="119" formatCode="General">
                  <c:v>6.25</c:v>
                </c:pt>
              </c:numCache>
            </c:numRef>
          </c:yVal>
          <c:smooth val="0"/>
          <c:extLst>
            <c:ext xmlns:c16="http://schemas.microsoft.com/office/drawing/2014/chart" uri="{C3380CC4-5D6E-409C-BE32-E72D297353CC}">
              <c16:uniqueId val="{00000000-E35F-4702-8014-7C6A4D22FC8B}"/>
            </c:ext>
          </c:extLst>
        </c:ser>
        <c:ser>
          <c:idx val="1"/>
          <c:order val="1"/>
          <c:tx>
            <c:strRef>
              <c:f>Sheet1!$E$1</c:f>
              <c:strCache>
                <c:ptCount val="1"/>
                <c:pt idx="0">
                  <c:v>Diagonal Line</c:v>
                </c:pt>
              </c:strCache>
            </c:strRef>
          </c:tx>
          <c:spPr>
            <a:ln w="12700" cap="rnd" cmpd="sng" algn="ctr">
              <a:solidFill>
                <a:srgbClr val="000000"/>
              </a:solidFill>
              <a:prstDash val="solid"/>
              <a:round/>
              <a:headEnd type="none" w="med" len="med"/>
              <a:tailEnd type="none" w="med" len="med"/>
            </a:ln>
          </c:spPr>
          <c:marker>
            <c:symbol val="none"/>
          </c:marker>
          <c:dPt>
            <c:idx val="1"/>
            <c:bubble3D val="0"/>
            <c:spPr>
              <a:ln w="9525" cap="rnd" cmpd="sng" algn="ctr">
                <a:solidFill>
                  <a:srgbClr val="000000"/>
                </a:solidFill>
                <a:prstDash val="solid"/>
                <a:round/>
                <a:headEnd type="none" w="med" len="med"/>
                <a:tailEnd type="none" w="med" len="med"/>
              </a:ln>
            </c:spPr>
            <c:extLst>
              <c:ext xmlns:c16="http://schemas.microsoft.com/office/drawing/2014/chart" uri="{C3380CC4-5D6E-409C-BE32-E72D297353CC}">
                <c16:uniqueId val="{00000002-E35F-4702-8014-7C6A4D22FC8B}"/>
              </c:ext>
            </c:extLst>
          </c:dPt>
          <c:xVal>
            <c:numRef>
              <c:f>Sheet1!$E$2:$E$3</c:f>
              <c:numCache>
                <c:formatCode>0.00</c:formatCode>
                <c:ptCount val="2"/>
                <c:pt idx="0">
                  <c:v>-10</c:v>
                </c:pt>
                <c:pt idx="1">
                  <c:v>30</c:v>
                </c:pt>
              </c:numCache>
            </c:numRef>
          </c:xVal>
          <c:yVal>
            <c:numRef>
              <c:f>Sheet1!$F$2:$F$3</c:f>
              <c:numCache>
                <c:formatCode>0.00</c:formatCode>
                <c:ptCount val="2"/>
                <c:pt idx="0">
                  <c:v>-10</c:v>
                </c:pt>
                <c:pt idx="1">
                  <c:v>30</c:v>
                </c:pt>
              </c:numCache>
            </c:numRef>
          </c:yVal>
          <c:smooth val="0"/>
          <c:extLst>
            <c:ext xmlns:c16="http://schemas.microsoft.com/office/drawing/2014/chart" uri="{C3380CC4-5D6E-409C-BE32-E72D297353CC}">
              <c16:uniqueId val="{00000003-E35F-4702-8014-7C6A4D22FC8B}"/>
            </c:ext>
          </c:extLst>
        </c:ser>
        <c:dLbls>
          <c:showLegendKey val="0"/>
          <c:showVal val="0"/>
          <c:showCatName val="0"/>
          <c:showSerName val="0"/>
          <c:showPercent val="0"/>
          <c:showBubbleSize val="0"/>
        </c:dLbls>
        <c:axId val="726439080"/>
        <c:axId val="726434376"/>
      </c:scatterChart>
      <c:valAx>
        <c:axId val="726439080"/>
        <c:scaling>
          <c:orientation val="minMax"/>
          <c:max val="30"/>
          <c:min val="-10"/>
        </c:scaling>
        <c:delete val="0"/>
        <c:axPos val="b"/>
        <c:majorGridlines>
          <c:spPr>
            <a:ln w="9525">
              <a:solidFill>
                <a:srgbClr val="BFBFBF"/>
              </a:solidFill>
            </a:ln>
          </c:spPr>
        </c:majorGridlines>
        <c:title>
          <c:tx>
            <c:rich>
              <a:bodyPr/>
              <a:lstStyle/>
              <a:p>
                <a:pPr>
                  <a:defRPr b="1"/>
                </a:pPr>
                <a:r>
                  <a:rPr lang="en-US" sz="850" b="1" i="0" u="none" strike="noStrike" baseline="0" dirty="0">
                    <a:effectLst/>
                  </a:rPr>
                  <a:t>MSCI ACWI ex REITs </a:t>
                </a:r>
                <a:r>
                  <a:rPr lang="en-US" b="1" dirty="0"/>
                  <a:t>Index—</a:t>
                </a:r>
                <a:r>
                  <a:rPr lang="en-US" b="1" dirty="0" err="1"/>
                  <a:t>Renditen</a:t>
                </a:r>
                <a:r>
                  <a:rPr lang="en-US" b="1" dirty="0"/>
                  <a:t> (%)</a:t>
                </a:r>
              </a:p>
            </c:rich>
          </c:tx>
          <c:overlay val="0"/>
        </c:title>
        <c:numFmt formatCode="0" sourceLinked="0"/>
        <c:majorTickMark val="none"/>
        <c:minorTickMark val="none"/>
        <c:tickLblPos val="low"/>
        <c:spPr>
          <a:noFill/>
          <a:ln w="9525" cap="flat" cmpd="sng" algn="ctr">
            <a:noFill/>
            <a:prstDash val="solid"/>
            <a:round/>
          </a:ln>
          <a:effectLst/>
        </c:spPr>
        <c:crossAx val="726434376"/>
        <c:crossesAt val="-10"/>
        <c:crossBetween val="midCat"/>
      </c:valAx>
      <c:valAx>
        <c:axId val="726434376"/>
        <c:scaling>
          <c:orientation val="minMax"/>
          <c:max val="30"/>
          <c:min val="-10"/>
        </c:scaling>
        <c:delete val="0"/>
        <c:axPos val="l"/>
        <c:majorGridlines>
          <c:spPr>
            <a:ln>
              <a:solidFill>
                <a:srgbClr val="BFBFBF"/>
              </a:solidFill>
            </a:ln>
          </c:spPr>
        </c:majorGridlines>
        <c:title>
          <c:tx>
            <c:rich>
              <a:bodyPr rot="-5400000" vert="horz"/>
              <a:lstStyle/>
              <a:p>
                <a:pPr algn="ctr" rtl="0">
                  <a:defRPr b="1"/>
                </a:pPr>
                <a:r>
                  <a:rPr lang="en-US" b="1" dirty="0"/>
                  <a:t>LibertyQ Global</a:t>
                </a:r>
                <a:r>
                  <a:rPr lang="en-US" b="1" baseline="0" dirty="0"/>
                  <a:t> Dividend</a:t>
                </a:r>
                <a:br>
                  <a:rPr lang="en-US" b="1" dirty="0"/>
                </a:br>
                <a:r>
                  <a:rPr lang="en-US" b="1" dirty="0"/>
                  <a:t>Index—</a:t>
                </a:r>
                <a:r>
                  <a:rPr lang="en-US" b="1" dirty="0" err="1"/>
                  <a:t>Renditen</a:t>
                </a:r>
                <a:r>
                  <a:rPr lang="en-US" b="1" dirty="0"/>
                  <a:t> (%)</a:t>
                </a:r>
              </a:p>
            </c:rich>
          </c:tx>
          <c:layout>
            <c:manualLayout>
              <c:xMode val="edge"/>
              <c:yMode val="edge"/>
              <c:x val="1.191416582460399E-2"/>
              <c:y val="4.4468832642158743E-2"/>
            </c:manualLayout>
          </c:layout>
          <c:overlay val="0"/>
        </c:title>
        <c:numFmt formatCode="0" sourceLinked="0"/>
        <c:majorTickMark val="none"/>
        <c:minorTickMark val="none"/>
        <c:tickLblPos val="low"/>
        <c:spPr>
          <a:noFill/>
          <a:ln w="9525" cap="flat" cmpd="sng" algn="ctr">
            <a:noFill/>
            <a:prstDash val="solid"/>
            <a:round/>
          </a:ln>
          <a:effectLst/>
        </c:spPr>
        <c:crossAx val="726439080"/>
        <c:crossesAt val="-10"/>
        <c:crossBetween val="midCat"/>
        <c:majorUnit val="10"/>
      </c:valAx>
      <c:spPr>
        <a:noFill/>
        <a:ln w="6350">
          <a:solidFill>
            <a:srgbClr val="D9D9D9"/>
          </a:solidFill>
        </a:ln>
      </c:spPr>
    </c:plotArea>
    <c:plotVisOnly val="1"/>
    <c:dispBlanksAs val="gap"/>
    <c:showDLblsOverMax val="0"/>
  </c:chart>
  <c:txPr>
    <a:bodyPr/>
    <a:lstStyle/>
    <a:p>
      <a:pPr>
        <a:defRPr sz="850" b="0">
          <a:latin typeface="Arial Narrow"/>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8678593484637948E-2"/>
          <c:w val="1"/>
          <c:h val="0.73674506506999127"/>
        </c:manualLayout>
      </c:layout>
      <c:barChart>
        <c:barDir val="col"/>
        <c:grouping val="clustered"/>
        <c:varyColors val="0"/>
        <c:ser>
          <c:idx val="0"/>
          <c:order val="0"/>
          <c:tx>
            <c:strRef>
              <c:f>Sheet1!$A$2</c:f>
              <c:strCache>
                <c:ptCount val="1"/>
                <c:pt idx="0">
                  <c:v>LibertyQ Global Dividend Index </c:v>
                </c:pt>
              </c:strCache>
            </c:strRef>
          </c:tx>
          <c:spPr>
            <a:solidFill>
              <a:srgbClr val="3769FF"/>
            </a:solidFill>
            <a:ln>
              <a:noFill/>
              <a:round/>
            </a:ln>
            <a:effectLst/>
            <a:extLst>
              <a:ext uri="{91240B29-F687-4F45-9708-019B960494DF}">
                <a14:hiddenLine xmlns:a14="http://schemas.microsoft.com/office/drawing/2010/main">
                  <a:noFill/>
                  <a:round/>
                </a14:hiddenLine>
              </a:ext>
            </a:extLst>
          </c:spPr>
          <c:invertIfNegative val="0"/>
          <c:dLbls>
            <c:dLbl>
              <c:idx val="0"/>
              <c:tx>
                <c:rich>
                  <a:bodyPr/>
                  <a:lstStyle/>
                  <a:p>
                    <a:r>
                      <a:rPr lang="en-US" dirty="0"/>
                      <a:t>20,31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23-4A1E-B0FF-5F45D966EE91}"/>
                </c:ext>
              </c:extLst>
            </c:dLbl>
            <c:dLbl>
              <c:idx val="1"/>
              <c:layout>
                <c:manualLayout>
                  <c:x val="-1.9157088122605387E-2"/>
                  <c:y val="0.28211873906386703"/>
                </c:manualLayout>
              </c:layout>
              <c:tx>
                <c:rich>
                  <a:bodyPr/>
                  <a:lstStyle/>
                  <a:p>
                    <a:r>
                      <a:rPr lang="en-US" dirty="0"/>
                      <a:t>-24,24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23-4A1E-B0FF-5F45D966EE91}"/>
                </c:ext>
              </c:extLst>
            </c:dLbl>
            <c:dLbl>
              <c:idx val="2"/>
              <c:tx>
                <c:rich>
                  <a:bodyPr/>
                  <a:lstStyle/>
                  <a:p>
                    <a:r>
                      <a:rPr lang="en-US" dirty="0"/>
                      <a:t>9,60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923-4A1E-B0FF-5F45D966EE91}"/>
                </c:ext>
              </c:extLst>
            </c:dLbl>
            <c:dLbl>
              <c:idx val="3"/>
              <c:layout>
                <c:manualLayout>
                  <c:x val="-4.7892720306513406E-3"/>
                  <c:y val="0.13454895286526683"/>
                </c:manualLayout>
              </c:layout>
              <c:tx>
                <c:rich>
                  <a:bodyPr/>
                  <a:lstStyle/>
                  <a:p>
                    <a:r>
                      <a:rPr lang="en-US" dirty="0"/>
                      <a:t>-8,10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49E-4607-B273-4BF5845D51CA}"/>
                </c:ext>
              </c:extLst>
            </c:dLbl>
            <c:dLbl>
              <c:idx val="4"/>
              <c:layout>
                <c:manualLayout>
                  <c:x val="-9.5785440613027698E-3"/>
                  <c:y val="1.7361111111111112E-2"/>
                </c:manualLayout>
              </c:layout>
              <c:tx>
                <c:rich>
                  <a:bodyPr/>
                  <a:lstStyle/>
                  <a:p>
                    <a:r>
                      <a:rPr lang="en-US" dirty="0"/>
                      <a:t>8,96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EB-475D-8AFB-C6A4FFB8BD9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Vor der Rezession (12/02-12/07)</c:v>
                </c:pt>
                <c:pt idx="1">
                  <c:v>Rezession (01/08-06/09)</c:v>
                </c:pt>
                <c:pt idx="2">
                  <c:v>Nach der Rezession (07/09-02/20)</c:v>
                </c:pt>
                <c:pt idx="3">
                  <c:v>Rezession (03/20-04/20)</c:v>
                </c:pt>
                <c:pt idx="4">
                  <c:v>Nach der Rezession (05/20-09/22)</c:v>
                </c:pt>
              </c:strCache>
            </c:strRef>
          </c:cat>
          <c:val>
            <c:numRef>
              <c:f>Sheet1!$B$2:$F$2</c:f>
              <c:numCache>
                <c:formatCode>#,##0.00</c:formatCode>
                <c:ptCount val="5"/>
                <c:pt idx="0">
                  <c:v>20.307125839912988</c:v>
                </c:pt>
                <c:pt idx="1">
                  <c:v>-24.239881333227011</c:v>
                </c:pt>
                <c:pt idx="2">
                  <c:v>9.6</c:v>
                </c:pt>
                <c:pt idx="3">
                  <c:v>-8.1</c:v>
                </c:pt>
                <c:pt idx="4">
                  <c:v>8.9600000000000009</c:v>
                </c:pt>
              </c:numCache>
            </c:numRef>
          </c:val>
          <c:extLst>
            <c:ext xmlns:c16="http://schemas.microsoft.com/office/drawing/2014/chart" uri="{C3380CC4-5D6E-409C-BE32-E72D297353CC}">
              <c16:uniqueId val="{00000003-6923-4A1E-B0FF-5F45D966EE91}"/>
            </c:ext>
          </c:extLst>
        </c:ser>
        <c:ser>
          <c:idx val="1"/>
          <c:order val="1"/>
          <c:tx>
            <c:strRef>
              <c:f>Sheet1!$A$3</c:f>
              <c:strCache>
                <c:ptCount val="1"/>
                <c:pt idx="0">
                  <c:v>MSCI ACWI ex REITs Index</c:v>
                </c:pt>
              </c:strCache>
            </c:strRef>
          </c:tx>
          <c:spPr>
            <a:solidFill>
              <a:srgbClr val="00BFB3"/>
            </a:solidFill>
            <a:ln>
              <a:noFill/>
              <a:round/>
            </a:ln>
            <a:effectLst/>
            <a:extLst>
              <a:ext uri="{91240B29-F687-4F45-9708-019B960494DF}">
                <a14:hiddenLine xmlns:a14="http://schemas.microsoft.com/office/drawing/2010/main">
                  <a:noFill/>
                  <a:round/>
                </a14:hiddenLine>
              </a:ext>
            </a:extLst>
          </c:spPr>
          <c:invertIfNegative val="0"/>
          <c:dLbls>
            <c:dLbl>
              <c:idx val="0"/>
              <c:tx>
                <c:rich>
                  <a:bodyPr/>
                  <a:lstStyle/>
                  <a:p>
                    <a:r>
                      <a:rPr lang="en-US" dirty="0"/>
                      <a:t>16,73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923-4A1E-B0FF-5F45D966EE91}"/>
                </c:ext>
              </c:extLst>
            </c:dLbl>
            <c:dLbl>
              <c:idx val="1"/>
              <c:layout>
                <c:manualLayout>
                  <c:x val="2.3946360153256661E-2"/>
                  <c:y val="0.295141281167979"/>
                </c:manualLayout>
              </c:layout>
              <c:tx>
                <c:rich>
                  <a:bodyPr/>
                  <a:lstStyle/>
                  <a:p>
                    <a:r>
                      <a:rPr lang="en-US" dirty="0"/>
                      <a:t>-26,31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923-4A1E-B0FF-5F45D966EE91}"/>
                </c:ext>
              </c:extLst>
            </c:dLbl>
            <c:dLbl>
              <c:idx val="2"/>
              <c:tx>
                <c:rich>
                  <a:bodyPr/>
                  <a:lstStyle/>
                  <a:p>
                    <a:r>
                      <a:rPr lang="en-US" dirty="0"/>
                      <a:t>9,36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923-4A1E-B0FF-5F45D966EE91}"/>
                </c:ext>
              </c:extLst>
            </c:dLbl>
            <c:dLbl>
              <c:idx val="3"/>
              <c:layout>
                <c:manualLayout>
                  <c:x val="1.4367816091954023E-2"/>
                  <c:y val="9.5486111111111188E-2"/>
                </c:manualLayout>
              </c:layout>
              <c:tx>
                <c:rich>
                  <a:bodyPr/>
                  <a:lstStyle/>
                  <a:p>
                    <a:r>
                      <a:rPr lang="en-US" dirty="0"/>
                      <a:t>-4,05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49E-4607-B273-4BF5845D51CA}"/>
                </c:ext>
              </c:extLst>
            </c:dLbl>
            <c:dLbl>
              <c:idx val="4"/>
              <c:layout>
                <c:manualLayout>
                  <c:x val="9.5785440613026813E-3"/>
                  <c:y val="1.7361111111111112E-2"/>
                </c:manualLayout>
              </c:layout>
              <c:tx>
                <c:rich>
                  <a:bodyPr/>
                  <a:lstStyle/>
                  <a:p>
                    <a:r>
                      <a:rPr lang="en-US" dirty="0"/>
                      <a:t>7,06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EB-475D-8AFB-C6A4FFB8BD9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Vor der Rezession (12/02-12/07)</c:v>
                </c:pt>
                <c:pt idx="1">
                  <c:v>Rezession (01/08-06/09)</c:v>
                </c:pt>
                <c:pt idx="2">
                  <c:v>Nach der Rezession (07/09-02/20)</c:v>
                </c:pt>
                <c:pt idx="3">
                  <c:v>Rezession (03/20-04/20)</c:v>
                </c:pt>
                <c:pt idx="4">
                  <c:v>Nach der Rezession (05/20-09/22)</c:v>
                </c:pt>
              </c:strCache>
            </c:strRef>
          </c:cat>
          <c:val>
            <c:numRef>
              <c:f>Sheet1!$B$3:$F$3</c:f>
              <c:numCache>
                <c:formatCode>#,##0.00</c:formatCode>
                <c:ptCount val="5"/>
                <c:pt idx="0">
                  <c:v>16.730565850453051</c:v>
                </c:pt>
                <c:pt idx="1">
                  <c:v>-26.308041972303432</c:v>
                </c:pt>
                <c:pt idx="2">
                  <c:v>9.36</c:v>
                </c:pt>
                <c:pt idx="3">
                  <c:v>-4.05</c:v>
                </c:pt>
                <c:pt idx="4">
                  <c:v>7.06</c:v>
                </c:pt>
              </c:numCache>
            </c:numRef>
          </c:val>
          <c:extLst>
            <c:ext xmlns:c16="http://schemas.microsoft.com/office/drawing/2014/chart" uri="{C3380CC4-5D6E-409C-BE32-E72D297353CC}">
              <c16:uniqueId val="{00000007-6923-4A1E-B0FF-5F45D966EE91}"/>
            </c:ext>
          </c:extLst>
        </c:ser>
        <c:dLbls>
          <c:showLegendKey val="0"/>
          <c:showVal val="0"/>
          <c:showCatName val="0"/>
          <c:showSerName val="0"/>
          <c:showPercent val="0"/>
          <c:showBubbleSize val="0"/>
        </c:dLbls>
        <c:gapWidth val="70"/>
        <c:axId val="448276808"/>
        <c:axId val="448274456"/>
      </c:barChart>
      <c:catAx>
        <c:axId val="448276808"/>
        <c:scaling>
          <c:orientation val="minMax"/>
        </c:scaling>
        <c:delete val="0"/>
        <c:axPos val="b"/>
        <c:numFmt formatCode="General" sourceLinked="1"/>
        <c:majorTickMark val="none"/>
        <c:minorTickMark val="none"/>
        <c:tickLblPos val="low"/>
        <c:spPr>
          <a:ln w="9525" cap="flat" cmpd="sng" algn="ctr">
            <a:solidFill>
              <a:schemeClr val="tx1"/>
            </a:solidFill>
            <a:prstDash val="solid"/>
            <a:round/>
            <a:headEnd type="none" w="med" len="med"/>
            <a:tailEnd type="none" w="med" len="med"/>
          </a:ln>
        </c:spPr>
        <c:txPr>
          <a:bodyPr/>
          <a:lstStyle/>
          <a:p>
            <a:pPr>
              <a:defRPr sz="700"/>
            </a:pPr>
            <a:endParaRPr lang="de-DE"/>
          </a:p>
        </c:txPr>
        <c:crossAx val="448274456"/>
        <c:crosses val="autoZero"/>
        <c:auto val="1"/>
        <c:lblAlgn val="ctr"/>
        <c:lblOffset val="0"/>
        <c:noMultiLvlLbl val="0"/>
      </c:catAx>
      <c:valAx>
        <c:axId val="448274456"/>
        <c:scaling>
          <c:orientation val="minMax"/>
          <c:max val="50"/>
          <c:min val="-40"/>
        </c:scaling>
        <c:delete val="1"/>
        <c:axPos val="l"/>
        <c:numFmt formatCode="General&quot;%&quot;" sourceLinked="0"/>
        <c:majorTickMark val="out"/>
        <c:minorTickMark val="none"/>
        <c:tickLblPos val="nextTo"/>
        <c:crossAx val="448276808"/>
        <c:crosses val="autoZero"/>
        <c:crossBetween val="between"/>
      </c:valAx>
      <c:spPr>
        <a:noFill/>
      </c:spPr>
    </c:plotArea>
    <c:legend>
      <c:legendPos val="b"/>
      <c:layout>
        <c:manualLayout>
          <c:xMode val="edge"/>
          <c:yMode val="edge"/>
          <c:x val="0"/>
          <c:y val="0.91272965879265089"/>
          <c:w val="0.63099639484719572"/>
          <c:h val="8.7270341207349056E-2"/>
        </c:manualLayout>
      </c:layout>
      <c:overlay val="0"/>
    </c:legend>
    <c:plotVisOnly val="1"/>
    <c:dispBlanksAs val="gap"/>
    <c:showDLblsOverMax val="0"/>
  </c:chart>
  <c:txPr>
    <a:bodyPr/>
    <a:lstStyle/>
    <a:p>
      <a:pPr>
        <a:defRPr sz="850" b="0">
          <a:latin typeface="Arial Narrow"/>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8678593484637948E-2"/>
          <c:w val="1"/>
          <c:h val="0.73851398458005246"/>
        </c:manualLayout>
      </c:layout>
      <c:barChart>
        <c:barDir val="col"/>
        <c:grouping val="clustered"/>
        <c:varyColors val="0"/>
        <c:ser>
          <c:idx val="0"/>
          <c:order val="0"/>
          <c:tx>
            <c:strRef>
              <c:f>Sheet1!$A$2</c:f>
              <c:strCache>
                <c:ptCount val="1"/>
                <c:pt idx="0">
                  <c:v>LibertyQ Global Dividend Index </c:v>
                </c:pt>
              </c:strCache>
            </c:strRef>
          </c:tx>
          <c:spPr>
            <a:solidFill>
              <a:srgbClr val="3769FF"/>
            </a:solidFill>
            <a:ln>
              <a:noFill/>
              <a:round/>
            </a:ln>
            <a:effectLst/>
            <a:extLst>
              <a:ext uri="{91240B29-F687-4F45-9708-019B960494DF}">
                <a14:hiddenLine xmlns:a14="http://schemas.microsoft.com/office/drawing/2010/main">
                  <a:noFill/>
                  <a:round/>
                </a14:hiddenLine>
              </a:ext>
            </a:extLst>
          </c:spPr>
          <c:invertIfNegative val="0"/>
          <c:dLbls>
            <c:dLbl>
              <c:idx val="0"/>
              <c:tx>
                <c:rich>
                  <a:bodyPr/>
                  <a:lstStyle/>
                  <a:p>
                    <a:r>
                      <a:rPr lang="en-US" dirty="0"/>
                      <a:t>1,56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62-484F-8A6F-15933E66A3AE}"/>
                </c:ext>
              </c:extLst>
            </c:dLbl>
            <c:dLbl>
              <c:idx val="1"/>
              <c:layout>
                <c:manualLayout>
                  <c:x val="-2.3946360153256706E-2"/>
                  <c:y val="0.23227047790901137"/>
                </c:manualLayout>
              </c:layout>
              <c:tx>
                <c:rich>
                  <a:bodyPr/>
                  <a:lstStyle/>
                  <a:p>
                    <a:r>
                      <a:rPr lang="en-US" dirty="0"/>
                      <a:t>-0,89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62-484F-8A6F-15933E66A3AE}"/>
                </c:ext>
              </c:extLst>
            </c:dLbl>
            <c:dLbl>
              <c:idx val="2"/>
              <c:tx>
                <c:rich>
                  <a:bodyPr/>
                  <a:lstStyle/>
                  <a:p>
                    <a:r>
                      <a:rPr lang="en-US" dirty="0"/>
                      <a:t>0,77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62-484F-8A6F-15933E66A3AE}"/>
                </c:ext>
              </c:extLst>
            </c:dLbl>
            <c:dLbl>
              <c:idx val="3"/>
              <c:layout>
                <c:manualLayout>
                  <c:x val="-9.5785440613026813E-3"/>
                  <c:y val="0.12152880304024496"/>
                </c:manualLayout>
              </c:layout>
              <c:tx>
                <c:rich>
                  <a:bodyPr/>
                  <a:lstStyle/>
                  <a:p>
                    <a:r>
                      <a:rPr lang="en-US" dirty="0"/>
                      <a:t>-0,31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9B-483E-AC64-91E6F4A4B6DE}"/>
                </c:ext>
              </c:extLst>
            </c:dLbl>
            <c:dLbl>
              <c:idx val="4"/>
              <c:tx>
                <c:rich>
                  <a:bodyPr/>
                  <a:lstStyle/>
                  <a:p>
                    <a:r>
                      <a:rPr lang="en-US" dirty="0"/>
                      <a:t>0,60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5EE-4F35-B72F-67E75B3C0283}"/>
                </c:ext>
              </c:extLst>
            </c:dLbl>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Vor der Rezession (12/02-12/07)</c:v>
                </c:pt>
                <c:pt idx="1">
                  <c:v>Rezession (01/08-06/09)</c:v>
                </c:pt>
                <c:pt idx="2">
                  <c:v>Nach der Rezession (07/09-02/20)</c:v>
                </c:pt>
                <c:pt idx="3">
                  <c:v>Rezession (03/20-04/20)</c:v>
                </c:pt>
                <c:pt idx="4">
                  <c:v>Nach der Rezession (05/20-09/22)</c:v>
                </c:pt>
              </c:strCache>
            </c:strRef>
          </c:cat>
          <c:val>
            <c:numRef>
              <c:f>Sheet1!$B$2:$F$2</c:f>
              <c:numCache>
                <c:formatCode>General</c:formatCode>
                <c:ptCount val="5"/>
                <c:pt idx="0">
                  <c:v>1.56</c:v>
                </c:pt>
                <c:pt idx="1">
                  <c:v>-0.89</c:v>
                </c:pt>
                <c:pt idx="2">
                  <c:v>0.77</c:v>
                </c:pt>
                <c:pt idx="3">
                  <c:v>-0.31</c:v>
                </c:pt>
                <c:pt idx="4">
                  <c:v>0.6</c:v>
                </c:pt>
              </c:numCache>
            </c:numRef>
          </c:val>
          <c:extLst>
            <c:ext xmlns:c16="http://schemas.microsoft.com/office/drawing/2014/chart" uri="{C3380CC4-5D6E-409C-BE32-E72D297353CC}">
              <c16:uniqueId val="{00000003-FA62-484F-8A6F-15933E66A3AE}"/>
            </c:ext>
          </c:extLst>
        </c:ser>
        <c:ser>
          <c:idx val="1"/>
          <c:order val="1"/>
          <c:tx>
            <c:strRef>
              <c:f>Sheet1!$A$3</c:f>
              <c:strCache>
                <c:ptCount val="1"/>
                <c:pt idx="0">
                  <c:v>MSCI ACWI ex REITs Index</c:v>
                </c:pt>
              </c:strCache>
            </c:strRef>
          </c:tx>
          <c:spPr>
            <a:solidFill>
              <a:srgbClr val="00BFB3"/>
            </a:solidFill>
            <a:ln>
              <a:noFill/>
              <a:round/>
            </a:ln>
            <a:effectLst/>
            <a:extLst>
              <a:ext uri="{91240B29-F687-4F45-9708-019B960494DF}">
                <a14:hiddenLine xmlns:a14="http://schemas.microsoft.com/office/drawing/2010/main">
                  <a:noFill/>
                  <a:round/>
                </a14:hiddenLine>
              </a:ext>
            </a:extLst>
          </c:spPr>
          <c:invertIfNegative val="0"/>
          <c:dLbls>
            <c:dLbl>
              <c:idx val="0"/>
              <c:layout>
                <c:manualLayout>
                  <c:x val="4.9917790448607714E-3"/>
                  <c:y val="8.3463199912510739E-3"/>
                </c:manualLayout>
              </c:layout>
              <c:tx>
                <c:rich>
                  <a:bodyPr/>
                  <a:lstStyle/>
                  <a:p>
                    <a:r>
                      <a:rPr lang="en-US" dirty="0"/>
                      <a:t>1,32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A62-484F-8A6F-15933E66A3AE}"/>
                </c:ext>
              </c:extLst>
            </c:dLbl>
            <c:dLbl>
              <c:idx val="1"/>
              <c:layout>
                <c:manualLayout>
                  <c:x val="6.0714393459433864E-4"/>
                  <c:y val="0.25658355205599304"/>
                </c:manualLayout>
              </c:layout>
              <c:tx>
                <c:rich>
                  <a:bodyPr/>
                  <a:lstStyle/>
                  <a:p>
                    <a:r>
                      <a:rPr lang="en-US" dirty="0"/>
                      <a:t>-0,98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62-484F-8A6F-15933E66A3AE}"/>
                </c:ext>
              </c:extLst>
            </c:dLbl>
            <c:dLbl>
              <c:idx val="2"/>
              <c:layout>
                <c:manualLayout>
                  <c:x val="-4.5868511230923031E-3"/>
                  <c:y val="1.217504865678337E-2"/>
                </c:manualLayout>
              </c:layout>
              <c:tx>
                <c:rich>
                  <a:bodyPr/>
                  <a:lstStyle/>
                  <a:p>
                    <a:r>
                      <a:rPr lang="en-US" dirty="0"/>
                      <a:t>0,69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62-484F-8A6F-15933E66A3AE}"/>
                </c:ext>
              </c:extLst>
            </c:dLbl>
            <c:dLbl>
              <c:idx val="3"/>
              <c:layout>
                <c:manualLayout>
                  <c:x val="1.4367816091954023E-2"/>
                  <c:y val="9.8241333114610668E-2"/>
                </c:manualLayout>
              </c:layout>
              <c:tx>
                <c:rich>
                  <a:bodyPr/>
                  <a:lstStyle/>
                  <a:p>
                    <a:r>
                      <a:rPr lang="en-US" dirty="0"/>
                      <a:t>-0,12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9B-483E-AC64-91E6F4A4B6DE}"/>
                </c:ext>
              </c:extLst>
            </c:dLbl>
            <c:dLbl>
              <c:idx val="4"/>
              <c:layout>
                <c:manualLayout>
                  <c:x val="0"/>
                  <c:y val="7.1488134295712921E-3"/>
                </c:manualLayout>
              </c:layout>
              <c:tx>
                <c:rich>
                  <a:bodyPr/>
                  <a:lstStyle/>
                  <a:p>
                    <a:r>
                      <a:rPr lang="en-US" dirty="0"/>
                      <a:t>0,47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5EE-4F35-B72F-67E75B3C0283}"/>
                </c:ext>
              </c:extLst>
            </c:dLbl>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Vor der Rezession (12/02-12/07)</c:v>
                </c:pt>
                <c:pt idx="1">
                  <c:v>Rezession (01/08-06/09)</c:v>
                </c:pt>
                <c:pt idx="2">
                  <c:v>Nach der Rezession (07/09-02/20)</c:v>
                </c:pt>
                <c:pt idx="3">
                  <c:v>Rezession (03/20-04/20)</c:v>
                </c:pt>
                <c:pt idx="4">
                  <c:v>Nach der Rezession (05/20-09/22)</c:v>
                </c:pt>
              </c:strCache>
            </c:strRef>
          </c:cat>
          <c:val>
            <c:numRef>
              <c:f>Sheet1!$B$3:$F$3</c:f>
              <c:numCache>
                <c:formatCode>General</c:formatCode>
                <c:ptCount val="5"/>
                <c:pt idx="0">
                  <c:v>1.32</c:v>
                </c:pt>
                <c:pt idx="1">
                  <c:v>-0.98</c:v>
                </c:pt>
                <c:pt idx="2">
                  <c:v>0.69</c:v>
                </c:pt>
                <c:pt idx="3">
                  <c:v>-0.12</c:v>
                </c:pt>
                <c:pt idx="4">
                  <c:v>0.47</c:v>
                </c:pt>
              </c:numCache>
            </c:numRef>
          </c:val>
          <c:extLst>
            <c:ext xmlns:c16="http://schemas.microsoft.com/office/drawing/2014/chart" uri="{C3380CC4-5D6E-409C-BE32-E72D297353CC}">
              <c16:uniqueId val="{00000007-FA62-484F-8A6F-15933E66A3AE}"/>
            </c:ext>
          </c:extLst>
        </c:ser>
        <c:dLbls>
          <c:dLblPos val="inEnd"/>
          <c:showLegendKey val="0"/>
          <c:showVal val="1"/>
          <c:showCatName val="0"/>
          <c:showSerName val="0"/>
          <c:showPercent val="0"/>
          <c:showBubbleSize val="0"/>
        </c:dLbls>
        <c:gapWidth val="70"/>
        <c:axId val="452551672"/>
        <c:axId val="452547360"/>
      </c:barChart>
      <c:catAx>
        <c:axId val="452551672"/>
        <c:scaling>
          <c:orientation val="minMax"/>
        </c:scaling>
        <c:delete val="0"/>
        <c:axPos val="b"/>
        <c:numFmt formatCode="General" sourceLinked="1"/>
        <c:majorTickMark val="none"/>
        <c:minorTickMark val="none"/>
        <c:tickLblPos val="low"/>
        <c:spPr>
          <a:ln w="9525" cap="flat" cmpd="sng" algn="ctr">
            <a:solidFill>
              <a:srgbClr val="000000"/>
            </a:solidFill>
            <a:prstDash val="solid"/>
            <a:round/>
            <a:headEnd type="none" w="med" len="med"/>
            <a:tailEnd type="none" w="med" len="med"/>
          </a:ln>
        </c:spPr>
        <c:txPr>
          <a:bodyPr/>
          <a:lstStyle/>
          <a:p>
            <a:pPr>
              <a:defRPr sz="700"/>
            </a:pPr>
            <a:endParaRPr lang="de-DE"/>
          </a:p>
        </c:txPr>
        <c:crossAx val="452547360"/>
        <c:crosses val="autoZero"/>
        <c:auto val="1"/>
        <c:lblAlgn val="ctr"/>
        <c:lblOffset val="0"/>
        <c:noMultiLvlLbl val="0"/>
      </c:catAx>
      <c:valAx>
        <c:axId val="452547360"/>
        <c:scaling>
          <c:orientation val="minMax"/>
          <c:min val="-2"/>
        </c:scaling>
        <c:delete val="1"/>
        <c:axPos val="l"/>
        <c:numFmt formatCode="General&quot;%&quot;" sourceLinked="0"/>
        <c:majorTickMark val="out"/>
        <c:minorTickMark val="none"/>
        <c:tickLblPos val="nextTo"/>
        <c:crossAx val="452551672"/>
        <c:crosses val="autoZero"/>
        <c:crossBetween val="between"/>
      </c:valAx>
      <c:spPr>
        <a:noFill/>
      </c:spPr>
    </c:plotArea>
    <c:legend>
      <c:legendPos val="b"/>
      <c:layout>
        <c:manualLayout>
          <c:xMode val="edge"/>
          <c:yMode val="edge"/>
          <c:x val="0"/>
          <c:y val="0.90811427927569655"/>
          <c:w val="0.64945357045886509"/>
          <c:h val="9.1885720724303399E-2"/>
        </c:manualLayout>
      </c:layout>
      <c:overlay val="0"/>
    </c:legend>
    <c:plotVisOnly val="1"/>
    <c:dispBlanksAs val="gap"/>
    <c:showDLblsOverMax val="0"/>
  </c:chart>
  <c:txPr>
    <a:bodyPr/>
    <a:lstStyle/>
    <a:p>
      <a:pPr>
        <a:defRPr sz="850" b="0">
          <a:latin typeface="Arial Narrow"/>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3"/>
          <c:y val="6.1175766252358953E-2"/>
          <c:w val="0.87803774528183975"/>
          <c:h val="0.87322678466844539"/>
        </c:manualLayout>
      </c:layout>
      <c:barChart>
        <c:barDir val="col"/>
        <c:grouping val="stacked"/>
        <c:varyColors val="0"/>
        <c:ser>
          <c:idx val="1"/>
          <c:order val="0"/>
          <c:tx>
            <c:strRef>
              <c:f>Sheet1!$C$1</c:f>
              <c:strCache>
                <c:ptCount val="1"/>
                <c:pt idx="0">
                  <c:v>Price Return</c:v>
                </c:pt>
              </c:strCache>
            </c:strRef>
          </c:tx>
          <c:spPr>
            <a:solidFill>
              <a:srgbClr val="3769FF"/>
            </a:solidFill>
          </c:spPr>
          <c:invertIfNegative val="0"/>
          <c:dLbls>
            <c:dLbl>
              <c:idx val="0"/>
              <c:layout>
                <c:manualLayout>
                  <c:x val="-1.8187620582885705E-17"/>
                  <c:y val="-8.5454592536965585E-6"/>
                </c:manualLayout>
              </c:layout>
              <c:tx>
                <c:rich>
                  <a:bodyPr/>
                  <a:lstStyle/>
                  <a:p>
                    <a:r>
                      <a:rPr lang="en-US"/>
                      <a:t>-9,83 %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A-46F9-98C1-954791E154A9}"/>
                </c:ext>
              </c:extLst>
            </c:dLbl>
            <c:dLbl>
              <c:idx val="1"/>
              <c:tx>
                <c:rich>
                  <a:bodyPr/>
                  <a:lstStyle/>
                  <a:p>
                    <a:r>
                      <a:rPr lang="en-US" dirty="0"/>
                      <a:t>115,83%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CA-46F9-98C1-954791E154A9}"/>
                </c:ext>
              </c:extLst>
            </c:dLbl>
            <c:dLbl>
              <c:idx val="2"/>
              <c:layout>
                <c:manualLayout>
                  <c:x val="-1.4550096466308564E-16"/>
                  <c:y val="-3.137684648923017E-2"/>
                </c:manualLayout>
              </c:layout>
              <c:tx>
                <c:rich>
                  <a:bodyPr/>
                  <a:lstStyle/>
                  <a:p>
                    <a:pPr>
                      <a:defRPr b="1">
                        <a:solidFill>
                          <a:srgbClr val="3769FF"/>
                        </a:solidFill>
                      </a:defRPr>
                    </a:pPr>
                    <a:r>
                      <a:rPr lang="en-US" dirty="0">
                        <a:solidFill>
                          <a:srgbClr val="3769FF"/>
                        </a:solidFill>
                      </a:rPr>
                      <a:t>-2,10%</a:t>
                    </a:r>
                  </a:p>
                </c:rich>
              </c:tx>
              <c:numFmt formatCode="0.0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C70-474B-B171-3F20659341B0}"/>
                </c:ext>
              </c:extLst>
            </c:dLbl>
            <c:numFmt formatCode="0.00%" sourceLinked="0"/>
            <c:spPr>
              <a:noFill/>
              <a:ln>
                <a:noFill/>
              </a:ln>
              <a:effectLst/>
            </c:spPr>
            <c:txPr>
              <a:bodyPr/>
              <a:lstStyle/>
              <a:p>
                <a:pPr>
                  <a:defRPr b="1">
                    <a:solidFill>
                      <a:schemeClr val="bg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2001-2009</c:v>
                </c:pt>
                <c:pt idx="1">
                  <c:v>2010-219</c:v>
                </c:pt>
                <c:pt idx="2">
                  <c:v>2020-31/03/2021</c:v>
                </c:pt>
              </c:strCache>
            </c:strRef>
          </c:cat>
          <c:val>
            <c:numRef>
              <c:f>Sheet1!$C$2:$C$4</c:f>
              <c:numCache>
                <c:formatCode>0.00%</c:formatCode>
                <c:ptCount val="3"/>
                <c:pt idx="0">
                  <c:v>-9.8299999999999998E-2</c:v>
                </c:pt>
                <c:pt idx="1">
                  <c:v>1.1583000000000001</c:v>
                </c:pt>
                <c:pt idx="2">
                  <c:v>-2.1000000000000001E-2</c:v>
                </c:pt>
              </c:numCache>
            </c:numRef>
          </c:val>
          <c:extLst>
            <c:ext xmlns:c16="http://schemas.microsoft.com/office/drawing/2014/chart" uri="{C3380CC4-5D6E-409C-BE32-E72D297353CC}">
              <c16:uniqueId val="{00000002-43CA-46F9-98C1-954791E154A9}"/>
            </c:ext>
          </c:extLst>
        </c:ser>
        <c:ser>
          <c:idx val="0"/>
          <c:order val="1"/>
          <c:tx>
            <c:strRef>
              <c:f>Sheet1!$B$1</c:f>
              <c:strCache>
                <c:ptCount val="1"/>
                <c:pt idx="0">
                  <c:v>Dividends</c:v>
                </c:pt>
              </c:strCache>
            </c:strRef>
          </c:tx>
          <c:spPr>
            <a:solidFill>
              <a:srgbClr val="00BFB3"/>
            </a:solidFill>
          </c:spPr>
          <c:invertIfNegative val="0"/>
          <c:dLbls>
            <c:dLbl>
              <c:idx val="0"/>
              <c:layout>
                <c:manualLayout>
                  <c:x val="0"/>
                  <c:y val="9.147784654426807E-3"/>
                </c:manualLayout>
              </c:layout>
              <c:tx>
                <c:rich>
                  <a:bodyPr/>
                  <a:lstStyle/>
                  <a:p>
                    <a:r>
                      <a:rPr lang="en-US" dirty="0"/>
                      <a:t>16,06 %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A-46F9-98C1-954791E154A9}"/>
                </c:ext>
              </c:extLst>
            </c:dLbl>
            <c:dLbl>
              <c:idx val="1"/>
              <c:layout>
                <c:manualLayout>
                  <c:x val="0"/>
                  <c:y val="-5.9139503171298603E-2"/>
                </c:manualLayout>
              </c:layout>
              <c:tx>
                <c:rich>
                  <a:bodyPr/>
                  <a:lstStyle/>
                  <a:p>
                    <a:r>
                      <a:rPr lang="en-US" dirty="0"/>
                      <a:t>58,08%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A-46F9-98C1-954791E154A9}"/>
                </c:ext>
              </c:extLst>
            </c:dLbl>
            <c:dLbl>
              <c:idx val="2"/>
              <c:layout>
                <c:manualLayout>
                  <c:x val="-1.4550096466308564E-16"/>
                  <c:y val="-2.8340109278297245E-2"/>
                </c:manualLayout>
              </c:layout>
              <c:tx>
                <c:rich>
                  <a:bodyPr/>
                  <a:lstStyle/>
                  <a:p>
                    <a:r>
                      <a:rPr lang="en-US" dirty="0">
                        <a:solidFill>
                          <a:srgbClr val="00BFB3"/>
                        </a:solidFill>
                      </a:rPr>
                      <a:t>4,59%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A-46F9-98C1-954791E154A9}"/>
                </c:ext>
              </c:extLst>
            </c:dLbl>
            <c:dLbl>
              <c:idx val="3"/>
              <c:layout>
                <c:manualLayout>
                  <c:x val="-1.1982432384018801E-16"/>
                  <c:y val="-1.6516472797682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CA-46F9-98C1-954791E154A9}"/>
                </c:ext>
              </c:extLst>
            </c:dLbl>
            <c:numFmt formatCode="0.00%" sourceLinked="0"/>
            <c:spPr>
              <a:noFill/>
            </c:spPr>
            <c:txPr>
              <a:bodyPr/>
              <a:lstStyle/>
              <a:p>
                <a:pPr>
                  <a:defRPr b="1">
                    <a:solidFill>
                      <a:schemeClr val="bg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2001-2009</c:v>
                </c:pt>
                <c:pt idx="1">
                  <c:v>2010-219</c:v>
                </c:pt>
                <c:pt idx="2">
                  <c:v>2020-31/03/2021</c:v>
                </c:pt>
              </c:strCache>
            </c:strRef>
          </c:cat>
          <c:val>
            <c:numRef>
              <c:f>Sheet1!$B$2:$B$4</c:f>
              <c:numCache>
                <c:formatCode>0.00%</c:formatCode>
                <c:ptCount val="3"/>
                <c:pt idx="0">
                  <c:v>0.16059999999999999</c:v>
                </c:pt>
                <c:pt idx="1">
                  <c:v>0.54079999999999995</c:v>
                </c:pt>
                <c:pt idx="2">
                  <c:v>4.5900000000000003E-2</c:v>
                </c:pt>
              </c:numCache>
            </c:numRef>
          </c:val>
          <c:extLst>
            <c:ext xmlns:c16="http://schemas.microsoft.com/office/drawing/2014/chart" uri="{C3380CC4-5D6E-409C-BE32-E72D297353CC}">
              <c16:uniqueId val="{00000007-43CA-46F9-98C1-954791E154A9}"/>
            </c:ext>
          </c:extLst>
        </c:ser>
        <c:dLbls>
          <c:showLegendKey val="0"/>
          <c:showVal val="0"/>
          <c:showCatName val="0"/>
          <c:showSerName val="0"/>
          <c:showPercent val="0"/>
          <c:showBubbleSize val="0"/>
        </c:dLbls>
        <c:gapWidth val="300"/>
        <c:overlap val="100"/>
        <c:axId val="726433984"/>
        <c:axId val="726427712"/>
      </c:barChart>
      <c:catAx>
        <c:axId val="726433984"/>
        <c:scaling>
          <c:orientation val="minMax"/>
        </c:scaling>
        <c:delete val="0"/>
        <c:axPos val="b"/>
        <c:numFmt formatCode="General" sourceLinked="1"/>
        <c:majorTickMark val="none"/>
        <c:minorTickMark val="none"/>
        <c:tickLblPos val="low"/>
        <c:spPr>
          <a:ln>
            <a:solidFill>
              <a:schemeClr val="tx1"/>
            </a:solidFill>
          </a:ln>
        </c:spPr>
        <c:txPr>
          <a:bodyPr/>
          <a:lstStyle/>
          <a:p>
            <a:pPr>
              <a:defRPr>
                <a:solidFill>
                  <a:schemeClr val="bg1"/>
                </a:solidFill>
              </a:defRPr>
            </a:pPr>
            <a:endParaRPr lang="de-DE"/>
          </a:p>
        </c:txPr>
        <c:crossAx val="726427712"/>
        <c:crosses val="autoZero"/>
        <c:auto val="1"/>
        <c:lblAlgn val="ctr"/>
        <c:lblOffset val="100"/>
        <c:noMultiLvlLbl val="0"/>
      </c:catAx>
      <c:valAx>
        <c:axId val="726427712"/>
        <c:scaling>
          <c:orientation val="minMax"/>
        </c:scaling>
        <c:delete val="1"/>
        <c:axPos val="l"/>
        <c:numFmt formatCode="0%" sourceLinked="0"/>
        <c:majorTickMark val="out"/>
        <c:minorTickMark val="none"/>
        <c:tickLblPos val="nextTo"/>
        <c:crossAx val="726433984"/>
        <c:crosses val="autoZero"/>
        <c:crossBetween val="between"/>
      </c:valAx>
      <c:spPr>
        <a:noFill/>
        <a:ln w="25400">
          <a:noFill/>
        </a:ln>
      </c:spPr>
    </c:plotArea>
    <c:plotVisOnly val="1"/>
    <c:dispBlanksAs val="gap"/>
    <c:showDLblsOverMax val="0"/>
  </c:chart>
  <c:txPr>
    <a:bodyPr/>
    <a:lstStyle/>
    <a:p>
      <a:pPr>
        <a:defRPr sz="1050">
          <a:latin typeface="Arial Narrow"/>
          <a:cs typeface="Arial Narrow"/>
        </a:defRPr>
      </a:pPr>
      <a:endParaRPr lang="de-DE"/>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19145020665519E-2"/>
          <c:y val="6.050322854902191E-2"/>
          <c:w val="1"/>
          <c:h val="0.77260827182843594"/>
        </c:manualLayout>
      </c:layout>
      <c:barChart>
        <c:barDir val="col"/>
        <c:grouping val="clustered"/>
        <c:varyColors val="0"/>
        <c:ser>
          <c:idx val="0"/>
          <c:order val="0"/>
          <c:tx>
            <c:strRef>
              <c:f>Sheet1!$A$2</c:f>
              <c:strCache>
                <c:ptCount val="1"/>
                <c:pt idx="0">
                  <c:v>LibertyQ Global Dividend Index</c:v>
                </c:pt>
              </c:strCache>
            </c:strRef>
          </c:tx>
          <c:spPr>
            <a:solidFill>
              <a:srgbClr val="3769FF"/>
            </a:solidFill>
            <a:ln>
              <a:noFill/>
              <a:round/>
            </a:ln>
            <a:effectLst/>
            <a:extLst>
              <a:ext uri="{91240B29-F687-4F45-9708-019B960494DF}">
                <a14:hiddenLine xmlns:a14="http://schemas.microsoft.com/office/drawing/2010/main">
                  <a:noFill/>
                  <a:round/>
                </a14:hiddenLine>
              </a:ext>
            </a:extLst>
          </c:spPr>
          <c:invertIfNegative val="0"/>
          <c:dLbls>
            <c:dLbl>
              <c:idx val="0"/>
              <c:layout>
                <c:manualLayout>
                  <c:x val="0"/>
                  <c:y val="4.6540945037709157E-3"/>
                </c:manualLayout>
              </c:layout>
              <c:tx>
                <c:rich>
                  <a:bodyPr/>
                  <a:lstStyle/>
                  <a:p>
                    <a:r>
                      <a:rPr lang="en-US"/>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38-48BD-BAC7-8CB523662B4B}"/>
                </c:ext>
              </c:extLst>
            </c:dLbl>
            <c:dLbl>
              <c:idx val="1"/>
              <c:tx>
                <c:rich>
                  <a:bodyPr/>
                  <a:lstStyle/>
                  <a:p>
                    <a:r>
                      <a:rPr lang="en-US"/>
                      <a:t>0,50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338-48BD-BAC7-8CB523662B4B}"/>
                </c:ext>
              </c:extLst>
            </c:dLbl>
            <c:dLbl>
              <c:idx val="2"/>
              <c:tx>
                <c:rich>
                  <a:bodyPr/>
                  <a:lstStyle/>
                  <a:p>
                    <a:r>
                      <a:rPr lang="en-US" dirty="0"/>
                      <a:t>0,05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338-48BD-BAC7-8CB523662B4B}"/>
                </c:ext>
              </c:extLst>
            </c:dLbl>
            <c:dLbl>
              <c:idx val="3"/>
              <c:layout>
                <c:manualLayout>
                  <c:x val="-8.7802306262206842E-17"/>
                  <c:y val="0.69471595364961636"/>
                </c:manualLayout>
              </c:layout>
              <c:tx>
                <c:rich>
                  <a:bodyPr/>
                  <a:lstStyle/>
                  <a:p>
                    <a:r>
                      <a:rPr lang="en-US" dirty="0"/>
                      <a:t>-9,48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87-4E7C-B1C9-DDC0BA8525DC}"/>
                </c:ext>
              </c:extLst>
            </c:dLbl>
            <c:dLbl>
              <c:idx val="4"/>
              <c:layout>
                <c:manualLayout>
                  <c:x val="-1.7560461252441368E-16"/>
                  <c:y val="9.3085554716759757E-3"/>
                </c:manualLayout>
              </c:layout>
              <c:tx>
                <c:rich>
                  <a:bodyPr/>
                  <a:lstStyle/>
                  <a:p>
                    <a:r>
                      <a:rPr lang="en-US" dirty="0"/>
                      <a:t>0,30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23-4594-97AD-B98DEC4A7EF5}"/>
                </c:ext>
              </c:extLst>
            </c:dLbl>
            <c:numFmt formatCode="#,##0.00" sourceLinked="0"/>
            <c:spPr>
              <a:noFill/>
              <a:ln>
                <a:noFill/>
              </a:ln>
              <a:effectLst/>
            </c:spPr>
            <c:txPr>
              <a:bodyPr/>
              <a:lstStyle/>
              <a:p>
                <a:pPr>
                  <a:defRPr sz="850" b="0">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Vor der Rezession (12/02-12/07)</c:v>
                </c:pt>
                <c:pt idx="1">
                  <c:v>Rezession (01/08-06/09)</c:v>
                </c:pt>
                <c:pt idx="2">
                  <c:v>Nach der Rezession (07/09-02/20)</c:v>
                </c:pt>
                <c:pt idx="3">
                  <c:v>Rezession (03/20-04/20)</c:v>
                </c:pt>
                <c:pt idx="4">
                  <c:v>Nach der Rezession (05/20-09/22)</c:v>
                </c:pt>
              </c:strCache>
            </c:strRef>
          </c:cat>
          <c:val>
            <c:numRef>
              <c:f>Sheet1!$B$2:$F$2</c:f>
              <c:numCache>
                <c:formatCode>#,##0.00</c:formatCode>
                <c:ptCount val="5"/>
                <c:pt idx="0">
                  <c:v>1</c:v>
                </c:pt>
                <c:pt idx="1">
                  <c:v>0.5</c:v>
                </c:pt>
                <c:pt idx="2">
                  <c:v>0.05</c:v>
                </c:pt>
                <c:pt idx="3">
                  <c:v>-9.48</c:v>
                </c:pt>
                <c:pt idx="4">
                  <c:v>0.3</c:v>
                </c:pt>
              </c:numCache>
            </c:numRef>
          </c:val>
          <c:extLst>
            <c:ext xmlns:c16="http://schemas.microsoft.com/office/drawing/2014/chart" uri="{C3380CC4-5D6E-409C-BE32-E72D297353CC}">
              <c16:uniqueId val="{00000000-A338-48BD-BAC7-8CB523662B4B}"/>
            </c:ext>
          </c:extLst>
        </c:ser>
        <c:dLbls>
          <c:dLblPos val="inEnd"/>
          <c:showLegendKey val="0"/>
          <c:showVal val="1"/>
          <c:showCatName val="0"/>
          <c:showSerName val="0"/>
          <c:showPercent val="0"/>
          <c:showBubbleSize val="0"/>
        </c:dLbls>
        <c:gapWidth val="70"/>
        <c:axId val="452546968"/>
        <c:axId val="452556376"/>
      </c:barChart>
      <c:catAx>
        <c:axId val="452546968"/>
        <c:scaling>
          <c:orientation val="minMax"/>
        </c:scaling>
        <c:delete val="0"/>
        <c:axPos val="b"/>
        <c:numFmt formatCode="General" sourceLinked="1"/>
        <c:majorTickMark val="none"/>
        <c:minorTickMark val="none"/>
        <c:tickLblPos val="low"/>
        <c:spPr>
          <a:ln w="9525" cap="flat" cmpd="sng" algn="ctr">
            <a:solidFill>
              <a:schemeClr val="tx1"/>
            </a:solidFill>
            <a:prstDash val="solid"/>
            <a:round/>
            <a:headEnd type="none" w="med" len="med"/>
            <a:tailEnd type="none" w="med" len="med"/>
          </a:ln>
        </c:spPr>
        <c:txPr>
          <a:bodyPr/>
          <a:lstStyle/>
          <a:p>
            <a:pPr>
              <a:defRPr sz="700" b="0"/>
            </a:pPr>
            <a:endParaRPr lang="de-DE"/>
          </a:p>
        </c:txPr>
        <c:crossAx val="452556376"/>
        <c:crosses val="autoZero"/>
        <c:auto val="1"/>
        <c:lblAlgn val="ctr"/>
        <c:lblOffset val="100"/>
        <c:noMultiLvlLbl val="0"/>
      </c:catAx>
      <c:valAx>
        <c:axId val="452556376"/>
        <c:scaling>
          <c:orientation val="minMax"/>
        </c:scaling>
        <c:delete val="1"/>
        <c:axPos val="l"/>
        <c:numFmt formatCode="General&quot;%&quot;" sourceLinked="0"/>
        <c:majorTickMark val="out"/>
        <c:minorTickMark val="none"/>
        <c:tickLblPos val="nextTo"/>
        <c:crossAx val="452546968"/>
        <c:crosses val="autoZero"/>
        <c:crossBetween val="between"/>
        <c:majorUnit val="0.2"/>
      </c:valAx>
      <c:spPr>
        <a:noFill/>
      </c:spPr>
    </c:plotArea>
    <c:plotVisOnly val="1"/>
    <c:dispBlanksAs val="gap"/>
    <c:showDLblsOverMax val="0"/>
  </c:chart>
  <c:txPr>
    <a:bodyPr/>
    <a:lstStyle/>
    <a:p>
      <a:pPr>
        <a:defRPr sz="850" b="1">
          <a:latin typeface="Arial Narrow"/>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29464372508989E-2"/>
          <c:y val="2.2470238095238095E-2"/>
          <c:w val="0.88988407699037608"/>
          <c:h val="0.81147434695663034"/>
        </c:manualLayout>
      </c:layout>
      <c:lineChart>
        <c:grouping val="standard"/>
        <c:varyColors val="0"/>
        <c:ser>
          <c:idx val="0"/>
          <c:order val="0"/>
          <c:tx>
            <c:strRef>
              <c:f>Sheet1!$B$1</c:f>
              <c:strCache>
                <c:ptCount val="1"/>
                <c:pt idx="0">
                  <c:v>LibertyQ Global Dividend Index—NR</c:v>
                </c:pt>
              </c:strCache>
            </c:strRef>
          </c:tx>
          <c:spPr>
            <a:ln w="44450" cap="rnd" cmpd="sng" algn="ctr">
              <a:solidFill>
                <a:srgbClr val="3769FF"/>
              </a:solidFill>
              <a:prstDash val="solid"/>
              <a:round/>
              <a:headEnd type="none" w="med" len="med"/>
              <a:tailEnd type="none" w="med" len="med"/>
            </a:ln>
          </c:spPr>
          <c:marker>
            <c:symbol val="none"/>
          </c:marker>
          <c:dPt>
            <c:idx val="0"/>
            <c:bubble3D val="0"/>
            <c:extLst>
              <c:ext xmlns:c16="http://schemas.microsoft.com/office/drawing/2014/chart" uri="{C3380CC4-5D6E-409C-BE32-E72D297353CC}">
                <c16:uniqueId val="{00000000-3D17-4E91-A5E4-2430D79C6E15}"/>
              </c:ext>
            </c:extLst>
          </c:dPt>
          <c:cat>
            <c:numRef>
              <c:f>Sheet1!$A$2:$A$121</c:f>
              <c:numCache>
                <c:formatCode>m/d/yyyy</c:formatCode>
                <c:ptCount val="120"/>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pt idx="99">
                  <c:v>44227</c:v>
                </c:pt>
                <c:pt idx="100">
                  <c:v>44255</c:v>
                </c:pt>
                <c:pt idx="101">
                  <c:v>44286</c:v>
                </c:pt>
                <c:pt idx="102">
                  <c:v>44316</c:v>
                </c:pt>
                <c:pt idx="103">
                  <c:v>44347</c:v>
                </c:pt>
                <c:pt idx="104">
                  <c:v>44377</c:v>
                </c:pt>
                <c:pt idx="105">
                  <c:v>44408</c:v>
                </c:pt>
                <c:pt idx="106">
                  <c:v>44439</c:v>
                </c:pt>
                <c:pt idx="107">
                  <c:v>44469</c:v>
                </c:pt>
                <c:pt idx="108">
                  <c:v>44500</c:v>
                </c:pt>
                <c:pt idx="109">
                  <c:v>44530</c:v>
                </c:pt>
                <c:pt idx="110">
                  <c:v>44561</c:v>
                </c:pt>
                <c:pt idx="111">
                  <c:v>44592</c:v>
                </c:pt>
                <c:pt idx="112">
                  <c:v>44620</c:v>
                </c:pt>
                <c:pt idx="113">
                  <c:v>44651</c:v>
                </c:pt>
                <c:pt idx="114">
                  <c:v>44681</c:v>
                </c:pt>
                <c:pt idx="115">
                  <c:v>44712</c:v>
                </c:pt>
                <c:pt idx="116">
                  <c:v>44742</c:v>
                </c:pt>
                <c:pt idx="117">
                  <c:v>44773</c:v>
                </c:pt>
                <c:pt idx="118">
                  <c:v>44804</c:v>
                </c:pt>
                <c:pt idx="119">
                  <c:v>44834</c:v>
                </c:pt>
              </c:numCache>
            </c:numRef>
          </c:cat>
          <c:val>
            <c:numRef>
              <c:f>Sheet1!$B$2:$B$121</c:f>
              <c:numCache>
                <c:formatCode>0.00</c:formatCode>
                <c:ptCount val="120"/>
                <c:pt idx="0">
                  <c:v>2.39</c:v>
                </c:pt>
                <c:pt idx="1">
                  <c:v>2.62</c:v>
                </c:pt>
                <c:pt idx="2">
                  <c:v>2.56</c:v>
                </c:pt>
                <c:pt idx="3">
                  <c:v>2.96</c:v>
                </c:pt>
                <c:pt idx="4">
                  <c:v>2.7</c:v>
                </c:pt>
                <c:pt idx="5">
                  <c:v>3.24</c:v>
                </c:pt>
                <c:pt idx="6">
                  <c:v>3.88</c:v>
                </c:pt>
                <c:pt idx="7">
                  <c:v>3.37</c:v>
                </c:pt>
                <c:pt idx="8">
                  <c:v>3.82</c:v>
                </c:pt>
                <c:pt idx="9">
                  <c:v>3.59</c:v>
                </c:pt>
                <c:pt idx="10">
                  <c:v>3.3</c:v>
                </c:pt>
                <c:pt idx="11">
                  <c:v>3.28</c:v>
                </c:pt>
                <c:pt idx="12">
                  <c:v>2.74</c:v>
                </c:pt>
                <c:pt idx="13">
                  <c:v>2.56</c:v>
                </c:pt>
                <c:pt idx="14">
                  <c:v>2.5499999999999998</c:v>
                </c:pt>
                <c:pt idx="15">
                  <c:v>2.37</c:v>
                </c:pt>
                <c:pt idx="16">
                  <c:v>2.44</c:v>
                </c:pt>
                <c:pt idx="17">
                  <c:v>2.77</c:v>
                </c:pt>
                <c:pt idx="18">
                  <c:v>2.58</c:v>
                </c:pt>
                <c:pt idx="19">
                  <c:v>2.36</c:v>
                </c:pt>
                <c:pt idx="20">
                  <c:v>1.99</c:v>
                </c:pt>
                <c:pt idx="21">
                  <c:v>1.71</c:v>
                </c:pt>
                <c:pt idx="22">
                  <c:v>1.72</c:v>
                </c:pt>
                <c:pt idx="23">
                  <c:v>2.02</c:v>
                </c:pt>
                <c:pt idx="24">
                  <c:v>2</c:v>
                </c:pt>
                <c:pt idx="25">
                  <c:v>2.1</c:v>
                </c:pt>
                <c:pt idx="26">
                  <c:v>1.84</c:v>
                </c:pt>
                <c:pt idx="27">
                  <c:v>2.1800000000000002</c:v>
                </c:pt>
                <c:pt idx="28">
                  <c:v>2.23</c:v>
                </c:pt>
                <c:pt idx="29">
                  <c:v>2.06</c:v>
                </c:pt>
                <c:pt idx="30">
                  <c:v>2.31</c:v>
                </c:pt>
                <c:pt idx="31">
                  <c:v>1.94</c:v>
                </c:pt>
                <c:pt idx="32">
                  <c:v>1.24</c:v>
                </c:pt>
                <c:pt idx="33">
                  <c:v>1.26</c:v>
                </c:pt>
                <c:pt idx="34">
                  <c:v>1</c:v>
                </c:pt>
                <c:pt idx="35">
                  <c:v>1.45</c:v>
                </c:pt>
                <c:pt idx="36">
                  <c:v>1.82</c:v>
                </c:pt>
                <c:pt idx="37">
                  <c:v>2.2400000000000002</c:v>
                </c:pt>
                <c:pt idx="38">
                  <c:v>2.69</c:v>
                </c:pt>
                <c:pt idx="39">
                  <c:v>3.46</c:v>
                </c:pt>
                <c:pt idx="40">
                  <c:v>3.53</c:v>
                </c:pt>
                <c:pt idx="41">
                  <c:v>3.16</c:v>
                </c:pt>
                <c:pt idx="42">
                  <c:v>2.91</c:v>
                </c:pt>
                <c:pt idx="43">
                  <c:v>2.4</c:v>
                </c:pt>
                <c:pt idx="44">
                  <c:v>2.94</c:v>
                </c:pt>
                <c:pt idx="45">
                  <c:v>2.79</c:v>
                </c:pt>
                <c:pt idx="46">
                  <c:v>1.34</c:v>
                </c:pt>
                <c:pt idx="47">
                  <c:v>0.43</c:v>
                </c:pt>
                <c:pt idx="48">
                  <c:v>0.97</c:v>
                </c:pt>
                <c:pt idx="49">
                  <c:v>0.44</c:v>
                </c:pt>
                <c:pt idx="50">
                  <c:v>0.01</c:v>
                </c:pt>
                <c:pt idx="51">
                  <c:v>0.84</c:v>
                </c:pt>
                <c:pt idx="52">
                  <c:v>1.35</c:v>
                </c:pt>
                <c:pt idx="53">
                  <c:v>1.29</c:v>
                </c:pt>
                <c:pt idx="54">
                  <c:v>0.73</c:v>
                </c:pt>
                <c:pt idx="55">
                  <c:v>0.15</c:v>
                </c:pt>
                <c:pt idx="56">
                  <c:v>-0.32</c:v>
                </c:pt>
                <c:pt idx="57">
                  <c:v>-0.97</c:v>
                </c:pt>
                <c:pt idx="58">
                  <c:v>-0.77</c:v>
                </c:pt>
                <c:pt idx="59">
                  <c:v>-0.68</c:v>
                </c:pt>
                <c:pt idx="60">
                  <c:v>-1.27</c:v>
                </c:pt>
                <c:pt idx="61">
                  <c:v>-1.34</c:v>
                </c:pt>
                <c:pt idx="62">
                  <c:v>-0.93</c:v>
                </c:pt>
                <c:pt idx="63">
                  <c:v>-1.52</c:v>
                </c:pt>
                <c:pt idx="64">
                  <c:v>-1.78</c:v>
                </c:pt>
                <c:pt idx="65">
                  <c:v>-1.73</c:v>
                </c:pt>
                <c:pt idx="66">
                  <c:v>-2.34</c:v>
                </c:pt>
                <c:pt idx="67">
                  <c:v>-2.19</c:v>
                </c:pt>
                <c:pt idx="68">
                  <c:v>-2.2400000000000002</c:v>
                </c:pt>
                <c:pt idx="69">
                  <c:v>-1.9</c:v>
                </c:pt>
                <c:pt idx="70">
                  <c:v>-2.0699999999999998</c:v>
                </c:pt>
                <c:pt idx="71">
                  <c:v>-1.97</c:v>
                </c:pt>
                <c:pt idx="72">
                  <c:v>-1.17</c:v>
                </c:pt>
                <c:pt idx="73">
                  <c:v>-0.64</c:v>
                </c:pt>
                <c:pt idx="74">
                  <c:v>-0.27</c:v>
                </c:pt>
                <c:pt idx="75">
                  <c:v>-0.52</c:v>
                </c:pt>
                <c:pt idx="76">
                  <c:v>-0.55000000000000004</c:v>
                </c:pt>
                <c:pt idx="77">
                  <c:v>-0.8</c:v>
                </c:pt>
                <c:pt idx="78">
                  <c:v>-1.32</c:v>
                </c:pt>
                <c:pt idx="79">
                  <c:v>-0.73</c:v>
                </c:pt>
                <c:pt idx="80">
                  <c:v>-0.76</c:v>
                </c:pt>
                <c:pt idx="81">
                  <c:v>-0.87</c:v>
                </c:pt>
                <c:pt idx="82">
                  <c:v>-0.83</c:v>
                </c:pt>
                <c:pt idx="83">
                  <c:v>-0.86</c:v>
                </c:pt>
                <c:pt idx="84">
                  <c:v>-0.93</c:v>
                </c:pt>
                <c:pt idx="85">
                  <c:v>-1.31</c:v>
                </c:pt>
                <c:pt idx="86">
                  <c:v>-1.28</c:v>
                </c:pt>
                <c:pt idx="87">
                  <c:v>-1.53</c:v>
                </c:pt>
                <c:pt idx="88">
                  <c:v>-1.44</c:v>
                </c:pt>
                <c:pt idx="89">
                  <c:v>-1.52</c:v>
                </c:pt>
                <c:pt idx="90">
                  <c:v>-2.2200000000000002</c:v>
                </c:pt>
                <c:pt idx="91">
                  <c:v>-2.34</c:v>
                </c:pt>
                <c:pt idx="92">
                  <c:v>-2.5</c:v>
                </c:pt>
                <c:pt idx="93">
                  <c:v>-2.96</c:v>
                </c:pt>
                <c:pt idx="94">
                  <c:v>-3.45</c:v>
                </c:pt>
                <c:pt idx="95">
                  <c:v>-3.56</c:v>
                </c:pt>
                <c:pt idx="96">
                  <c:v>-3.59</c:v>
                </c:pt>
                <c:pt idx="97">
                  <c:v>-3.23</c:v>
                </c:pt>
                <c:pt idx="98">
                  <c:v>-3.78</c:v>
                </c:pt>
                <c:pt idx="99">
                  <c:v>-4.74</c:v>
                </c:pt>
                <c:pt idx="100">
                  <c:v>-5.01</c:v>
                </c:pt>
                <c:pt idx="101">
                  <c:v>-4.3</c:v>
                </c:pt>
                <c:pt idx="102">
                  <c:v>-4.9400000000000004</c:v>
                </c:pt>
                <c:pt idx="103">
                  <c:v>-4.21</c:v>
                </c:pt>
                <c:pt idx="104">
                  <c:v>-5.13</c:v>
                </c:pt>
                <c:pt idx="105">
                  <c:v>-4.75</c:v>
                </c:pt>
                <c:pt idx="106">
                  <c:v>-4.3</c:v>
                </c:pt>
                <c:pt idx="107">
                  <c:v>-4.17</c:v>
                </c:pt>
                <c:pt idx="108">
                  <c:v>-4.3099999999999996</c:v>
                </c:pt>
                <c:pt idx="109">
                  <c:v>-4.13</c:v>
                </c:pt>
                <c:pt idx="110">
                  <c:v>-3.42</c:v>
                </c:pt>
                <c:pt idx="111">
                  <c:v>-2.42</c:v>
                </c:pt>
                <c:pt idx="112">
                  <c:v>-2.4700000000000002</c:v>
                </c:pt>
                <c:pt idx="113">
                  <c:v>-2.39</c:v>
                </c:pt>
                <c:pt idx="114" formatCode="General">
                  <c:v>-0.89</c:v>
                </c:pt>
                <c:pt idx="115" formatCode="General">
                  <c:v>-1.02</c:v>
                </c:pt>
                <c:pt idx="116" formatCode="General">
                  <c:v>-0.8</c:v>
                </c:pt>
                <c:pt idx="117" formatCode="General">
                  <c:v>-1.08</c:v>
                </c:pt>
                <c:pt idx="118" formatCode="General">
                  <c:v>-1.2</c:v>
                </c:pt>
                <c:pt idx="119" formatCode="General">
                  <c:v>-0.85</c:v>
                </c:pt>
              </c:numCache>
            </c:numRef>
          </c:val>
          <c:smooth val="0"/>
          <c:extLst>
            <c:ext xmlns:c16="http://schemas.microsoft.com/office/drawing/2014/chart" uri="{C3380CC4-5D6E-409C-BE32-E72D297353CC}">
              <c16:uniqueId val="{00000001-3D17-4E91-A5E4-2430D79C6E15}"/>
            </c:ext>
          </c:extLst>
        </c:ser>
        <c:dLbls>
          <c:showLegendKey val="0"/>
          <c:showVal val="0"/>
          <c:showCatName val="0"/>
          <c:showSerName val="0"/>
          <c:showPercent val="0"/>
          <c:showBubbleSize val="0"/>
        </c:dLbls>
        <c:smooth val="0"/>
        <c:axId val="630820424"/>
        <c:axId val="458302736"/>
      </c:lineChart>
      <c:dateAx>
        <c:axId val="630820424"/>
        <c:scaling>
          <c:orientation val="minMax"/>
        </c:scaling>
        <c:delete val="0"/>
        <c:axPos val="b"/>
        <c:numFmt formatCode="[$-407]mmm\-yy;@" sourceLinked="0"/>
        <c:majorTickMark val="none"/>
        <c:minorTickMark val="none"/>
        <c:tickLblPos val="low"/>
        <c:spPr>
          <a:ln w="9525" cap="flat" cmpd="sng" algn="ctr">
            <a:solidFill>
              <a:schemeClr val="tx1"/>
            </a:solidFill>
            <a:prstDash val="solid"/>
            <a:round/>
            <a:headEnd type="none" w="med" len="med"/>
            <a:tailEnd type="none" w="med" len="med"/>
          </a:ln>
        </c:spPr>
        <c:crossAx val="458302736"/>
        <c:crosses val="autoZero"/>
        <c:auto val="1"/>
        <c:lblOffset val="100"/>
        <c:baseTimeUnit val="days"/>
        <c:majorUnit val="451"/>
        <c:majorTimeUnit val="days"/>
        <c:minorUnit val="1"/>
        <c:minorTimeUnit val="days"/>
      </c:dateAx>
      <c:valAx>
        <c:axId val="458302736"/>
        <c:scaling>
          <c:orientation val="minMax"/>
        </c:scaling>
        <c:delete val="0"/>
        <c:axPos val="l"/>
        <c:majorGridlines>
          <c:spPr>
            <a:ln w="9525">
              <a:solidFill>
                <a:srgbClr val="BFBFBF"/>
              </a:solidFill>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630820424"/>
        <c:crosses val="autoZero"/>
        <c:crossBetween val="between"/>
        <c:majorUnit val="2"/>
      </c:valAx>
    </c:plotArea>
    <c:legend>
      <c:legendPos val="b"/>
      <c:layout>
        <c:manualLayout>
          <c:xMode val="edge"/>
          <c:yMode val="edge"/>
          <c:x val="0"/>
          <c:y val="0.92167697787776526"/>
          <c:w val="0.50890274132400115"/>
          <c:h val="7.8323022122234714E-2"/>
        </c:manualLayout>
      </c:layout>
      <c:overlay val="0"/>
    </c:legend>
    <c:plotVisOnly val="1"/>
    <c:dispBlanksAs val="gap"/>
    <c:showDLblsOverMax val="0"/>
  </c:chart>
  <c:txPr>
    <a:bodyPr/>
    <a:lstStyle/>
    <a:p>
      <a:pPr>
        <a:defRPr sz="850" b="0">
          <a:latin typeface="Arial Narrow"/>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259457283455915E-2"/>
          <c:y val="2.2462184303059692E-2"/>
          <c:w val="0.88961504811898517"/>
          <c:h val="0.81154191840039858"/>
        </c:manualLayout>
      </c:layout>
      <c:lineChart>
        <c:grouping val="standard"/>
        <c:varyColors val="0"/>
        <c:ser>
          <c:idx val="0"/>
          <c:order val="0"/>
          <c:tx>
            <c:strRef>
              <c:f>Sheet1!$B$1</c:f>
              <c:strCache>
                <c:ptCount val="1"/>
                <c:pt idx="0">
                  <c:v>LibertyQ Global Dividend Index—NR</c:v>
                </c:pt>
              </c:strCache>
            </c:strRef>
          </c:tx>
          <c:spPr>
            <a:ln w="44450" cap="rnd" cmpd="sng" algn="ctr">
              <a:solidFill>
                <a:srgbClr val="3769FF"/>
              </a:solidFill>
              <a:prstDash val="solid"/>
              <a:round/>
              <a:headEnd type="none" w="med" len="med"/>
              <a:tailEnd type="none" w="med" len="med"/>
            </a:ln>
          </c:spPr>
          <c:marker>
            <c:symbol val="none"/>
          </c:marker>
          <c:dPt>
            <c:idx val="0"/>
            <c:bubble3D val="0"/>
            <c:extLst>
              <c:ext xmlns:c16="http://schemas.microsoft.com/office/drawing/2014/chart" uri="{C3380CC4-5D6E-409C-BE32-E72D297353CC}">
                <c16:uniqueId val="{00000000-D921-4DF7-B703-4D7584013B6C}"/>
              </c:ext>
            </c:extLst>
          </c:dPt>
          <c:cat>
            <c:numRef>
              <c:f>Sheet1!$A$2:$A$121</c:f>
              <c:numCache>
                <c:formatCode>m/d/yyyy</c:formatCode>
                <c:ptCount val="120"/>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pt idx="99">
                  <c:v>44227</c:v>
                </c:pt>
                <c:pt idx="100">
                  <c:v>44255</c:v>
                </c:pt>
                <c:pt idx="101">
                  <c:v>44286</c:v>
                </c:pt>
                <c:pt idx="102">
                  <c:v>44316</c:v>
                </c:pt>
                <c:pt idx="103">
                  <c:v>44347</c:v>
                </c:pt>
                <c:pt idx="104">
                  <c:v>44377</c:v>
                </c:pt>
                <c:pt idx="105">
                  <c:v>44408</c:v>
                </c:pt>
                <c:pt idx="106">
                  <c:v>44439</c:v>
                </c:pt>
                <c:pt idx="107">
                  <c:v>44469</c:v>
                </c:pt>
                <c:pt idx="108">
                  <c:v>44500</c:v>
                </c:pt>
                <c:pt idx="109">
                  <c:v>44530</c:v>
                </c:pt>
                <c:pt idx="110">
                  <c:v>44561</c:v>
                </c:pt>
                <c:pt idx="111">
                  <c:v>44592</c:v>
                </c:pt>
                <c:pt idx="112">
                  <c:v>44620</c:v>
                </c:pt>
                <c:pt idx="113">
                  <c:v>44651</c:v>
                </c:pt>
                <c:pt idx="114">
                  <c:v>44681</c:v>
                </c:pt>
                <c:pt idx="115">
                  <c:v>44712</c:v>
                </c:pt>
                <c:pt idx="116">
                  <c:v>44742</c:v>
                </c:pt>
                <c:pt idx="117">
                  <c:v>44773</c:v>
                </c:pt>
                <c:pt idx="118">
                  <c:v>44804</c:v>
                </c:pt>
                <c:pt idx="119">
                  <c:v>44834</c:v>
                </c:pt>
              </c:numCache>
            </c:numRef>
          </c:cat>
          <c:val>
            <c:numRef>
              <c:f>Sheet1!$B$2:$B$121</c:f>
              <c:numCache>
                <c:formatCode>0.00</c:formatCode>
                <c:ptCount val="120"/>
                <c:pt idx="0">
                  <c:v>0.05</c:v>
                </c:pt>
                <c:pt idx="1">
                  <c:v>0.12</c:v>
                </c:pt>
                <c:pt idx="2">
                  <c:v>0.15</c:v>
                </c:pt>
                <c:pt idx="3">
                  <c:v>0.3</c:v>
                </c:pt>
                <c:pt idx="4">
                  <c:v>0.28999999999999998</c:v>
                </c:pt>
                <c:pt idx="5">
                  <c:v>0.35</c:v>
                </c:pt>
                <c:pt idx="6">
                  <c:v>0.35</c:v>
                </c:pt>
                <c:pt idx="7">
                  <c:v>0.31</c:v>
                </c:pt>
                <c:pt idx="8">
                  <c:v>0.39</c:v>
                </c:pt>
                <c:pt idx="9">
                  <c:v>0.46</c:v>
                </c:pt>
                <c:pt idx="10">
                  <c:v>0.45</c:v>
                </c:pt>
                <c:pt idx="11">
                  <c:v>0.65</c:v>
                </c:pt>
                <c:pt idx="12">
                  <c:v>0.99</c:v>
                </c:pt>
                <c:pt idx="13">
                  <c:v>1.1000000000000001</c:v>
                </c:pt>
                <c:pt idx="14">
                  <c:v>1.07</c:v>
                </c:pt>
                <c:pt idx="15">
                  <c:v>1.1399999999999999</c:v>
                </c:pt>
                <c:pt idx="16">
                  <c:v>1.39</c:v>
                </c:pt>
                <c:pt idx="17">
                  <c:v>1.33</c:v>
                </c:pt>
                <c:pt idx="18">
                  <c:v>1.26</c:v>
                </c:pt>
                <c:pt idx="19">
                  <c:v>1.19</c:v>
                </c:pt>
                <c:pt idx="20">
                  <c:v>1.2</c:v>
                </c:pt>
                <c:pt idx="21">
                  <c:v>1.08</c:v>
                </c:pt>
                <c:pt idx="22">
                  <c:v>1.07</c:v>
                </c:pt>
                <c:pt idx="23">
                  <c:v>0.97</c:v>
                </c:pt>
                <c:pt idx="24">
                  <c:v>1</c:v>
                </c:pt>
                <c:pt idx="25">
                  <c:v>0.97</c:v>
                </c:pt>
                <c:pt idx="26">
                  <c:v>0.89</c:v>
                </c:pt>
                <c:pt idx="27">
                  <c:v>0.97</c:v>
                </c:pt>
                <c:pt idx="28">
                  <c:v>1.04</c:v>
                </c:pt>
                <c:pt idx="29">
                  <c:v>0.9</c:v>
                </c:pt>
                <c:pt idx="30">
                  <c:v>0.96</c:v>
                </c:pt>
                <c:pt idx="31">
                  <c:v>1.1599999999999999</c:v>
                </c:pt>
                <c:pt idx="32">
                  <c:v>1.1100000000000001</c:v>
                </c:pt>
                <c:pt idx="33">
                  <c:v>1.04</c:v>
                </c:pt>
                <c:pt idx="34">
                  <c:v>0.93</c:v>
                </c:pt>
                <c:pt idx="35">
                  <c:v>0.77</c:v>
                </c:pt>
                <c:pt idx="36">
                  <c:v>0.84</c:v>
                </c:pt>
                <c:pt idx="37">
                  <c:v>0.92</c:v>
                </c:pt>
                <c:pt idx="38">
                  <c:v>0.81</c:v>
                </c:pt>
                <c:pt idx="39">
                  <c:v>0.73</c:v>
                </c:pt>
                <c:pt idx="40">
                  <c:v>0.67</c:v>
                </c:pt>
                <c:pt idx="41">
                  <c:v>0.75</c:v>
                </c:pt>
                <c:pt idx="42">
                  <c:v>0.7</c:v>
                </c:pt>
                <c:pt idx="43">
                  <c:v>0.69</c:v>
                </c:pt>
                <c:pt idx="44">
                  <c:v>0.76</c:v>
                </c:pt>
                <c:pt idx="45">
                  <c:v>0.85</c:v>
                </c:pt>
                <c:pt idx="46">
                  <c:v>0.87</c:v>
                </c:pt>
                <c:pt idx="47">
                  <c:v>1.02</c:v>
                </c:pt>
                <c:pt idx="48">
                  <c:v>0.87</c:v>
                </c:pt>
                <c:pt idx="49">
                  <c:v>0.9</c:v>
                </c:pt>
                <c:pt idx="50">
                  <c:v>0.91</c:v>
                </c:pt>
                <c:pt idx="51">
                  <c:v>0.92</c:v>
                </c:pt>
                <c:pt idx="52">
                  <c:v>0.92</c:v>
                </c:pt>
                <c:pt idx="53">
                  <c:v>0.93</c:v>
                </c:pt>
                <c:pt idx="54">
                  <c:v>0.93</c:v>
                </c:pt>
                <c:pt idx="55">
                  <c:v>1.1599999999999999</c:v>
                </c:pt>
                <c:pt idx="56">
                  <c:v>1.05</c:v>
                </c:pt>
                <c:pt idx="57">
                  <c:v>1.03</c:v>
                </c:pt>
                <c:pt idx="58">
                  <c:v>1</c:v>
                </c:pt>
                <c:pt idx="59">
                  <c:v>0.99</c:v>
                </c:pt>
                <c:pt idx="60">
                  <c:v>0.99</c:v>
                </c:pt>
                <c:pt idx="61">
                  <c:v>0.99</c:v>
                </c:pt>
                <c:pt idx="62">
                  <c:v>1.01</c:v>
                </c:pt>
                <c:pt idx="63">
                  <c:v>0.99</c:v>
                </c:pt>
                <c:pt idx="64">
                  <c:v>0.85</c:v>
                </c:pt>
                <c:pt idx="65">
                  <c:v>0.77</c:v>
                </c:pt>
                <c:pt idx="66">
                  <c:v>0.67</c:v>
                </c:pt>
                <c:pt idx="67">
                  <c:v>0.69</c:v>
                </c:pt>
                <c:pt idx="68">
                  <c:v>0.74</c:v>
                </c:pt>
                <c:pt idx="69">
                  <c:v>0.74</c:v>
                </c:pt>
                <c:pt idx="70">
                  <c:v>0.78</c:v>
                </c:pt>
                <c:pt idx="71">
                  <c:v>0.7</c:v>
                </c:pt>
                <c:pt idx="72">
                  <c:v>0.51</c:v>
                </c:pt>
                <c:pt idx="73">
                  <c:v>0.56000000000000005</c:v>
                </c:pt>
                <c:pt idx="74">
                  <c:v>0.38</c:v>
                </c:pt>
                <c:pt idx="75">
                  <c:v>0.59</c:v>
                </c:pt>
                <c:pt idx="76">
                  <c:v>0.55000000000000004</c:v>
                </c:pt>
                <c:pt idx="77">
                  <c:v>0.53</c:v>
                </c:pt>
                <c:pt idx="78">
                  <c:v>0.53</c:v>
                </c:pt>
                <c:pt idx="79">
                  <c:v>0.41</c:v>
                </c:pt>
                <c:pt idx="80">
                  <c:v>0.48</c:v>
                </c:pt>
                <c:pt idx="81">
                  <c:v>0.5</c:v>
                </c:pt>
                <c:pt idx="82">
                  <c:v>0.4</c:v>
                </c:pt>
                <c:pt idx="83">
                  <c:v>0.5</c:v>
                </c:pt>
                <c:pt idx="84">
                  <c:v>0.53</c:v>
                </c:pt>
                <c:pt idx="85">
                  <c:v>0.51</c:v>
                </c:pt>
                <c:pt idx="86">
                  <c:v>0.62</c:v>
                </c:pt>
                <c:pt idx="87">
                  <c:v>0.61</c:v>
                </c:pt>
                <c:pt idx="88">
                  <c:v>0.32</c:v>
                </c:pt>
                <c:pt idx="89">
                  <c:v>0.09</c:v>
                </c:pt>
                <c:pt idx="90">
                  <c:v>0.15</c:v>
                </c:pt>
                <c:pt idx="91">
                  <c:v>0.2</c:v>
                </c:pt>
                <c:pt idx="92">
                  <c:v>0.28000000000000003</c:v>
                </c:pt>
                <c:pt idx="93">
                  <c:v>0.31</c:v>
                </c:pt>
                <c:pt idx="94">
                  <c:v>0.48</c:v>
                </c:pt>
                <c:pt idx="95">
                  <c:v>0.48</c:v>
                </c:pt>
                <c:pt idx="96">
                  <c:v>0.33</c:v>
                </c:pt>
                <c:pt idx="97">
                  <c:v>0.52</c:v>
                </c:pt>
                <c:pt idx="98">
                  <c:v>0.57999999999999996</c:v>
                </c:pt>
                <c:pt idx="99">
                  <c:v>0.6</c:v>
                </c:pt>
                <c:pt idx="100">
                  <c:v>0.63</c:v>
                </c:pt>
                <c:pt idx="101">
                  <c:v>0.61</c:v>
                </c:pt>
                <c:pt idx="102">
                  <c:v>0.61</c:v>
                </c:pt>
                <c:pt idx="103">
                  <c:v>0.68</c:v>
                </c:pt>
                <c:pt idx="104">
                  <c:v>0.65</c:v>
                </c:pt>
                <c:pt idx="105">
                  <c:v>0.62</c:v>
                </c:pt>
                <c:pt idx="106">
                  <c:v>0.68</c:v>
                </c:pt>
                <c:pt idx="107">
                  <c:v>0.61</c:v>
                </c:pt>
                <c:pt idx="108">
                  <c:v>0.7</c:v>
                </c:pt>
                <c:pt idx="109">
                  <c:v>0.66</c:v>
                </c:pt>
                <c:pt idx="110">
                  <c:v>0.72</c:v>
                </c:pt>
                <c:pt idx="111" formatCode="General">
                  <c:v>0.67</c:v>
                </c:pt>
                <c:pt idx="112" formatCode="General">
                  <c:v>0.6</c:v>
                </c:pt>
                <c:pt idx="113" formatCode="General">
                  <c:v>0.61</c:v>
                </c:pt>
                <c:pt idx="114" formatCode="General">
                  <c:v>0.56999999999999995</c:v>
                </c:pt>
                <c:pt idx="115" formatCode="General">
                  <c:v>0.53</c:v>
                </c:pt>
                <c:pt idx="116" formatCode="General">
                  <c:v>0.41</c:v>
                </c:pt>
                <c:pt idx="117" formatCode="General">
                  <c:v>0.44</c:v>
                </c:pt>
                <c:pt idx="118" formatCode="General">
                  <c:v>0.37</c:v>
                </c:pt>
                <c:pt idx="119" formatCode="General">
                  <c:v>0.24</c:v>
                </c:pt>
              </c:numCache>
            </c:numRef>
          </c:val>
          <c:smooth val="0"/>
          <c:extLst>
            <c:ext xmlns:c16="http://schemas.microsoft.com/office/drawing/2014/chart" uri="{C3380CC4-5D6E-409C-BE32-E72D297353CC}">
              <c16:uniqueId val="{00000001-D921-4DF7-B703-4D7584013B6C}"/>
            </c:ext>
          </c:extLst>
        </c:ser>
        <c:ser>
          <c:idx val="1"/>
          <c:order val="1"/>
          <c:tx>
            <c:strRef>
              <c:f>Sheet1!$C$1</c:f>
              <c:strCache>
                <c:ptCount val="1"/>
                <c:pt idx="0">
                  <c:v>MSCI ACWI ex REITs Index—NR</c:v>
                </c:pt>
              </c:strCache>
            </c:strRef>
          </c:tx>
          <c:spPr>
            <a:ln w="31750" cap="rnd" cmpd="sng" algn="ctr">
              <a:solidFill>
                <a:srgbClr val="00BFB3"/>
              </a:solidFill>
              <a:prstDash val="solid"/>
              <a:round/>
              <a:headEnd type="none" w="med" len="med"/>
              <a:tailEnd type="none" w="med" len="med"/>
            </a:ln>
          </c:spPr>
          <c:marker>
            <c:symbol val="none"/>
          </c:marker>
          <c:dPt>
            <c:idx val="0"/>
            <c:bubble3D val="0"/>
            <c:extLst>
              <c:ext xmlns:c16="http://schemas.microsoft.com/office/drawing/2014/chart" uri="{C3380CC4-5D6E-409C-BE32-E72D297353CC}">
                <c16:uniqueId val="{00000002-D921-4DF7-B703-4D7584013B6C}"/>
              </c:ext>
            </c:extLst>
          </c:dPt>
          <c:cat>
            <c:numRef>
              <c:f>Sheet1!$A$2:$A$121</c:f>
              <c:numCache>
                <c:formatCode>m/d/yyyy</c:formatCode>
                <c:ptCount val="120"/>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pt idx="99">
                  <c:v>44227</c:v>
                </c:pt>
                <c:pt idx="100">
                  <c:v>44255</c:v>
                </c:pt>
                <c:pt idx="101">
                  <c:v>44286</c:v>
                </c:pt>
                <c:pt idx="102">
                  <c:v>44316</c:v>
                </c:pt>
                <c:pt idx="103">
                  <c:v>44347</c:v>
                </c:pt>
                <c:pt idx="104">
                  <c:v>44377</c:v>
                </c:pt>
                <c:pt idx="105">
                  <c:v>44408</c:v>
                </c:pt>
                <c:pt idx="106">
                  <c:v>44439</c:v>
                </c:pt>
                <c:pt idx="107">
                  <c:v>44469</c:v>
                </c:pt>
                <c:pt idx="108">
                  <c:v>44500</c:v>
                </c:pt>
                <c:pt idx="109">
                  <c:v>44530</c:v>
                </c:pt>
                <c:pt idx="110">
                  <c:v>44561</c:v>
                </c:pt>
                <c:pt idx="111">
                  <c:v>44592</c:v>
                </c:pt>
                <c:pt idx="112">
                  <c:v>44620</c:v>
                </c:pt>
                <c:pt idx="113">
                  <c:v>44651</c:v>
                </c:pt>
                <c:pt idx="114">
                  <c:v>44681</c:v>
                </c:pt>
                <c:pt idx="115">
                  <c:v>44712</c:v>
                </c:pt>
                <c:pt idx="116">
                  <c:v>44742</c:v>
                </c:pt>
                <c:pt idx="117">
                  <c:v>44773</c:v>
                </c:pt>
                <c:pt idx="118">
                  <c:v>44804</c:v>
                </c:pt>
                <c:pt idx="119">
                  <c:v>44834</c:v>
                </c:pt>
              </c:numCache>
            </c:numRef>
          </c:cat>
          <c:val>
            <c:numRef>
              <c:f>Sheet1!$C$2:$C$121</c:f>
              <c:numCache>
                <c:formatCode>0.00</c:formatCode>
                <c:ptCount val="120"/>
                <c:pt idx="0">
                  <c:v>-0.06</c:v>
                </c:pt>
                <c:pt idx="1">
                  <c:v>0</c:v>
                </c:pt>
                <c:pt idx="2">
                  <c:v>0.03</c:v>
                </c:pt>
                <c:pt idx="3">
                  <c:v>0.16</c:v>
                </c:pt>
                <c:pt idx="4">
                  <c:v>0.16</c:v>
                </c:pt>
                <c:pt idx="5">
                  <c:v>0.19</c:v>
                </c:pt>
                <c:pt idx="6">
                  <c:v>0.17</c:v>
                </c:pt>
                <c:pt idx="7">
                  <c:v>0.15</c:v>
                </c:pt>
                <c:pt idx="8">
                  <c:v>0.2</c:v>
                </c:pt>
                <c:pt idx="9">
                  <c:v>0.28000000000000003</c:v>
                </c:pt>
                <c:pt idx="10">
                  <c:v>0.28000000000000003</c:v>
                </c:pt>
                <c:pt idx="11">
                  <c:v>0.47</c:v>
                </c:pt>
                <c:pt idx="12">
                  <c:v>0.8</c:v>
                </c:pt>
                <c:pt idx="13">
                  <c:v>0.9</c:v>
                </c:pt>
                <c:pt idx="14">
                  <c:v>0.88</c:v>
                </c:pt>
                <c:pt idx="15">
                  <c:v>0.96</c:v>
                </c:pt>
                <c:pt idx="16">
                  <c:v>1.17</c:v>
                </c:pt>
                <c:pt idx="17">
                  <c:v>1.1000000000000001</c:v>
                </c:pt>
                <c:pt idx="18">
                  <c:v>1</c:v>
                </c:pt>
                <c:pt idx="19">
                  <c:v>0.93</c:v>
                </c:pt>
                <c:pt idx="20">
                  <c:v>0.97</c:v>
                </c:pt>
                <c:pt idx="21">
                  <c:v>0.85</c:v>
                </c:pt>
                <c:pt idx="22">
                  <c:v>0.84</c:v>
                </c:pt>
                <c:pt idx="23">
                  <c:v>0.73</c:v>
                </c:pt>
                <c:pt idx="24">
                  <c:v>0.76</c:v>
                </c:pt>
                <c:pt idx="25">
                  <c:v>0.73</c:v>
                </c:pt>
                <c:pt idx="26">
                  <c:v>0.67</c:v>
                </c:pt>
                <c:pt idx="27">
                  <c:v>0.72</c:v>
                </c:pt>
                <c:pt idx="28">
                  <c:v>0.77</c:v>
                </c:pt>
                <c:pt idx="29">
                  <c:v>0.67</c:v>
                </c:pt>
                <c:pt idx="30">
                  <c:v>0.71</c:v>
                </c:pt>
                <c:pt idx="31">
                  <c:v>0.88</c:v>
                </c:pt>
                <c:pt idx="32">
                  <c:v>0.9</c:v>
                </c:pt>
                <c:pt idx="33">
                  <c:v>0.81</c:v>
                </c:pt>
                <c:pt idx="34">
                  <c:v>0.75</c:v>
                </c:pt>
                <c:pt idx="35">
                  <c:v>0.56999999999999995</c:v>
                </c:pt>
                <c:pt idx="36">
                  <c:v>0.62</c:v>
                </c:pt>
                <c:pt idx="37">
                  <c:v>0.64</c:v>
                </c:pt>
                <c:pt idx="38">
                  <c:v>0.51</c:v>
                </c:pt>
                <c:pt idx="39">
                  <c:v>0.39</c:v>
                </c:pt>
                <c:pt idx="40">
                  <c:v>0.33</c:v>
                </c:pt>
                <c:pt idx="41">
                  <c:v>0.43</c:v>
                </c:pt>
                <c:pt idx="42">
                  <c:v>0.4</c:v>
                </c:pt>
                <c:pt idx="43">
                  <c:v>0.43</c:v>
                </c:pt>
                <c:pt idx="44">
                  <c:v>0.45</c:v>
                </c:pt>
                <c:pt idx="45">
                  <c:v>0.53</c:v>
                </c:pt>
                <c:pt idx="46">
                  <c:v>0.67</c:v>
                </c:pt>
                <c:pt idx="47">
                  <c:v>0.88</c:v>
                </c:pt>
                <c:pt idx="48">
                  <c:v>0.72</c:v>
                </c:pt>
                <c:pt idx="49">
                  <c:v>0.8</c:v>
                </c:pt>
                <c:pt idx="50">
                  <c:v>0.84</c:v>
                </c:pt>
                <c:pt idx="51">
                  <c:v>0.8</c:v>
                </c:pt>
                <c:pt idx="52">
                  <c:v>0.77</c:v>
                </c:pt>
                <c:pt idx="53">
                  <c:v>0.78</c:v>
                </c:pt>
                <c:pt idx="54">
                  <c:v>0.83</c:v>
                </c:pt>
                <c:pt idx="55">
                  <c:v>1.1299999999999999</c:v>
                </c:pt>
                <c:pt idx="56">
                  <c:v>1.05</c:v>
                </c:pt>
                <c:pt idx="57">
                  <c:v>1.08</c:v>
                </c:pt>
                <c:pt idx="58">
                  <c:v>1.04</c:v>
                </c:pt>
                <c:pt idx="59">
                  <c:v>1.02</c:v>
                </c:pt>
                <c:pt idx="60">
                  <c:v>1.07</c:v>
                </c:pt>
                <c:pt idx="61">
                  <c:v>1.08</c:v>
                </c:pt>
                <c:pt idx="62">
                  <c:v>1.07</c:v>
                </c:pt>
                <c:pt idx="63">
                  <c:v>1.08</c:v>
                </c:pt>
                <c:pt idx="64">
                  <c:v>0.97</c:v>
                </c:pt>
                <c:pt idx="65">
                  <c:v>0.88</c:v>
                </c:pt>
                <c:pt idx="66">
                  <c:v>0.85</c:v>
                </c:pt>
                <c:pt idx="67">
                  <c:v>0.85</c:v>
                </c:pt>
                <c:pt idx="68">
                  <c:v>0.9</c:v>
                </c:pt>
                <c:pt idx="69">
                  <c:v>0.88</c:v>
                </c:pt>
                <c:pt idx="70">
                  <c:v>0.94</c:v>
                </c:pt>
                <c:pt idx="71">
                  <c:v>0.85</c:v>
                </c:pt>
                <c:pt idx="72">
                  <c:v>0.57999999999999996</c:v>
                </c:pt>
                <c:pt idx="73">
                  <c:v>0.56999999999999995</c:v>
                </c:pt>
                <c:pt idx="74">
                  <c:v>0.38</c:v>
                </c:pt>
                <c:pt idx="75">
                  <c:v>0.57999999999999996</c:v>
                </c:pt>
                <c:pt idx="76">
                  <c:v>0.55000000000000004</c:v>
                </c:pt>
                <c:pt idx="77">
                  <c:v>0.56000000000000005</c:v>
                </c:pt>
                <c:pt idx="78">
                  <c:v>0.59</c:v>
                </c:pt>
                <c:pt idx="79">
                  <c:v>0.43</c:v>
                </c:pt>
                <c:pt idx="80">
                  <c:v>0.5</c:v>
                </c:pt>
                <c:pt idx="81">
                  <c:v>0.52</c:v>
                </c:pt>
                <c:pt idx="82">
                  <c:v>0.43</c:v>
                </c:pt>
                <c:pt idx="83">
                  <c:v>0.53</c:v>
                </c:pt>
                <c:pt idx="84">
                  <c:v>0.56000000000000005</c:v>
                </c:pt>
                <c:pt idx="85">
                  <c:v>0.56999999999999995</c:v>
                </c:pt>
                <c:pt idx="86">
                  <c:v>0.66</c:v>
                </c:pt>
                <c:pt idx="87">
                  <c:v>0.67</c:v>
                </c:pt>
                <c:pt idx="88">
                  <c:v>0.42</c:v>
                </c:pt>
                <c:pt idx="89">
                  <c:v>0.2</c:v>
                </c:pt>
                <c:pt idx="90">
                  <c:v>0.28999999999999998</c:v>
                </c:pt>
                <c:pt idx="91">
                  <c:v>0.35</c:v>
                </c:pt>
                <c:pt idx="92">
                  <c:v>0.43</c:v>
                </c:pt>
                <c:pt idx="93">
                  <c:v>0.49</c:v>
                </c:pt>
                <c:pt idx="94">
                  <c:v>0.68</c:v>
                </c:pt>
                <c:pt idx="95">
                  <c:v>0.69</c:v>
                </c:pt>
                <c:pt idx="96">
                  <c:v>0.55000000000000004</c:v>
                </c:pt>
                <c:pt idx="97">
                  <c:v>0.7</c:v>
                </c:pt>
                <c:pt idx="98">
                  <c:v>0.78</c:v>
                </c:pt>
                <c:pt idx="99">
                  <c:v>0.88</c:v>
                </c:pt>
                <c:pt idx="100">
                  <c:v>0.92</c:v>
                </c:pt>
                <c:pt idx="101">
                  <c:v>0.87</c:v>
                </c:pt>
                <c:pt idx="102">
                  <c:v>0.9</c:v>
                </c:pt>
                <c:pt idx="103">
                  <c:v>0.93</c:v>
                </c:pt>
                <c:pt idx="104">
                  <c:v>0.96</c:v>
                </c:pt>
                <c:pt idx="105">
                  <c:v>0.91</c:v>
                </c:pt>
                <c:pt idx="106">
                  <c:v>0.94</c:v>
                </c:pt>
                <c:pt idx="107">
                  <c:v>0.86</c:v>
                </c:pt>
                <c:pt idx="108">
                  <c:v>0.95</c:v>
                </c:pt>
                <c:pt idx="109">
                  <c:v>0.9</c:v>
                </c:pt>
                <c:pt idx="110">
                  <c:v>0.92</c:v>
                </c:pt>
                <c:pt idx="111" formatCode="General">
                  <c:v>0.8</c:v>
                </c:pt>
                <c:pt idx="112" formatCode="General">
                  <c:v>0.73</c:v>
                </c:pt>
                <c:pt idx="113" formatCode="General">
                  <c:v>0.74</c:v>
                </c:pt>
                <c:pt idx="114" formatCode="General">
                  <c:v>0.59</c:v>
                </c:pt>
                <c:pt idx="115" formatCode="General">
                  <c:v>0.56999999999999995</c:v>
                </c:pt>
                <c:pt idx="116" formatCode="General">
                  <c:v>0.44</c:v>
                </c:pt>
                <c:pt idx="117" formatCode="General">
                  <c:v>0.48</c:v>
                </c:pt>
                <c:pt idx="118" formatCode="General">
                  <c:v>0.43</c:v>
                </c:pt>
                <c:pt idx="119" formatCode="General">
                  <c:v>0.28000000000000003</c:v>
                </c:pt>
              </c:numCache>
            </c:numRef>
          </c:val>
          <c:smooth val="0"/>
          <c:extLst>
            <c:ext xmlns:c16="http://schemas.microsoft.com/office/drawing/2014/chart" uri="{C3380CC4-5D6E-409C-BE32-E72D297353CC}">
              <c16:uniqueId val="{00000003-D921-4DF7-B703-4D7584013B6C}"/>
            </c:ext>
          </c:extLst>
        </c:ser>
        <c:dLbls>
          <c:showLegendKey val="0"/>
          <c:showVal val="0"/>
          <c:showCatName val="0"/>
          <c:showSerName val="0"/>
          <c:showPercent val="0"/>
          <c:showBubbleSize val="0"/>
        </c:dLbls>
        <c:smooth val="0"/>
        <c:axId val="630816896"/>
        <c:axId val="610879480"/>
      </c:lineChart>
      <c:dateAx>
        <c:axId val="630816896"/>
        <c:scaling>
          <c:orientation val="minMax"/>
        </c:scaling>
        <c:delete val="0"/>
        <c:axPos val="b"/>
        <c:numFmt formatCode="[$-407]mmm\-yy;@" sourceLinked="0"/>
        <c:majorTickMark val="none"/>
        <c:minorTickMark val="none"/>
        <c:tickLblPos val="low"/>
        <c:spPr>
          <a:ln w="9525" cap="flat" cmpd="sng" algn="ctr">
            <a:solidFill>
              <a:schemeClr val="tx1"/>
            </a:solidFill>
            <a:prstDash val="solid"/>
            <a:round/>
            <a:headEnd type="none" w="med" len="med"/>
            <a:tailEnd type="none" w="med" len="med"/>
          </a:ln>
        </c:spPr>
        <c:crossAx val="610879480"/>
        <c:crosses val="autoZero"/>
        <c:auto val="1"/>
        <c:lblOffset val="100"/>
        <c:baseTimeUnit val="days"/>
        <c:majorUnit val="451"/>
        <c:majorTimeUnit val="days"/>
      </c:dateAx>
      <c:valAx>
        <c:axId val="610879480"/>
        <c:scaling>
          <c:orientation val="minMax"/>
          <c:min val="-0.4"/>
        </c:scaling>
        <c:delete val="0"/>
        <c:axPos val="l"/>
        <c:majorGridlines>
          <c:spPr>
            <a:ln w="9525">
              <a:solidFill>
                <a:srgbClr val="BFBFBF"/>
              </a:solidFill>
            </a:ln>
          </c:spPr>
        </c:majorGridlines>
        <c:numFmt formatCode="#,##0.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630816896"/>
        <c:crosses val="autoZero"/>
        <c:crossBetween val="between"/>
        <c:majorUnit val="0.4"/>
      </c:valAx>
    </c:plotArea>
    <c:legend>
      <c:legendPos val="b"/>
      <c:layout>
        <c:manualLayout>
          <c:xMode val="edge"/>
          <c:yMode val="edge"/>
          <c:x val="0"/>
          <c:y val="0.92168396689413479"/>
          <c:w val="0.89531836298240497"/>
          <c:h val="7.8316033105865213E-2"/>
        </c:manualLayout>
      </c:layout>
      <c:overlay val="0"/>
    </c:legend>
    <c:plotVisOnly val="1"/>
    <c:dispBlanksAs val="gap"/>
    <c:showDLblsOverMax val="0"/>
  </c:chart>
  <c:txPr>
    <a:bodyPr/>
    <a:lstStyle/>
    <a:p>
      <a:pPr>
        <a:defRPr sz="850" b="0">
          <a:latin typeface="Arial Narrow"/>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5984490887876"/>
          <c:y val="1.4020948673379304E-3"/>
          <c:w val="0.60319671656707297"/>
          <c:h val="0.83172800760817878"/>
        </c:manualLayout>
      </c:layout>
      <c:barChart>
        <c:barDir val="bar"/>
        <c:grouping val="clustered"/>
        <c:varyColors val="0"/>
        <c:ser>
          <c:idx val="0"/>
          <c:order val="0"/>
          <c:tx>
            <c:strRef>
              <c:f>Sheet1!$B$1</c:f>
              <c:strCache>
                <c:ptCount val="1"/>
                <c:pt idx="0">
                  <c:v>Franklin Global Dividend UCITS ETF</c:v>
                </c:pt>
              </c:strCache>
            </c:strRef>
          </c:tx>
          <c:spPr>
            <a:solidFill>
              <a:srgbClr val="3769FF"/>
            </a:solidFill>
            <a:ln>
              <a:noFill/>
              <a:round/>
            </a:ln>
            <a:effectLst/>
          </c:spPr>
          <c:invertIfNegative val="0"/>
          <c:cat>
            <c:strRef>
              <c:f>Sheet1!$A$2:$A$8</c:f>
              <c:strCache>
                <c:ptCount val="7"/>
                <c:pt idx="0">
                  <c:v>Nordamerika</c:v>
                </c:pt>
                <c:pt idx="1">
                  <c:v>Europa</c:v>
                </c:pt>
                <c:pt idx="2">
                  <c:v>Asien</c:v>
                </c:pt>
                <c:pt idx="3">
                  <c:v>Australien / Neuseeland</c:v>
                </c:pt>
                <c:pt idx="4">
                  <c:v>Mittlerer Osten/Afrika</c:v>
                </c:pt>
                <c:pt idx="5">
                  <c:v>Lateinamerika / Karibik</c:v>
                </c:pt>
                <c:pt idx="6">
                  <c:v>Liquide Mittel</c:v>
                </c:pt>
              </c:strCache>
            </c:strRef>
          </c:cat>
          <c:val>
            <c:numRef>
              <c:f>Sheet1!$B$2:$B$8</c:f>
              <c:numCache>
                <c:formatCode>General</c:formatCode>
                <c:ptCount val="7"/>
                <c:pt idx="0">
                  <c:v>54.846600000000002</c:v>
                </c:pt>
                <c:pt idx="1">
                  <c:v>18.505700000000001</c:v>
                </c:pt>
                <c:pt idx="2">
                  <c:v>12.656700000000001</c:v>
                </c:pt>
                <c:pt idx="3">
                  <c:v>8.9022000000000006</c:v>
                </c:pt>
                <c:pt idx="4">
                  <c:v>4.2356999999999996</c:v>
                </c:pt>
                <c:pt idx="5">
                  <c:v>0.2001</c:v>
                </c:pt>
                <c:pt idx="6">
                  <c:v>0.65290000000000004</c:v>
                </c:pt>
              </c:numCache>
            </c:numRef>
          </c:val>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5DC-4A60-8AB1-F547CDE8947D}"/>
            </c:ext>
          </c:extLst>
        </c:ser>
        <c:ser>
          <c:idx val="1"/>
          <c:order val="1"/>
          <c:tx>
            <c:strRef>
              <c:f>Sheet1!$C$1</c:f>
              <c:strCache>
                <c:ptCount val="1"/>
                <c:pt idx="0">
                  <c:v>MSCI AC World ex-REITS Index-NR</c:v>
                </c:pt>
              </c:strCache>
            </c:strRef>
          </c:tx>
          <c:spPr>
            <a:solidFill>
              <a:srgbClr val="72DBD5"/>
            </a:solidFill>
          </c:spPr>
          <c:invertIfNegative val="0"/>
          <c:cat>
            <c:strRef>
              <c:f>Sheet1!$A$2:$A$8</c:f>
              <c:strCache>
                <c:ptCount val="7"/>
                <c:pt idx="0">
                  <c:v>Nordamerika</c:v>
                </c:pt>
                <c:pt idx="1">
                  <c:v>Europa</c:v>
                </c:pt>
                <c:pt idx="2">
                  <c:v>Asien</c:v>
                </c:pt>
                <c:pt idx="3">
                  <c:v>Australien / Neuseeland</c:v>
                </c:pt>
                <c:pt idx="4">
                  <c:v>Mittlerer Osten/Afrika</c:v>
                </c:pt>
                <c:pt idx="5">
                  <c:v>Lateinamerika / Karibik</c:v>
                </c:pt>
                <c:pt idx="6">
                  <c:v>Liquide Mittel</c:v>
                </c:pt>
              </c:strCache>
            </c:strRef>
          </c:cat>
          <c:val>
            <c:numRef>
              <c:f>Sheet1!$C$2:$C$8</c:f>
              <c:numCache>
                <c:formatCode>General</c:formatCode>
                <c:ptCount val="7"/>
                <c:pt idx="0">
                  <c:v>64.358999999999995</c:v>
                </c:pt>
                <c:pt idx="1">
                  <c:v>16.255700000000001</c:v>
                </c:pt>
                <c:pt idx="2">
                  <c:v>15.0351</c:v>
                </c:pt>
                <c:pt idx="3">
                  <c:v>1.9370000000000001</c:v>
                </c:pt>
                <c:pt idx="4">
                  <c:v>1.4464999999999999</c:v>
                </c:pt>
                <c:pt idx="5">
                  <c:v>0.96699999999999997</c:v>
                </c:pt>
                <c:pt idx="6">
                  <c:v>0</c:v>
                </c:pt>
              </c:numCache>
            </c:numRef>
          </c:val>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5DC-4A60-8AB1-F547CDE8947D}"/>
            </c:ext>
          </c:extLst>
        </c:ser>
        <c:dLbls>
          <c:showLegendKey val="0"/>
          <c:showVal val="0"/>
          <c:showCatName val="0"/>
          <c:showSerName val="0"/>
          <c:showPercent val="0"/>
          <c:showBubbleSize val="0"/>
        </c:dLbls>
        <c:gapWidth val="70"/>
        <c:axId val="123216800"/>
        <c:axId val="123217360"/>
      </c:barChart>
      <c:catAx>
        <c:axId val="123216800"/>
        <c:scaling>
          <c:orientation val="maxMin"/>
        </c:scaling>
        <c:delete val="0"/>
        <c:axPos val="l"/>
        <c:numFmt formatCode="General" sourceLinked="1"/>
        <c:majorTickMark val="none"/>
        <c:minorTickMark val="none"/>
        <c:tickLblPos val="nextTo"/>
        <c:spPr>
          <a:ln w="635" cap="flat" cmpd="sng" algn="ctr">
            <a:solidFill>
              <a:srgbClr val="000000"/>
            </a:solidFill>
            <a:prstDash val="solid"/>
            <a:round/>
            <a:headEnd type="none" w="med" len="med"/>
            <a:tailEnd type="none" w="med" len="med"/>
          </a:ln>
        </c:spPr>
        <c:txPr>
          <a:bodyPr/>
          <a:lstStyle/>
          <a:p>
            <a:pPr>
              <a:defRPr sz="850"/>
            </a:pPr>
            <a:endParaRPr lang="de-DE"/>
          </a:p>
        </c:txPr>
        <c:crossAx val="123217360"/>
        <c:crosses val="autoZero"/>
        <c:auto val="1"/>
        <c:lblAlgn val="ctr"/>
        <c:lblOffset val="150"/>
        <c:noMultiLvlLbl val="0"/>
      </c:catAx>
      <c:valAx>
        <c:axId val="123217360"/>
        <c:scaling>
          <c:orientation val="minMax"/>
        </c:scaling>
        <c:delete val="0"/>
        <c:axPos val="t"/>
        <c:majorGridlines>
          <c:spPr>
            <a:ln w="6350">
              <a:solidFill>
                <a:srgbClr val="C8C8C8"/>
              </a:solidFill>
            </a:ln>
          </c:spPr>
        </c:majorGridlines>
        <c:numFmt formatCode="#,##0&quot;%&quot;" sourceLinked="0"/>
        <c:majorTickMark val="none"/>
        <c:minorTickMark val="none"/>
        <c:tickLblPos val="high"/>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50"/>
            </a:pPr>
            <a:endParaRPr lang="de-DE"/>
          </a:p>
        </c:txPr>
        <c:crossAx val="123216800"/>
        <c:crosses val="autoZero"/>
        <c:crossBetween val="between"/>
      </c:valAx>
      <c:spPr>
        <a:noFill/>
      </c:spPr>
    </c:plotArea>
    <c:plotVisOnly val="1"/>
    <c:dispBlanksAs val="gap"/>
    <c:showDLblsOverMax val="0"/>
  </c:chart>
  <c:txPr>
    <a:bodyPr/>
    <a:lstStyle/>
    <a:p>
      <a:pPr>
        <a:defRPr sz="800" b="0">
          <a:latin typeface="Arial Narrow"/>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206578419834E-2"/>
          <c:y val="1.0617059262584378E-3"/>
          <c:w val="0.95407378209636917"/>
          <c:h val="0.99355626330871738"/>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Pt>
            <c:idx val="1"/>
            <c:invertIfNegative val="0"/>
            <c:bubble3D val="0"/>
            <c:spPr>
              <a:solidFill>
                <a:schemeClr val="accent3"/>
              </a:solidFill>
              <a:ln w="38100"/>
            </c:spPr>
            <c:extLst>
              <c:ext xmlns:c16="http://schemas.microsoft.com/office/drawing/2014/chart" uri="{C3380CC4-5D6E-409C-BE32-E72D297353CC}">
                <c16:uniqueId val="{00000001-854C-4A06-B71B-226AC04FDEA1}"/>
              </c:ext>
            </c:extLst>
          </c:dPt>
          <c:dLbls>
            <c:dLbl>
              <c:idx val="0"/>
              <c:layout>
                <c:manualLayout>
                  <c:x val="7.7239219543594653E-2"/>
                  <c:y val="4.0452108048536162E-2"/>
                </c:manualLayout>
              </c:layout>
              <c:tx>
                <c:rich>
                  <a:bodyPr/>
                  <a:lstStyle/>
                  <a:p>
                    <a:r>
                      <a:rPr lang="en-US" dirty="0"/>
                      <a:t>6,23 %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54C-4A06-B71B-226AC04FDEA1}"/>
                </c:ext>
              </c:extLst>
            </c:dLbl>
            <c:dLbl>
              <c:idx val="1"/>
              <c:layout>
                <c:manualLayout>
                  <c:x val="8.5589796914267199E-2"/>
                  <c:y val="0.26758999921061227"/>
                </c:manualLayout>
              </c:layout>
              <c:tx>
                <c:rich>
                  <a:bodyPr/>
                  <a:lstStyle/>
                  <a:p>
                    <a:r>
                      <a:rPr lang="en-US" dirty="0"/>
                      <a:t>169,91%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4C-4A06-B71B-226AC04FDEA1}"/>
                </c:ext>
              </c:extLst>
            </c:dLbl>
            <c:dLbl>
              <c:idx val="2"/>
              <c:layout>
                <c:manualLayout>
                  <c:x val="4.0746122461027294E-3"/>
                  <c:y val="2.0799220700694475E-2"/>
                </c:manualLayout>
              </c:layout>
              <c:tx>
                <c:rich>
                  <a:bodyPr/>
                  <a:lstStyle/>
                  <a:p>
                    <a:r>
                      <a:rPr lang="en-US" dirty="0"/>
                      <a:t>2,49%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F4C-4171-847E-97FA5043A1B1}"/>
                </c:ext>
              </c:extLst>
            </c:dLbl>
            <c:numFmt formatCode="0.00%" sourceLinked="0"/>
            <c:spPr>
              <a:noFill/>
              <a:ln>
                <a:noFill/>
              </a:ln>
              <a:effectLst/>
            </c:spPr>
            <c:txPr>
              <a:bodyPr/>
              <a:lstStyle/>
              <a:p>
                <a:pPr>
                  <a:defRPr b="1">
                    <a:solidFill>
                      <a:schemeClr val="accent3"/>
                    </a:solidFill>
                    <a:latin typeface="Arial Narrow" panose="020B0606020202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1</c:v>
                </c:pt>
                <c:pt idx="1">
                  <c:v>Category 2</c:v>
                </c:pt>
                <c:pt idx="2">
                  <c:v>Category 3</c:v>
                </c:pt>
              </c:strCache>
            </c:strRef>
          </c:cat>
          <c:val>
            <c:numRef>
              <c:f>Sheet1!$B$2:$B$4</c:f>
              <c:numCache>
                <c:formatCode>0.00%</c:formatCode>
                <c:ptCount val="3"/>
                <c:pt idx="0">
                  <c:v>6.232433999999909E-2</c:v>
                </c:pt>
                <c:pt idx="1">
                  <c:v>1.6991000000000001</c:v>
                </c:pt>
                <c:pt idx="2">
                  <c:v>2.4899999999999999E-2</c:v>
                </c:pt>
              </c:numCache>
            </c:numRef>
          </c:val>
          <c:extLst>
            <c:ext xmlns:c16="http://schemas.microsoft.com/office/drawing/2014/chart" uri="{C3380CC4-5D6E-409C-BE32-E72D297353CC}">
              <c16:uniqueId val="{00000003-854C-4A06-B71B-226AC04FDEA1}"/>
            </c:ext>
          </c:extLst>
        </c:ser>
        <c:dLbls>
          <c:showLegendKey val="0"/>
          <c:showVal val="0"/>
          <c:showCatName val="0"/>
          <c:showSerName val="0"/>
          <c:showPercent val="0"/>
          <c:showBubbleSize val="0"/>
        </c:dLbls>
        <c:gapWidth val="500"/>
        <c:axId val="726428104"/>
        <c:axId val="726424576"/>
      </c:barChart>
      <c:catAx>
        <c:axId val="726428104"/>
        <c:scaling>
          <c:orientation val="minMax"/>
        </c:scaling>
        <c:delete val="1"/>
        <c:axPos val="b"/>
        <c:numFmt formatCode="General" sourceLinked="0"/>
        <c:majorTickMark val="out"/>
        <c:minorTickMark val="none"/>
        <c:tickLblPos val="nextTo"/>
        <c:crossAx val="726424576"/>
        <c:crosses val="autoZero"/>
        <c:auto val="1"/>
        <c:lblAlgn val="ctr"/>
        <c:lblOffset val="100"/>
        <c:noMultiLvlLbl val="0"/>
      </c:catAx>
      <c:valAx>
        <c:axId val="726424576"/>
        <c:scaling>
          <c:orientation val="minMax"/>
        </c:scaling>
        <c:delete val="1"/>
        <c:axPos val="l"/>
        <c:numFmt formatCode="0.00%" sourceLinked="1"/>
        <c:majorTickMark val="out"/>
        <c:minorTickMark val="none"/>
        <c:tickLblPos val="nextTo"/>
        <c:crossAx val="726428104"/>
        <c:crosses val="autoZero"/>
        <c:crossBetween val="between"/>
      </c:valAx>
    </c:plotArea>
    <c:plotVisOnly val="1"/>
    <c:dispBlanksAs val="gap"/>
    <c:showDLblsOverMax val="0"/>
  </c:chart>
  <c:txPr>
    <a:bodyPr/>
    <a:lstStyle/>
    <a:p>
      <a:pPr>
        <a:defRPr sz="105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00A0DC"/>
            </a:solidFill>
            <a:ln>
              <a:solidFill>
                <a:schemeClr val="bg1"/>
              </a:solidFill>
            </a:ln>
            <a:effectLst/>
          </c:spPr>
          <c:dPt>
            <c:idx val="0"/>
            <c:bubble3D val="0"/>
            <c:spPr>
              <a:solidFill>
                <a:srgbClr val="3769FF"/>
              </a:solidFill>
              <a:ln>
                <a:solidFill>
                  <a:schemeClr val="bg1"/>
                </a:solidFill>
              </a:ln>
              <a:effectLst/>
            </c:spPr>
            <c:extLst>
              <c:ext xmlns:c16="http://schemas.microsoft.com/office/drawing/2014/chart" uri="{C3380CC4-5D6E-409C-BE32-E72D297353CC}">
                <c16:uniqueId val="{00000000-3361-4CEE-9738-F6406950D488}"/>
              </c:ext>
            </c:extLst>
          </c:dPt>
          <c:dPt>
            <c:idx val="1"/>
            <c:bubble3D val="0"/>
            <c:spPr>
              <a:noFill/>
              <a:ln>
                <a:solidFill>
                  <a:schemeClr val="bg1"/>
                </a:solidFill>
              </a:ln>
              <a:effectLst/>
            </c:spPr>
            <c:extLst>
              <c:ext xmlns:c16="http://schemas.microsoft.com/office/drawing/2014/chart" uri="{C3380CC4-5D6E-409C-BE32-E72D297353CC}">
                <c16:uniqueId val="{00000002-3361-4CEE-9738-F6406950D488}"/>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3-3361-4CEE-9738-F6406950D488}"/>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769FF"/>
            </a:solidFill>
            <a:ln>
              <a:solidFill>
                <a:schemeClr val="bg1"/>
              </a:solidFill>
            </a:ln>
            <a:effectLst/>
          </c:spPr>
          <c:dPt>
            <c:idx val="0"/>
            <c:bubble3D val="0"/>
            <c:extLst>
              <c:ext xmlns:c16="http://schemas.microsoft.com/office/drawing/2014/chart" uri="{C3380CC4-5D6E-409C-BE32-E72D297353CC}">
                <c16:uniqueId val="{00000000-FAC4-44BB-A8A1-3CA5D64C451A}"/>
              </c:ext>
            </c:extLst>
          </c:dPt>
          <c:dPt>
            <c:idx val="1"/>
            <c:bubble3D val="0"/>
            <c:extLst>
              <c:ext xmlns:c16="http://schemas.microsoft.com/office/drawing/2014/chart" uri="{C3380CC4-5D6E-409C-BE32-E72D297353CC}">
                <c16:uniqueId val="{00000001-FAC4-44BB-A8A1-3CA5D64C451A}"/>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2-FAC4-44BB-A8A1-3CA5D64C451A}"/>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2670603674541E-2"/>
          <c:y val="1.5729166666666666E-2"/>
          <c:w val="0.88945444319460065"/>
          <c:h val="0.83596772625644011"/>
        </c:manualLayout>
      </c:layout>
      <c:scatterChart>
        <c:scatterStyle val="lineMarker"/>
        <c:varyColors val="0"/>
        <c:ser>
          <c:idx val="1"/>
          <c:order val="0"/>
          <c:tx>
            <c:strRef>
              <c:f>Sheet1!$A$2</c:f>
              <c:strCache>
                <c:ptCount val="1"/>
                <c:pt idx="0">
                  <c:v>LibertyQ Global Dividend Index</c:v>
                </c:pt>
              </c:strCache>
            </c:strRef>
          </c:tx>
          <c:spPr>
            <a:ln w="28575">
              <a:solidFill>
                <a:srgbClr val="3769FF"/>
              </a:solidFill>
            </a:ln>
          </c:spPr>
          <c:marker>
            <c:symbol val="square"/>
            <c:size val="7"/>
            <c:spPr>
              <a:solidFill>
                <a:srgbClr val="3769FF"/>
              </a:solidFill>
              <a:ln w="15875">
                <a:solidFill>
                  <a:srgbClr val="3769FF"/>
                </a:solidFill>
              </a:ln>
            </c:spPr>
          </c:marker>
          <c:dPt>
            <c:idx val="0"/>
            <c:bubble3D val="0"/>
            <c:extLst>
              <c:ext xmlns:c16="http://schemas.microsoft.com/office/drawing/2014/chart" uri="{C3380CC4-5D6E-409C-BE32-E72D297353CC}">
                <c16:uniqueId val="{00000001-D935-4632-B749-3FC5A2625D77}"/>
              </c:ext>
            </c:extLst>
          </c:dPt>
          <c:dPt>
            <c:idx val="1"/>
            <c:bubble3D val="0"/>
            <c:extLst>
              <c:ext xmlns:c16="http://schemas.microsoft.com/office/drawing/2014/chart" uri="{C3380CC4-5D6E-409C-BE32-E72D297353CC}">
                <c16:uniqueId val="{00000002-D935-4632-B749-3FC5A2625D77}"/>
              </c:ext>
            </c:extLst>
          </c:dPt>
          <c:dPt>
            <c:idx val="2"/>
            <c:bubble3D val="0"/>
            <c:extLst>
              <c:ext xmlns:c16="http://schemas.microsoft.com/office/drawing/2014/chart" uri="{C3380CC4-5D6E-409C-BE32-E72D297353CC}">
                <c16:uniqueId val="{00000003-D935-4632-B749-3FC5A2625D77}"/>
              </c:ext>
            </c:extLst>
          </c:dPt>
          <c:dLbls>
            <c:dLbl>
              <c:idx val="0"/>
              <c:layout>
                <c:manualLayout>
                  <c:x val="-3.5449084489438822E-2"/>
                  <c:y val="-6.4231607997529722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36523110392450947"/>
                      <c:h val="6.6339869281045738E-2"/>
                    </c:manualLayout>
                  </c15:layout>
                </c:ext>
                <c:ext xmlns:c16="http://schemas.microsoft.com/office/drawing/2014/chart" uri="{C3380CC4-5D6E-409C-BE32-E72D297353CC}">
                  <c16:uniqueId val="{00000001-D935-4632-B749-3FC5A2625D77}"/>
                </c:ext>
              </c:extLst>
            </c:dLbl>
            <c:spPr>
              <a:noFill/>
              <a:ln>
                <a:noFill/>
              </a:ln>
              <a:effectLst/>
            </c:sp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Sheet1!$B$2</c:f>
              <c:numCache>
                <c:formatCode>#,##0.00</c:formatCode>
                <c:ptCount val="1"/>
                <c:pt idx="0">
                  <c:v>25.08</c:v>
                </c:pt>
              </c:numCache>
            </c:numRef>
          </c:xVal>
          <c:yVal>
            <c:numRef>
              <c:f>Sheet1!$C$2</c:f>
              <c:numCache>
                <c:formatCode>#,##0.00</c:formatCode>
                <c:ptCount val="1"/>
                <c:pt idx="0">
                  <c:v>4.03</c:v>
                </c:pt>
              </c:numCache>
            </c:numRef>
          </c:yVal>
          <c:smooth val="0"/>
          <c:extLst>
            <c:ext xmlns:c16="http://schemas.microsoft.com/office/drawing/2014/chart" uri="{C3380CC4-5D6E-409C-BE32-E72D297353CC}">
              <c16:uniqueId val="{00000004-D935-4632-B749-3FC5A2625D77}"/>
            </c:ext>
          </c:extLst>
        </c:ser>
        <c:ser>
          <c:idx val="0"/>
          <c:order val="1"/>
          <c:tx>
            <c:strRef>
              <c:f>Sheet1!$A$3</c:f>
              <c:strCache>
                <c:ptCount val="1"/>
                <c:pt idx="0">
                  <c:v>MSCI ACWI ex REITs Index</c:v>
                </c:pt>
              </c:strCache>
            </c:strRef>
          </c:tx>
          <c:spPr>
            <a:ln w="28575">
              <a:solidFill>
                <a:srgbClr val="00BFB3"/>
              </a:solidFill>
            </a:ln>
          </c:spPr>
          <c:marker>
            <c:symbol val="square"/>
            <c:size val="7"/>
            <c:spPr>
              <a:solidFill>
                <a:srgbClr val="00BFB3"/>
              </a:solidFill>
              <a:ln>
                <a:solidFill>
                  <a:srgbClr val="00BFB3"/>
                </a:solidFill>
              </a:ln>
            </c:spPr>
          </c:marker>
          <c:dLbls>
            <c:dLbl>
              <c:idx val="0"/>
              <c:spPr>
                <a:noFill/>
                <a:ln>
                  <a:noFill/>
                </a:ln>
                <a:effectLst/>
              </c:spPr>
              <c:txPr>
                <a:bodyPr/>
                <a:lstStyle/>
                <a:p>
                  <a:pPr>
                    <a:defRPr/>
                  </a:pPr>
                  <a:endParaRPr lang="de-DE"/>
                </a:p>
              </c:txPr>
              <c:dLblPos val="t"/>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35-4632-B749-3FC5A2625D77}"/>
                </c:ext>
              </c:extLst>
            </c:dLbl>
            <c:spPr>
              <a:noFill/>
              <a:ln>
                <a:noFill/>
              </a:ln>
              <a:effectLst/>
            </c:sp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Sheet1!$B$3</c:f>
              <c:numCache>
                <c:formatCode>#,##0.00</c:formatCode>
                <c:ptCount val="1"/>
                <c:pt idx="0">
                  <c:v>19.27</c:v>
                </c:pt>
              </c:numCache>
            </c:numRef>
          </c:xVal>
          <c:yVal>
            <c:numRef>
              <c:f>Sheet1!$C$3</c:f>
              <c:numCache>
                <c:formatCode>#,##0.00</c:formatCode>
                <c:ptCount val="1"/>
                <c:pt idx="0">
                  <c:v>2.4</c:v>
                </c:pt>
              </c:numCache>
            </c:numRef>
          </c:yVal>
          <c:smooth val="0"/>
          <c:extLst>
            <c:ext xmlns:c16="http://schemas.microsoft.com/office/drawing/2014/chart" uri="{C3380CC4-5D6E-409C-BE32-E72D297353CC}">
              <c16:uniqueId val="{00000006-D935-4632-B749-3FC5A2625D77}"/>
            </c:ext>
          </c:extLst>
        </c:ser>
        <c:dLbls>
          <c:showLegendKey val="0"/>
          <c:showVal val="0"/>
          <c:showCatName val="0"/>
          <c:showSerName val="0"/>
          <c:showPercent val="0"/>
          <c:showBubbleSize val="0"/>
        </c:dLbls>
        <c:axId val="150690432"/>
        <c:axId val="150708992"/>
      </c:scatterChart>
      <c:valAx>
        <c:axId val="150690432"/>
        <c:scaling>
          <c:orientation val="minMax"/>
        </c:scaling>
        <c:delete val="0"/>
        <c:axPos val="b"/>
        <c:majorGridlines>
          <c:spPr>
            <a:ln w="9525">
              <a:solidFill>
                <a:srgbClr val="BFBFBF"/>
              </a:solidFill>
            </a:ln>
          </c:spPr>
        </c:majorGridlines>
        <c:title>
          <c:tx>
            <c:rich>
              <a:bodyPr/>
              <a:lstStyle/>
              <a:p>
                <a:pPr>
                  <a:defRPr b="1"/>
                </a:pPr>
                <a:r>
                  <a:rPr lang="de-DE" b="1"/>
                  <a:t>Eigenkapitalrendite </a:t>
                </a:r>
                <a:r>
                  <a:rPr lang="en-US" b="1"/>
                  <a:t>(%)</a:t>
                </a:r>
              </a:p>
            </c:rich>
          </c:tx>
          <c:layout>
            <c:manualLayout>
              <c:xMode val="edge"/>
              <c:yMode val="edge"/>
              <c:x val="0.40102506717910263"/>
              <c:y val="0.93617222479542994"/>
            </c:manualLayout>
          </c:layout>
          <c:overlay val="0"/>
        </c:title>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50708992"/>
        <c:crosses val="autoZero"/>
        <c:crossBetween val="midCat"/>
        <c:majorUnit val="6"/>
      </c:valAx>
      <c:valAx>
        <c:axId val="150708992"/>
        <c:scaling>
          <c:orientation val="minMax"/>
          <c:max val="8"/>
        </c:scaling>
        <c:delete val="0"/>
        <c:axPos val="l"/>
        <c:majorGridlines>
          <c:spPr>
            <a:ln w="9525">
              <a:solidFill>
                <a:srgbClr val="BFBFBF"/>
              </a:solidFill>
            </a:ln>
          </c:spPr>
        </c:majorGridlines>
        <c:title>
          <c:tx>
            <c:rich>
              <a:bodyPr rot="-5400000" vert="horz"/>
              <a:lstStyle/>
              <a:p>
                <a:pPr>
                  <a:defRPr b="1"/>
                </a:pPr>
                <a:r>
                  <a:rPr lang="de-DE" b="1"/>
                  <a:t>Dividendenrendite</a:t>
                </a:r>
                <a:r>
                  <a:rPr lang="en-US" b="1"/>
                  <a:t> (%)</a:t>
                </a:r>
              </a:p>
            </c:rich>
          </c:tx>
          <c:layout>
            <c:manualLayout>
              <c:xMode val="edge"/>
              <c:yMode val="edge"/>
              <c:x val="0"/>
              <c:y val="0.24473843343111523"/>
            </c:manualLayout>
          </c:layout>
          <c:overlay val="0"/>
        </c:title>
        <c:numFmt formatCode="#,##0" sourceLinked="0"/>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50690432"/>
        <c:crosses val="autoZero"/>
        <c:crossBetween val="midCat"/>
        <c:majorUnit val="2"/>
      </c:valAx>
      <c:spPr>
        <a:noFill/>
        <a:ln w="9525" cap="flat" cmpd="sng" algn="ctr">
          <a:solidFill>
            <a:srgbClr val="BFBFBF"/>
          </a:solidFill>
          <a:prstDash val="solid"/>
          <a:round/>
          <a:headEnd type="none" w="med" len="med"/>
          <a:tailEnd type="none" w="med" len="med"/>
        </a:ln>
        <a:effectLst/>
      </c:spPr>
    </c:plotArea>
    <c:plotVisOnly val="1"/>
    <c:dispBlanksAs val="gap"/>
    <c:showDLblsOverMax val="0"/>
  </c:chart>
  <c:txPr>
    <a:bodyPr/>
    <a:lstStyle/>
    <a:p>
      <a:pPr>
        <a:defRPr sz="850" b="0">
          <a:latin typeface="Arial Narrow"/>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1634417790798"/>
          <c:y val="1.4020948673379304E-3"/>
          <c:w val="0.66109915766343164"/>
          <c:h val="0.86064632545931741"/>
        </c:manualLayout>
      </c:layout>
      <c:barChart>
        <c:barDir val="bar"/>
        <c:grouping val="clustered"/>
        <c:varyColors val="0"/>
        <c:ser>
          <c:idx val="0"/>
          <c:order val="0"/>
          <c:tx>
            <c:strRef>
              <c:f>Sheet1!$B$1</c:f>
              <c:strCache>
                <c:ptCount val="1"/>
                <c:pt idx="0">
                  <c:v>Franklin Global Dividend UCITS ETF</c:v>
                </c:pt>
              </c:strCache>
            </c:strRef>
          </c:tx>
          <c:spPr>
            <a:solidFill>
              <a:srgbClr val="3769FF"/>
            </a:solidFill>
            <a:ln>
              <a:noFill/>
              <a:round/>
            </a:ln>
            <a:effectLst/>
            <a:extLst>
              <a:ext uri="{91240B29-F687-4F45-9708-019B960494DF}">
                <a14:hiddenLine xmlns:a14="http://schemas.microsoft.com/office/drawing/2010/main">
                  <a:noFill/>
                  <a:round/>
                </a14:hiddenLine>
              </a:ext>
            </a:extLst>
          </c:spPr>
          <c:invertIfNegative val="0"/>
          <c:cat>
            <c:strRef>
              <c:f>Sheet1!$A$2:$A$13</c:f>
              <c:strCache>
                <c:ptCount val="12"/>
                <c:pt idx="0">
                  <c:v>Finanzwesen</c:v>
                </c:pt>
                <c:pt idx="1">
                  <c:v>Gesundheitswesen</c:v>
                </c:pt>
                <c:pt idx="2">
                  <c:v>Industrie</c:v>
                </c:pt>
                <c:pt idx="3">
                  <c:v>IT</c:v>
                </c:pt>
                <c:pt idx="4">
                  <c:v>Nicht-zyklische Konsumgüter</c:v>
                </c:pt>
                <c:pt idx="5">
                  <c:v>Rohstoffe</c:v>
                </c:pt>
                <c:pt idx="6">
                  <c:v>Kommunikationsdienste</c:v>
                </c:pt>
                <c:pt idx="7">
                  <c:v>Zyklische Konsumgüter</c:v>
                </c:pt>
                <c:pt idx="8">
                  <c:v>Immobilien</c:v>
                </c:pt>
                <c:pt idx="9">
                  <c:v>Versorgungsbetriebe</c:v>
                </c:pt>
                <c:pt idx="10">
                  <c:v>Energie</c:v>
                </c:pt>
                <c:pt idx="11">
                  <c:v>Liquide Mittel</c:v>
                </c:pt>
              </c:strCache>
            </c:strRef>
          </c:cat>
          <c:val>
            <c:numRef>
              <c:f>Sheet1!$B$2:$B$13</c:f>
              <c:numCache>
                <c:formatCode>General</c:formatCode>
                <c:ptCount val="12"/>
                <c:pt idx="0">
                  <c:v>27.4543</c:v>
                </c:pt>
                <c:pt idx="1">
                  <c:v>14.7189</c:v>
                </c:pt>
                <c:pt idx="2">
                  <c:v>13.6089</c:v>
                </c:pt>
                <c:pt idx="3">
                  <c:v>12.1556</c:v>
                </c:pt>
                <c:pt idx="4">
                  <c:v>10.7837</c:v>
                </c:pt>
                <c:pt idx="5">
                  <c:v>8.7567000000000004</c:v>
                </c:pt>
                <c:pt idx="6">
                  <c:v>6.1497000000000002</c:v>
                </c:pt>
                <c:pt idx="7">
                  <c:v>3.4992000000000001</c:v>
                </c:pt>
                <c:pt idx="8">
                  <c:v>1.8612</c:v>
                </c:pt>
                <c:pt idx="9">
                  <c:v>0.3589</c:v>
                </c:pt>
                <c:pt idx="10">
                  <c:v>0</c:v>
                </c:pt>
                <c:pt idx="11">
                  <c:v>0.65290000000000004</c:v>
                </c:pt>
              </c:numCache>
            </c:numRef>
          </c:val>
          <c:extLst xmlns:c16="http://schemas.microsoft.com/office/drawing/2014/chart" xmlns:a14="http://schemas.microsoft.com/office/drawing/2010/main" xmlns:c14="http://schemas.microsoft.com/office/drawing/2007/8/2/chart" xmlns:mc="http://schemas.openxmlformats.org/markup-compatibility/2006">
            <c:ext xmlns:c16="http://schemas.microsoft.com/office/drawing/2014/chart" uri="{C3380CC4-5D6E-409C-BE32-E72D297353CC}">
              <c16:uniqueId val="{00000000-A274-4AE8-BEFC-7EF0447AE151}"/>
            </c:ext>
          </c:extLst>
        </c:ser>
        <c:ser>
          <c:idx val="1"/>
          <c:order val="1"/>
          <c:tx>
            <c:strRef>
              <c:f>Sheet1!$C$1</c:f>
              <c:strCache>
                <c:ptCount val="1"/>
                <c:pt idx="0">
                  <c:v>MSCI AC World ex-REITS Index-NR</c:v>
                </c:pt>
              </c:strCache>
            </c:strRef>
          </c:tx>
          <c:spPr>
            <a:solidFill>
              <a:srgbClr val="72DBD5"/>
            </a:solidFill>
          </c:spPr>
          <c:invertIfNegative val="0"/>
          <c:cat>
            <c:strRef>
              <c:f>Sheet1!$A$2:$A$13</c:f>
              <c:strCache>
                <c:ptCount val="12"/>
                <c:pt idx="0">
                  <c:v>Finanzwesen</c:v>
                </c:pt>
                <c:pt idx="1">
                  <c:v>Gesundheitswesen</c:v>
                </c:pt>
                <c:pt idx="2">
                  <c:v>Industrie</c:v>
                </c:pt>
                <c:pt idx="3">
                  <c:v>IT</c:v>
                </c:pt>
                <c:pt idx="4">
                  <c:v>Nicht-zyklische Konsumgüter</c:v>
                </c:pt>
                <c:pt idx="5">
                  <c:v>Rohstoffe</c:v>
                </c:pt>
                <c:pt idx="6">
                  <c:v>Kommunikationsdienste</c:v>
                </c:pt>
                <c:pt idx="7">
                  <c:v>Zyklische Konsumgüter</c:v>
                </c:pt>
                <c:pt idx="8">
                  <c:v>Immobilien</c:v>
                </c:pt>
                <c:pt idx="9">
                  <c:v>Versorgungsbetriebe</c:v>
                </c:pt>
                <c:pt idx="10">
                  <c:v>Energie</c:v>
                </c:pt>
                <c:pt idx="11">
                  <c:v>Liquide Mittel</c:v>
                </c:pt>
              </c:strCache>
            </c:strRef>
          </c:cat>
          <c:val>
            <c:numRef>
              <c:f>Sheet1!$C$2:$C$13</c:f>
              <c:numCache>
                <c:formatCode>General</c:formatCode>
                <c:ptCount val="12"/>
                <c:pt idx="0">
                  <c:v>15.222200000000001</c:v>
                </c:pt>
                <c:pt idx="1">
                  <c:v>13.2826</c:v>
                </c:pt>
                <c:pt idx="2">
                  <c:v>10.1578</c:v>
                </c:pt>
                <c:pt idx="3">
                  <c:v>21.233699999999999</c:v>
                </c:pt>
                <c:pt idx="4">
                  <c:v>7.6881000000000004</c:v>
                </c:pt>
                <c:pt idx="5">
                  <c:v>5.0090000000000003</c:v>
                </c:pt>
                <c:pt idx="6">
                  <c:v>7.0129000000000001</c:v>
                </c:pt>
                <c:pt idx="7">
                  <c:v>11.009</c:v>
                </c:pt>
                <c:pt idx="8">
                  <c:v>0.61739999999999995</c:v>
                </c:pt>
                <c:pt idx="9">
                  <c:v>3.0956999999999999</c:v>
                </c:pt>
                <c:pt idx="10">
                  <c:v>5.6714000000000002</c:v>
                </c:pt>
                <c:pt idx="11">
                  <c:v>0</c:v>
                </c:pt>
              </c:numCache>
            </c:numRef>
          </c:val>
          <c:extLst xmlns:c16="http://schemas.microsoft.com/office/drawing/2014/chart" xmlns:a14="http://schemas.microsoft.com/office/drawing/2010/main" xmlns:c14="http://schemas.microsoft.com/office/drawing/2007/8/2/chart" xmlns:mc="http://schemas.openxmlformats.org/markup-compatibility/2006">
            <c:ext xmlns:c16="http://schemas.microsoft.com/office/drawing/2014/chart" uri="{C3380CC4-5D6E-409C-BE32-E72D297353CC}">
              <c16:uniqueId val="{00000001-A274-4AE8-BEFC-7EF0447AE151}"/>
            </c:ext>
          </c:extLst>
        </c:ser>
        <c:dLbls>
          <c:showLegendKey val="0"/>
          <c:showVal val="0"/>
          <c:showCatName val="0"/>
          <c:showSerName val="0"/>
          <c:showPercent val="0"/>
          <c:showBubbleSize val="0"/>
        </c:dLbls>
        <c:gapWidth val="70"/>
        <c:axId val="553719760"/>
        <c:axId val="553719200"/>
      </c:barChart>
      <c:catAx>
        <c:axId val="553719760"/>
        <c:scaling>
          <c:orientation val="maxMin"/>
        </c:scaling>
        <c:delete val="0"/>
        <c:axPos val="l"/>
        <c:numFmt formatCode="General" sourceLinked="1"/>
        <c:majorTickMark val="none"/>
        <c:minorTickMark val="none"/>
        <c:tickLblPos val="low"/>
        <c:spPr>
          <a:ln w="635" cap="flat" cmpd="sng" algn="ctr">
            <a:solidFill>
              <a:srgbClr val="000000"/>
            </a:solidFill>
            <a:prstDash val="solid"/>
            <a:round/>
            <a:headEnd type="none" w="med" len="med"/>
            <a:tailEnd type="none" w="med" len="med"/>
          </a:ln>
        </c:spPr>
        <c:txPr>
          <a:bodyPr/>
          <a:lstStyle/>
          <a:p>
            <a:pPr>
              <a:defRPr sz="850"/>
            </a:pPr>
            <a:endParaRPr lang="de-DE"/>
          </a:p>
        </c:txPr>
        <c:crossAx val="553719200"/>
        <c:crosses val="autoZero"/>
        <c:auto val="1"/>
        <c:lblAlgn val="ctr"/>
        <c:lblOffset val="100"/>
        <c:noMultiLvlLbl val="0"/>
      </c:catAx>
      <c:valAx>
        <c:axId val="553719200"/>
        <c:scaling>
          <c:orientation val="minMax"/>
        </c:scaling>
        <c:delete val="0"/>
        <c:axPos val="t"/>
        <c:majorGridlines>
          <c:spPr>
            <a:ln w="6350">
              <a:solidFill>
                <a:srgbClr val="C8C8C8"/>
              </a:solidFill>
            </a:ln>
          </c:spPr>
        </c:majorGridlines>
        <c:numFmt formatCode="#,##0&quot;%&quot;" sourceLinked="0"/>
        <c:majorTickMark val="none"/>
        <c:minorTickMark val="none"/>
        <c:tickLblPos val="high"/>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50"/>
            </a:pPr>
            <a:endParaRPr lang="de-DE"/>
          </a:p>
        </c:txPr>
        <c:crossAx val="553719760"/>
        <c:crosses val="autoZero"/>
        <c:crossBetween val="between"/>
      </c:valAx>
      <c:spPr>
        <a:noFill/>
      </c:spPr>
    </c:plotArea>
    <c:plotVisOnly val="1"/>
    <c:dispBlanksAs val="gap"/>
    <c:showDLblsOverMax val="0"/>
  </c:chart>
  <c:txPr>
    <a:bodyPr/>
    <a:lstStyle/>
    <a:p>
      <a:pPr>
        <a:defRPr sz="800" b="0">
          <a:latin typeface="Arial Narrow"/>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84856699894414E-2"/>
          <c:y val="4.552913958671833E-2"/>
          <c:w val="0.95511514330010561"/>
          <c:h val="0.85558445819272588"/>
        </c:manualLayout>
      </c:layout>
      <c:barChart>
        <c:barDir val="col"/>
        <c:grouping val="clustered"/>
        <c:varyColors val="0"/>
        <c:ser>
          <c:idx val="0"/>
          <c:order val="0"/>
          <c:tx>
            <c:strRef>
              <c:f>Sheet1!$B$1</c:f>
              <c:strCache>
                <c:ptCount val="1"/>
                <c:pt idx="0">
                  <c:v>CYR_Series1</c:v>
                </c:pt>
              </c:strCache>
            </c:strRef>
          </c:tx>
          <c:spPr>
            <a:solidFill>
              <a:srgbClr val="3769FF"/>
            </a:solidFill>
          </c:spPr>
          <c:invertIfNegative val="0"/>
          <c:dLbls>
            <c:numFmt formatCode="#,##0.00" sourceLinked="0"/>
            <c:spPr>
              <a:noFill/>
              <a:ln>
                <a:noFill/>
              </a:ln>
              <a:effectLst/>
            </c:spPr>
            <c:txPr>
              <a:bodyPr wrap="square" lIns="0" tIns="0" rIns="0" bIns="0" anchor="ctr">
                <a:spAutoFit/>
              </a:bodyPr>
              <a:lstStyle/>
              <a:p>
                <a:pPr>
                  <a:defRPr lang="en-US" sz="700"/>
                </a:pPr>
                <a:endParaRPr lang="de-DE"/>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Lfd. Jahr</c:v>
                </c:pt>
                <c:pt idx="1">
                  <c:v>2021</c:v>
                </c:pt>
                <c:pt idx="2">
                  <c:v>2020</c:v>
                </c:pt>
                <c:pt idx="3">
                  <c:v>2019</c:v>
                </c:pt>
                <c:pt idx="4">
                  <c:v>2018</c:v>
                </c:pt>
              </c:strCache>
            </c:strRef>
          </c:cat>
          <c:val>
            <c:numRef>
              <c:f>Sheet1!$B$2:$B$6</c:f>
              <c:numCache>
                <c:formatCode>0.00</c:formatCode>
                <c:ptCount val="5"/>
                <c:pt idx="0">
                  <c:v>-7.56</c:v>
                </c:pt>
                <c:pt idx="1">
                  <c:v>19.29</c:v>
                </c:pt>
                <c:pt idx="2">
                  <c:v>5.77</c:v>
                </c:pt>
                <c:pt idx="3">
                  <c:v>23.62</c:v>
                </c:pt>
                <c:pt idx="4">
                  <c:v>-8.2100000000000009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BD10-441A-A0E2-C55D76A328E6}"/>
            </c:ext>
          </c:extLst>
        </c:ser>
        <c:ser>
          <c:idx val="1"/>
          <c:order val="1"/>
          <c:tx>
            <c:strRef>
              <c:f>Sheet1!$C$1</c:f>
              <c:strCache>
                <c:ptCount val="1"/>
                <c:pt idx="0">
                  <c:v>CYR_Series2</c:v>
                </c:pt>
              </c:strCache>
            </c:strRef>
          </c:tx>
          <c:spPr>
            <a:solidFill>
              <a:srgbClr val="72DBD5"/>
            </a:solidFill>
          </c:spPr>
          <c:invertIfNegative val="0"/>
          <c:dLbls>
            <c:numFmt formatCode="#,##0.00" sourceLinked="0"/>
            <c:spPr>
              <a:noFill/>
              <a:ln>
                <a:noFill/>
              </a:ln>
              <a:effectLst/>
            </c:spPr>
            <c:txPr>
              <a:bodyPr wrap="square" lIns="0" tIns="0" rIns="0" bIns="0" anchor="ctr">
                <a:spAutoFit/>
              </a:bodyPr>
              <a:lstStyle/>
              <a:p>
                <a:pPr>
                  <a:defRPr sz="700"/>
                </a:pPr>
                <a:endParaRPr lang="de-DE"/>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Lfd. Jahr</c:v>
                </c:pt>
                <c:pt idx="1">
                  <c:v>2021</c:v>
                </c:pt>
                <c:pt idx="2">
                  <c:v>2020</c:v>
                </c:pt>
                <c:pt idx="3">
                  <c:v>2019</c:v>
                </c:pt>
                <c:pt idx="4">
                  <c:v>2018</c:v>
                </c:pt>
              </c:strCache>
            </c:strRef>
          </c:cat>
          <c:val>
            <c:numRef>
              <c:f>Sheet1!$C$2:$C$6</c:f>
              <c:numCache>
                <c:formatCode>0.00</c:formatCode>
                <c:ptCount val="5"/>
                <c:pt idx="0">
                  <c:v>-14.85</c:v>
                </c:pt>
                <c:pt idx="1">
                  <c:v>18.22</c:v>
                </c:pt>
                <c:pt idx="2">
                  <c:v>16.77</c:v>
                </c:pt>
                <c:pt idx="3">
                  <c:v>26.62</c:v>
                </c:pt>
                <c:pt idx="4">
                  <c:v>-9.49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F-BD10-441A-A0E2-C55D76A328E6}"/>
            </c:ext>
          </c:extLst>
        </c:ser>
        <c:ser>
          <c:idx val="2"/>
          <c:order val="2"/>
          <c:tx>
            <c:strRef>
              <c:f>Sheet1!$D$1</c:f>
              <c:strCache>
                <c:ptCount val="1"/>
                <c:pt idx="0">
                  <c:v>CYR_Series3</c:v>
                </c:pt>
              </c:strCache>
            </c:strRef>
          </c:tx>
          <c:spPr>
            <a:solidFill>
              <a:srgbClr val="D9D9D9"/>
            </a:solidFill>
          </c:spPr>
          <c:invertIfNegative val="0"/>
          <c:dLbls>
            <c:numFmt formatCode="#,##0.00" sourceLinked="0"/>
            <c:spPr>
              <a:noFill/>
              <a:ln>
                <a:noFill/>
              </a:ln>
              <a:effectLst/>
            </c:spPr>
            <c:txPr>
              <a:bodyPr wrap="square" lIns="0" tIns="19050" rIns="0" bIns="19050" anchor="ctr">
                <a:spAutoFit/>
              </a:bodyPr>
              <a:lstStyle/>
              <a:p>
                <a:pPr>
                  <a:defRPr sz="700"/>
                </a:pPr>
                <a:endParaRPr lang="de-DE"/>
              </a:p>
            </c:txPr>
            <c:dLblPos val="outEnd"/>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Lfd. Jahr</c:v>
                </c:pt>
                <c:pt idx="1">
                  <c:v>2021</c:v>
                </c:pt>
                <c:pt idx="2">
                  <c:v>2020</c:v>
                </c:pt>
                <c:pt idx="3">
                  <c:v>2019</c:v>
                </c:pt>
                <c:pt idx="4">
                  <c:v>2018</c:v>
                </c:pt>
              </c:strCache>
            </c:strRef>
          </c:cat>
          <c:val>
            <c:numRef>
              <c:f>Sheet1!$D$2:$D$6</c:f>
              <c:numCache>
                <c:formatCode>General</c:formatCode>
                <c:ptCount val="5"/>
                <c:pt idx="0">
                  <c:v>-7.37</c:v>
                </c:pt>
                <c:pt idx="1">
                  <c:v>19.559999999999999</c:v>
                </c:pt>
                <c:pt idx="2">
                  <c:v>5.87</c:v>
                </c:pt>
                <c:pt idx="3">
                  <c:v>23.91</c:v>
                </c:pt>
                <c:pt idx="4">
                  <c:v>-7.99</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10-BD10-441A-A0E2-C55D76A328E6}"/>
            </c:ext>
          </c:extLst>
        </c:ser>
        <c:dLbls>
          <c:dLblPos val="outEnd"/>
          <c:showLegendKey val="0"/>
          <c:showVal val="1"/>
          <c:showCatName val="0"/>
          <c:showSerName val="0"/>
          <c:showPercent val="0"/>
          <c:showBubbleSize val="0"/>
        </c:dLbls>
        <c:gapWidth val="90"/>
        <c:axId val="670600608"/>
        <c:axId val="670601168"/>
      </c:barChart>
      <c:catAx>
        <c:axId val="670600608"/>
        <c:scaling>
          <c:orientation val="minMax"/>
        </c:scaling>
        <c:delete val="0"/>
        <c:axPos val="b"/>
        <c:numFmt formatCode="General" sourceLinked="0"/>
        <c:majorTickMark val="none"/>
        <c:minorTickMark val="none"/>
        <c:tickLblPos val="low"/>
        <c:crossAx val="670601168"/>
        <c:crosses val="autoZero"/>
        <c:auto val="1"/>
        <c:lblAlgn val="ctr"/>
        <c:lblOffset val="100"/>
        <c:noMultiLvlLbl val="0"/>
      </c:catAx>
      <c:valAx>
        <c:axId val="670601168"/>
        <c:scaling>
          <c:orientation val="minMax"/>
        </c:scaling>
        <c:delete val="0"/>
        <c:axPos val="l"/>
        <c:majorGridlines>
          <c:spPr>
            <a:ln>
              <a:solidFill>
                <a:srgbClr val="C9C9C9"/>
              </a:solidFill>
            </a:ln>
          </c:spPr>
        </c:majorGridlines>
        <c:numFmt formatCode="0.0\%;\-0.0\%" sourceLinked="0"/>
        <c:majorTickMark val="none"/>
        <c:minorTickMark val="none"/>
        <c:tickLblPos val="nextTo"/>
        <c:spPr>
          <a:ln>
            <a:noFill/>
          </a:ln>
        </c:spPr>
        <c:crossAx val="670600608"/>
        <c:crosses val="autoZero"/>
        <c:crossBetween val="between"/>
      </c:valAx>
    </c:plotArea>
    <c:plotVisOnly val="1"/>
    <c:dispBlanksAs val="gap"/>
    <c:showDLblsOverMax val="0"/>
  </c:chart>
  <c:txPr>
    <a:bodyPr rot="0" vert="horz"/>
    <a:lstStyle/>
    <a:p>
      <a:pPr>
        <a:defRPr sz="1000">
          <a:latin typeface="Arial Narrow" panose="020B060602020203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35456340953316E-2"/>
          <c:y val="1.59375E-2"/>
          <c:w val="0.91546454365904684"/>
          <c:h val="0.86535016594000125"/>
        </c:manualLayout>
      </c:layout>
      <c:barChart>
        <c:barDir val="col"/>
        <c:grouping val="stacked"/>
        <c:varyColors val="0"/>
        <c:ser>
          <c:idx val="0"/>
          <c:order val="0"/>
          <c:tx>
            <c:strRef>
              <c:f>Sheet1!$B$1</c:f>
              <c:strCache>
                <c:ptCount val="1"/>
                <c:pt idx="0">
                  <c:v>Traditionelle ETFs</c:v>
                </c:pt>
              </c:strCache>
            </c:strRef>
          </c:tx>
          <c:spPr>
            <a:solidFill>
              <a:srgbClr val="3769FF"/>
            </a:solidFill>
          </c:spPr>
          <c:invertIfNegative val="0"/>
          <c:dPt>
            <c:idx val="6"/>
            <c:invertIfNegative val="0"/>
            <c:bubble3D val="0"/>
            <c:extLst>
              <c:ext xmlns:c16="http://schemas.microsoft.com/office/drawing/2014/chart" uri="{C3380CC4-5D6E-409C-BE32-E72D297353CC}">
                <c16:uniqueId val="{00000000-0691-4668-A54D-8BDC19181884}"/>
              </c:ext>
            </c:extLst>
          </c:dPt>
          <c:cat>
            <c:numRef>
              <c:f>Sheet1!$A$2:$A$16</c:f>
              <c:numCache>
                <c:formatCode>m/d/yyyy</c:formatCode>
                <c:ptCount val="15"/>
                <c:pt idx="0">
                  <c:v>39813</c:v>
                </c:pt>
                <c:pt idx="1">
                  <c:v>40178</c:v>
                </c:pt>
                <c:pt idx="2">
                  <c:v>40543</c:v>
                </c:pt>
                <c:pt idx="3">
                  <c:v>40908</c:v>
                </c:pt>
                <c:pt idx="4">
                  <c:v>41274</c:v>
                </c:pt>
                <c:pt idx="5">
                  <c:v>41639</c:v>
                </c:pt>
                <c:pt idx="6">
                  <c:v>42004</c:v>
                </c:pt>
                <c:pt idx="7">
                  <c:v>42369</c:v>
                </c:pt>
                <c:pt idx="8">
                  <c:v>42735</c:v>
                </c:pt>
                <c:pt idx="9">
                  <c:v>43100</c:v>
                </c:pt>
                <c:pt idx="10">
                  <c:v>43465</c:v>
                </c:pt>
                <c:pt idx="11">
                  <c:v>43830</c:v>
                </c:pt>
                <c:pt idx="12">
                  <c:v>44196</c:v>
                </c:pt>
                <c:pt idx="13">
                  <c:v>44561</c:v>
                </c:pt>
                <c:pt idx="14">
                  <c:v>44834</c:v>
                </c:pt>
              </c:numCache>
            </c:numRef>
          </c:cat>
          <c:val>
            <c:numRef>
              <c:f>Sheet1!$B$2:$B$16</c:f>
              <c:numCache>
                <c:formatCode>#,##0;\(#,##0\)</c:formatCode>
                <c:ptCount val="15"/>
                <c:pt idx="0">
                  <c:v>101082845506</c:v>
                </c:pt>
                <c:pt idx="1">
                  <c:v>155012573410</c:v>
                </c:pt>
                <c:pt idx="2">
                  <c:v>204792839132</c:v>
                </c:pt>
                <c:pt idx="3">
                  <c:v>204347707336</c:v>
                </c:pt>
                <c:pt idx="4">
                  <c:v>264020877531</c:v>
                </c:pt>
                <c:pt idx="5">
                  <c:v>281706223120</c:v>
                </c:pt>
                <c:pt idx="6">
                  <c:v>349238615450</c:v>
                </c:pt>
                <c:pt idx="7">
                  <c:v>428459358749</c:v>
                </c:pt>
                <c:pt idx="8">
                  <c:v>491557214626</c:v>
                </c:pt>
                <c:pt idx="9">
                  <c:v>607116470661</c:v>
                </c:pt>
                <c:pt idx="10">
                  <c:v>606842549015</c:v>
                </c:pt>
                <c:pt idx="11">
                  <c:v>851191590205</c:v>
                </c:pt>
                <c:pt idx="12">
                  <c:v>980618559155</c:v>
                </c:pt>
                <c:pt idx="13">
                  <c:v>1291783984925</c:v>
                </c:pt>
                <c:pt idx="14">
                  <c:v>1192655658850</c:v>
                </c:pt>
              </c:numCache>
            </c:numRef>
          </c:val>
          <c:extLst>
            <c:ext xmlns:c16="http://schemas.microsoft.com/office/drawing/2014/chart" uri="{C3380CC4-5D6E-409C-BE32-E72D297353CC}">
              <c16:uniqueId val="{00000001-0691-4668-A54D-8BDC19181884}"/>
            </c:ext>
          </c:extLst>
        </c:ser>
        <c:ser>
          <c:idx val="1"/>
          <c:order val="1"/>
          <c:tx>
            <c:strRef>
              <c:f>Sheet1!$C$1</c:f>
              <c:strCache>
                <c:ptCount val="1"/>
                <c:pt idx="0">
                  <c:v>Smart Beta ETFs</c:v>
                </c:pt>
              </c:strCache>
            </c:strRef>
          </c:tx>
          <c:spPr>
            <a:solidFill>
              <a:srgbClr val="00BFB3"/>
            </a:solidFill>
          </c:spPr>
          <c:invertIfNegative val="0"/>
          <c:cat>
            <c:numRef>
              <c:f>Sheet1!$A$2:$A$16</c:f>
              <c:numCache>
                <c:formatCode>m/d/yyyy</c:formatCode>
                <c:ptCount val="15"/>
                <c:pt idx="0">
                  <c:v>39813</c:v>
                </c:pt>
                <c:pt idx="1">
                  <c:v>40178</c:v>
                </c:pt>
                <c:pt idx="2">
                  <c:v>40543</c:v>
                </c:pt>
                <c:pt idx="3">
                  <c:v>40908</c:v>
                </c:pt>
                <c:pt idx="4">
                  <c:v>41274</c:v>
                </c:pt>
                <c:pt idx="5">
                  <c:v>41639</c:v>
                </c:pt>
                <c:pt idx="6">
                  <c:v>42004</c:v>
                </c:pt>
                <c:pt idx="7">
                  <c:v>42369</c:v>
                </c:pt>
                <c:pt idx="8">
                  <c:v>42735</c:v>
                </c:pt>
                <c:pt idx="9">
                  <c:v>43100</c:v>
                </c:pt>
                <c:pt idx="10">
                  <c:v>43465</c:v>
                </c:pt>
                <c:pt idx="11">
                  <c:v>43830</c:v>
                </c:pt>
                <c:pt idx="12">
                  <c:v>44196</c:v>
                </c:pt>
                <c:pt idx="13">
                  <c:v>44561</c:v>
                </c:pt>
                <c:pt idx="14">
                  <c:v>44834</c:v>
                </c:pt>
              </c:numCache>
            </c:numRef>
          </c:cat>
          <c:val>
            <c:numRef>
              <c:f>Sheet1!$C$2:$C$16</c:f>
              <c:numCache>
                <c:formatCode>#,##0;\(#,##0\)</c:formatCode>
                <c:ptCount val="15"/>
                <c:pt idx="0">
                  <c:v>2173398150</c:v>
                </c:pt>
                <c:pt idx="1">
                  <c:v>4454973474</c:v>
                </c:pt>
                <c:pt idx="2">
                  <c:v>7699405370</c:v>
                </c:pt>
                <c:pt idx="3">
                  <c:v>7867300056</c:v>
                </c:pt>
                <c:pt idx="4">
                  <c:v>11141210820</c:v>
                </c:pt>
                <c:pt idx="5">
                  <c:v>15181966989</c:v>
                </c:pt>
                <c:pt idx="6">
                  <c:v>22429435720</c:v>
                </c:pt>
                <c:pt idx="7">
                  <c:v>29579996019</c:v>
                </c:pt>
                <c:pt idx="8">
                  <c:v>41379370711</c:v>
                </c:pt>
                <c:pt idx="9">
                  <c:v>51576754214</c:v>
                </c:pt>
                <c:pt idx="10">
                  <c:v>51113785415</c:v>
                </c:pt>
                <c:pt idx="11">
                  <c:v>71658467339</c:v>
                </c:pt>
                <c:pt idx="12">
                  <c:v>72330593034</c:v>
                </c:pt>
                <c:pt idx="13">
                  <c:v>118597148639</c:v>
                </c:pt>
                <c:pt idx="14">
                  <c:v>85772419341</c:v>
                </c:pt>
              </c:numCache>
            </c:numRef>
          </c:val>
          <c:extLst>
            <c:ext xmlns:c16="http://schemas.microsoft.com/office/drawing/2014/chart" uri="{C3380CC4-5D6E-409C-BE32-E72D297353CC}">
              <c16:uniqueId val="{00000002-0691-4668-A54D-8BDC19181884}"/>
            </c:ext>
          </c:extLst>
        </c:ser>
        <c:ser>
          <c:idx val="2"/>
          <c:order val="2"/>
          <c:tx>
            <c:strRef>
              <c:f>Sheet1!$D$1</c:f>
              <c:strCache>
                <c:ptCount val="1"/>
                <c:pt idx="0">
                  <c:v>Column2</c:v>
                </c:pt>
              </c:strCache>
            </c:strRef>
          </c:tx>
          <c:spPr>
            <a:noFill/>
          </c:spPr>
          <c:invertIfNegative val="0"/>
          <c:dLbls>
            <c:dLbl>
              <c:idx val="0"/>
              <c:tx>
                <c:rich>
                  <a:bodyPr/>
                  <a:lstStyle/>
                  <a:p>
                    <a:r>
                      <a:rPr lang="en-US" dirty="0"/>
                      <a:t>103,256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91-4668-A54D-8BDC19181884}"/>
                </c:ext>
              </c:extLst>
            </c:dLbl>
            <c:dLbl>
              <c:idx val="1"/>
              <c:layout>
                <c:manualLayout>
                  <c:x val="0"/>
                  <c:y val="1.7675538491572728E-2"/>
                </c:manualLayout>
              </c:layout>
              <c:tx>
                <c:rich>
                  <a:bodyPr/>
                  <a:lstStyle/>
                  <a:p>
                    <a:r>
                      <a:rPr lang="en-US" dirty="0"/>
                      <a:t>159,468 </a:t>
                    </a:r>
                    <a:r>
                      <a:rPr lang="en-US" sz="1050" b="0" i="0" u="none" strike="noStrike" kern="1200" baseline="0" dirty="0">
                        <a:solidFill>
                          <a:srgbClr val="000000"/>
                        </a:solidFill>
                        <a:latin typeface="Arial Narrow" panose="020B0606020202030204" pitchFamily="34" charset="0"/>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691-4668-A54D-8BDC19181884}"/>
                </c:ext>
              </c:extLst>
            </c:dLbl>
            <c:dLbl>
              <c:idx val="2"/>
              <c:tx>
                <c:rich>
                  <a:bodyPr/>
                  <a:lstStyle/>
                  <a:p>
                    <a:r>
                      <a:rPr lang="en-US" dirty="0"/>
                      <a:t>212,492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91-4668-A54D-8BDC19181884}"/>
                </c:ext>
              </c:extLst>
            </c:dLbl>
            <c:dLbl>
              <c:idx val="3"/>
              <c:tx>
                <c:rich>
                  <a:bodyPr/>
                  <a:lstStyle/>
                  <a:p>
                    <a:r>
                      <a:rPr lang="en-US" dirty="0"/>
                      <a:t>212,215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691-4668-A54D-8BDC19181884}"/>
                </c:ext>
              </c:extLst>
            </c:dLbl>
            <c:dLbl>
              <c:idx val="4"/>
              <c:tx>
                <c:rich>
                  <a:bodyPr/>
                  <a:lstStyle/>
                  <a:p>
                    <a:r>
                      <a:rPr lang="en-US" dirty="0"/>
                      <a:t>275,162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91-4668-A54D-8BDC19181884}"/>
                </c:ext>
              </c:extLst>
            </c:dLbl>
            <c:dLbl>
              <c:idx val="5"/>
              <c:tx>
                <c:rich>
                  <a:bodyPr/>
                  <a:lstStyle/>
                  <a:p>
                    <a:r>
                      <a:rPr lang="en-US" dirty="0"/>
                      <a:t>296,888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691-4668-A54D-8BDC19181884}"/>
                </c:ext>
              </c:extLst>
            </c:dLbl>
            <c:dLbl>
              <c:idx val="6"/>
              <c:tx>
                <c:rich>
                  <a:bodyPr/>
                  <a:lstStyle/>
                  <a:p>
                    <a:r>
                      <a:rPr lang="en-US" dirty="0"/>
                      <a:t>371,668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691-4668-A54D-8BDC19181884}"/>
                </c:ext>
              </c:extLst>
            </c:dLbl>
            <c:dLbl>
              <c:idx val="7"/>
              <c:tx>
                <c:rich>
                  <a:bodyPr/>
                  <a:lstStyle/>
                  <a:p>
                    <a:r>
                      <a:rPr lang="en-US" sz="1050" b="0" i="0" u="none" strike="noStrike" kern="1200" baseline="0" dirty="0">
                        <a:solidFill>
                          <a:srgbClr val="000000"/>
                        </a:solidFill>
                        <a:latin typeface="Arial Narrow" panose="020B0606020202030204" pitchFamily="34" charset="0"/>
                      </a:rPr>
                      <a:t>458,039 €</a:t>
                    </a:r>
                    <a:endParaRPr lang="en-US" sz="1050"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691-4668-A54D-8BDC19181884}"/>
                </c:ext>
              </c:extLst>
            </c:dLbl>
            <c:dLbl>
              <c:idx val="8"/>
              <c:tx>
                <c:rich>
                  <a:bodyPr/>
                  <a:lstStyle/>
                  <a:p>
                    <a:r>
                      <a:rPr lang="en-US" dirty="0"/>
                      <a:t>532,937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691-4668-A54D-8BDC19181884}"/>
                </c:ext>
              </c:extLst>
            </c:dLbl>
            <c:dLbl>
              <c:idx val="9"/>
              <c:tx>
                <c:rich>
                  <a:bodyPr/>
                  <a:lstStyle/>
                  <a:p>
                    <a:r>
                      <a:rPr lang="en-US" dirty="0"/>
                      <a:t>658,693 </a:t>
                    </a:r>
                    <a:r>
                      <a:rPr lang="en-US" sz="1050" b="0" i="0" u="none" strike="noStrike" kern="1200" baseline="0" dirty="0">
                        <a:solidFill>
                          <a:srgbClr val="000000"/>
                        </a:solidFill>
                        <a:latin typeface="Arial Narrow" panose="020B0606020202030204" pitchFamily="34" charset="0"/>
                      </a:rPr>
                      <a:t>€</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691-4668-A54D-8BDC19181884}"/>
                </c:ext>
              </c:extLst>
            </c:dLbl>
            <c:dLbl>
              <c:idx val="10"/>
              <c:tx>
                <c:rich>
                  <a:bodyPr/>
                  <a:lstStyle/>
                  <a:p>
                    <a:r>
                      <a:rPr lang="en-US" dirty="0"/>
                      <a:t>657,956 €</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691-4668-A54D-8BDC19181884}"/>
                </c:ext>
              </c:extLst>
            </c:dLbl>
            <c:dLbl>
              <c:idx val="11"/>
              <c:layout>
                <c:manualLayout>
                  <c:x val="-1.4344845239375394E-3"/>
                  <c:y val="0.21543931801913191"/>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000000"/>
                        </a:solidFill>
                        <a:latin typeface="Arial Narrow" panose="020B0606020202030204" pitchFamily="34" charset="0"/>
                        <a:ea typeface="+mn-ea"/>
                        <a:cs typeface="+mn-cs"/>
                      </a:defRPr>
                    </a:pPr>
                    <a:r>
                      <a:rPr lang="en-US" sz="1050" b="0" i="0" u="none" strike="noStrike" kern="1200" baseline="0" dirty="0">
                        <a:solidFill>
                          <a:srgbClr val="000000"/>
                        </a:solidFill>
                        <a:latin typeface="Arial Narrow" panose="020B0606020202030204" pitchFamily="34" charset="0"/>
                      </a:rPr>
                      <a:t>922,850 €</a:t>
                    </a:r>
                  </a:p>
                </c:rich>
              </c:tx>
              <c:numFmt formatCode="#,##0.000\ [$€-407]"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ED-4B09-A9F0-A40CBC1D7035}"/>
                </c:ext>
              </c:extLst>
            </c:dLbl>
            <c:dLbl>
              <c:idx val="12"/>
              <c:layout>
                <c:manualLayout>
                  <c:x val="2.1641181073166235E-5"/>
                  <c:y val="0.25031795405739571"/>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000000"/>
                        </a:solidFill>
                        <a:latin typeface="Arial Narrow" panose="020B0606020202030204" pitchFamily="34" charset="0"/>
                        <a:ea typeface="+mn-ea"/>
                        <a:cs typeface="+mn-cs"/>
                      </a:defRPr>
                    </a:pPr>
                    <a:r>
                      <a:rPr lang="en-US" sz="1050" b="0" i="0" u="none" strike="noStrike" kern="1200" baseline="0" dirty="0">
                        <a:solidFill>
                          <a:srgbClr val="000000"/>
                        </a:solidFill>
                        <a:latin typeface="Arial Narrow" panose="020B0606020202030204" pitchFamily="34" charset="0"/>
                      </a:rPr>
                      <a:t>1,052,949 €</a:t>
                    </a:r>
                  </a:p>
                </c:rich>
              </c:tx>
              <c:numFmt formatCode="#,##0.000\ [$€-407]"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7D-4EB7-A2C6-C549B18BF1F5}"/>
                </c:ext>
              </c:extLst>
            </c:dLbl>
            <c:dLbl>
              <c:idx val="13"/>
              <c:layout>
                <c:manualLayout>
                  <c:x val="-1.0835978749936484E-16"/>
                  <c:y val="6.9413678662068073E-2"/>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000000"/>
                        </a:solidFill>
                        <a:latin typeface="Arial Narrow" panose="020B0606020202030204" pitchFamily="34" charset="0"/>
                        <a:ea typeface="+mn-ea"/>
                        <a:cs typeface="+mn-cs"/>
                      </a:defRPr>
                    </a:pPr>
                    <a:r>
                      <a:rPr lang="en-US" sz="1050" b="0" i="0" u="none" strike="noStrike" kern="1200" baseline="0" dirty="0">
                        <a:solidFill>
                          <a:srgbClr val="000000"/>
                        </a:solidFill>
                        <a:latin typeface="Arial Narrow" panose="020B0606020202030204" pitchFamily="34" charset="0"/>
                      </a:rPr>
                      <a:t>1,410,381 €</a:t>
                    </a:r>
                  </a:p>
                </c:rich>
              </c:tx>
              <c:numFmt formatCode="#,##0.000\ [$€-407]"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0D4-4738-9DB5-C333840D350F}"/>
                </c:ext>
              </c:extLst>
            </c:dLbl>
            <c:dLbl>
              <c:idx val="14"/>
              <c:layout>
                <c:manualLayout>
                  <c:x val="-1.0835978749936484E-16"/>
                  <c:y val="0.12890791956790523"/>
                </c:manualLayout>
              </c:layout>
              <c:tx>
                <c:rich>
                  <a:bodyPr/>
                  <a:lstStyle/>
                  <a:p>
                    <a:r>
                      <a:rPr lang="en-US" dirty="0"/>
                      <a:t>1,278,428 €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89-432A-A2DB-585D5F0017AA}"/>
                </c:ext>
              </c:extLst>
            </c:dLbl>
            <c:numFmt formatCode="#,##0.000\ [$€-407]"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m/d/yyyy</c:formatCode>
                <c:ptCount val="15"/>
                <c:pt idx="0">
                  <c:v>39813</c:v>
                </c:pt>
                <c:pt idx="1">
                  <c:v>40178</c:v>
                </c:pt>
                <c:pt idx="2">
                  <c:v>40543</c:v>
                </c:pt>
                <c:pt idx="3">
                  <c:v>40908</c:v>
                </c:pt>
                <c:pt idx="4">
                  <c:v>41274</c:v>
                </c:pt>
                <c:pt idx="5">
                  <c:v>41639</c:v>
                </c:pt>
                <c:pt idx="6">
                  <c:v>42004</c:v>
                </c:pt>
                <c:pt idx="7">
                  <c:v>42369</c:v>
                </c:pt>
                <c:pt idx="8">
                  <c:v>42735</c:v>
                </c:pt>
                <c:pt idx="9">
                  <c:v>43100</c:v>
                </c:pt>
                <c:pt idx="10">
                  <c:v>43465</c:v>
                </c:pt>
                <c:pt idx="11">
                  <c:v>43830</c:v>
                </c:pt>
                <c:pt idx="12">
                  <c:v>44196</c:v>
                </c:pt>
                <c:pt idx="13">
                  <c:v>44561</c:v>
                </c:pt>
                <c:pt idx="14">
                  <c:v>44834</c:v>
                </c:pt>
              </c:numCache>
            </c:numRef>
          </c:cat>
          <c:val>
            <c:numRef>
              <c:f>Sheet1!$D$2:$D$16</c:f>
              <c:numCache>
                <c:formatCode>#,##0;\(#,##0\)</c:formatCode>
                <c:ptCount val="15"/>
                <c:pt idx="0">
                  <c:v>103256243656</c:v>
                </c:pt>
                <c:pt idx="1">
                  <c:v>159467546884</c:v>
                </c:pt>
                <c:pt idx="2">
                  <c:v>212492244502</c:v>
                </c:pt>
                <c:pt idx="3">
                  <c:v>212215007392</c:v>
                </c:pt>
                <c:pt idx="4">
                  <c:v>275162088351</c:v>
                </c:pt>
                <c:pt idx="5">
                  <c:v>296888190109</c:v>
                </c:pt>
                <c:pt idx="6">
                  <c:v>371668051170</c:v>
                </c:pt>
                <c:pt idx="7">
                  <c:v>458039354768</c:v>
                </c:pt>
                <c:pt idx="8">
                  <c:v>532936585337</c:v>
                </c:pt>
                <c:pt idx="9">
                  <c:v>658693224875</c:v>
                </c:pt>
                <c:pt idx="10">
                  <c:v>657956334430</c:v>
                </c:pt>
                <c:pt idx="11">
                  <c:v>922850057544</c:v>
                </c:pt>
                <c:pt idx="12">
                  <c:v>1052949152189</c:v>
                </c:pt>
                <c:pt idx="13">
                  <c:v>1410381133564</c:v>
                </c:pt>
                <c:pt idx="14">
                  <c:v>1278428078191</c:v>
                </c:pt>
              </c:numCache>
            </c:numRef>
          </c:val>
          <c:extLst>
            <c:ext xmlns:c16="http://schemas.microsoft.com/office/drawing/2014/chart" uri="{C3380CC4-5D6E-409C-BE32-E72D297353CC}">
              <c16:uniqueId val="{0000000E-0691-4668-A54D-8BDC19181884}"/>
            </c:ext>
          </c:extLst>
        </c:ser>
        <c:dLbls>
          <c:showLegendKey val="0"/>
          <c:showVal val="0"/>
          <c:showCatName val="0"/>
          <c:showSerName val="0"/>
          <c:showPercent val="0"/>
          <c:showBubbleSize val="0"/>
        </c:dLbls>
        <c:gapWidth val="60"/>
        <c:overlap val="100"/>
        <c:axId val="445470968"/>
        <c:axId val="445464696"/>
      </c:barChart>
      <c:dateAx>
        <c:axId val="445470968"/>
        <c:scaling>
          <c:orientation val="minMax"/>
        </c:scaling>
        <c:delete val="0"/>
        <c:axPos val="b"/>
        <c:numFmt formatCode="yyyy" sourceLinked="0"/>
        <c:majorTickMark val="none"/>
        <c:minorTickMark val="none"/>
        <c:tickLblPos val="nextTo"/>
        <c:spPr>
          <a:noFill/>
          <a:ln w="12700">
            <a:solidFill>
              <a:srgbClr val="000000"/>
            </a:solidFill>
          </a:ln>
        </c:spPr>
        <c:crossAx val="445464696"/>
        <c:crosses val="autoZero"/>
        <c:auto val="1"/>
        <c:lblOffset val="100"/>
        <c:baseTimeUnit val="years"/>
      </c:dateAx>
      <c:valAx>
        <c:axId val="445464696"/>
        <c:scaling>
          <c:orientation val="minMax"/>
          <c:max val="1600000000000"/>
          <c:min val="0"/>
        </c:scaling>
        <c:delete val="0"/>
        <c:axPos val="l"/>
        <c:majorGridlines>
          <c:spPr>
            <a:ln w="9525">
              <a:solidFill>
                <a:srgbClr val="C9C9C9"/>
              </a:solidFill>
            </a:ln>
          </c:spPr>
        </c:majorGridlines>
        <c:numFmt formatCode="#,##0\ [$€-407]" sourceLinked="0"/>
        <c:majorTickMark val="none"/>
        <c:minorTickMark val="none"/>
        <c:tickLblPos val="nextTo"/>
        <c:spPr>
          <a:ln>
            <a:noFill/>
          </a:ln>
        </c:spPr>
        <c:crossAx val="445470968"/>
        <c:crosses val="autoZero"/>
        <c:crossBetween val="between"/>
        <c:dispUnits>
          <c:builtInUnit val="billions"/>
          <c:dispUnitsLbl>
            <c:layout>
              <c:manualLayout>
                <c:xMode val="edge"/>
                <c:yMode val="edge"/>
                <c:x val="1.6588081643100861E-3"/>
                <c:y val="0.29735250862237261"/>
              </c:manualLayout>
            </c:layout>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rgbClr val="000000"/>
                      </a:solidFill>
                      <a:latin typeface="Arial Narrow" panose="020B0606020202030204" pitchFamily="34" charset="0"/>
                      <a:ea typeface="+mn-ea"/>
                      <a:cs typeface="+mn-cs"/>
                    </a:defRPr>
                  </a:pPr>
                  <a:r>
                    <a:rPr lang="de-DE" sz="1050" b="1" i="0" baseline="0" dirty="0">
                      <a:effectLst/>
                    </a:rPr>
                    <a:t>(In Milliarden – EUR)</a:t>
                  </a:r>
                  <a:endParaRPr lang="en-US" sz="600" dirty="0">
                    <a:effectLst/>
                  </a:endParaRPr>
                </a:p>
              </c:rich>
            </c:tx>
          </c:dispUnitsLbl>
        </c:dispUnits>
      </c:valAx>
      <c:spPr>
        <a:solidFill>
          <a:srgbClr val="FFFFFF"/>
        </a:solidFill>
        <a:ln w="25400">
          <a:noFill/>
        </a:ln>
      </c:spPr>
    </c:plotArea>
    <c:legend>
      <c:legendPos val="b"/>
      <c:legendEntry>
        <c:idx val="2"/>
        <c:delete val="1"/>
      </c:legendEntry>
      <c:layout>
        <c:manualLayout>
          <c:xMode val="edge"/>
          <c:yMode val="edge"/>
          <c:x val="0"/>
          <c:y val="0.94767581285279845"/>
          <c:w val="0.41125108714938524"/>
          <c:h val="5.2324201662292215E-2"/>
        </c:manualLayout>
      </c:layout>
      <c:overlay val="0"/>
    </c:legend>
    <c:plotVisOnly val="1"/>
    <c:dispBlanksAs val="gap"/>
    <c:showDLblsOverMax val="0"/>
  </c:chart>
  <c:txPr>
    <a:bodyPr/>
    <a:lstStyle/>
    <a:p>
      <a:pPr>
        <a:defRPr sz="1050" b="0">
          <a:latin typeface="Arial Narrow" panose="020B0606020202030204" pitchFamily="34" charset="0"/>
        </a:defRPr>
      </a:pPr>
      <a:endParaRPr lang="de-D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0.325</cdr:x>
      <cdr:y>0.08587</cdr:y>
    </cdr:from>
    <cdr:to>
      <cdr:x>0.465</cdr:x>
      <cdr:y>0.1336</cdr:y>
    </cdr:to>
    <cdr:sp macro="" textlink="">
      <cdr:nvSpPr>
        <cdr:cNvPr id="3" name="TextBox 2"/>
        <cdr:cNvSpPr txBox="1"/>
      </cdr:nvSpPr>
      <cdr:spPr>
        <a:xfrm xmlns:a="http://schemas.openxmlformats.org/drawingml/2006/main">
          <a:off x="2674640" y="388640"/>
          <a:ext cx="115212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0.325</cdr:x>
      <cdr:y>0.08587</cdr:y>
    </cdr:from>
    <cdr:to>
      <cdr:x>0.465</cdr:x>
      <cdr:y>0.1336</cdr:y>
    </cdr:to>
    <cdr:sp macro="" textlink="">
      <cdr:nvSpPr>
        <cdr:cNvPr id="4" name="TextBox 3"/>
        <cdr:cNvSpPr txBox="1"/>
      </cdr:nvSpPr>
      <cdr:spPr>
        <a:xfrm xmlns:a="http://schemas.openxmlformats.org/drawingml/2006/main">
          <a:off x="2674640" y="388640"/>
          <a:ext cx="115212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0.325</cdr:x>
      <cdr:y>0.08587</cdr:y>
    </cdr:from>
    <cdr:to>
      <cdr:x>0.4475</cdr:x>
      <cdr:y>0.1336</cdr:y>
    </cdr:to>
    <cdr:sp macro="" textlink="">
      <cdr:nvSpPr>
        <cdr:cNvPr id="5" name="TextBox 4"/>
        <cdr:cNvSpPr txBox="1"/>
      </cdr:nvSpPr>
      <cdr:spPr>
        <a:xfrm xmlns:a="http://schemas.openxmlformats.org/drawingml/2006/main">
          <a:off x="2674640" y="388640"/>
          <a:ext cx="100811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0.33375</cdr:x>
      <cdr:y>0.08587</cdr:y>
    </cdr:from>
    <cdr:to>
      <cdr:x>0.4825</cdr:x>
      <cdr:y>0.1336</cdr:y>
    </cdr:to>
    <cdr:sp macro="" textlink="">
      <cdr:nvSpPr>
        <cdr:cNvPr id="6" name="TextBox 5"/>
        <cdr:cNvSpPr txBox="1"/>
      </cdr:nvSpPr>
      <cdr:spPr>
        <a:xfrm xmlns:a="http://schemas.openxmlformats.org/drawingml/2006/main">
          <a:off x="2746648" y="388640"/>
          <a:ext cx="122413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0.28125</cdr:x>
      <cdr:y>0.26088</cdr:y>
    </cdr:from>
    <cdr:to>
      <cdr:x>0.36</cdr:x>
      <cdr:y>0.30861</cdr:y>
    </cdr:to>
    <cdr:sp macro="" textlink="">
      <cdr:nvSpPr>
        <cdr:cNvPr id="8" name="TextBox 7"/>
        <cdr:cNvSpPr txBox="1"/>
      </cdr:nvSpPr>
      <cdr:spPr>
        <a:xfrm xmlns:a="http://schemas.openxmlformats.org/drawingml/2006/main">
          <a:off x="2314600" y="1180728"/>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0.29</cdr:x>
      <cdr:y>0.26088</cdr:y>
    </cdr:from>
    <cdr:to>
      <cdr:x>0.36</cdr:x>
      <cdr:y>0.30861</cdr:y>
    </cdr:to>
    <cdr:sp macro="" textlink="">
      <cdr:nvSpPr>
        <cdr:cNvPr id="9" name="TextBox 8"/>
        <cdr:cNvSpPr txBox="1"/>
      </cdr:nvSpPr>
      <cdr:spPr>
        <a:xfrm xmlns:a="http://schemas.openxmlformats.org/drawingml/2006/main">
          <a:off x="2386608" y="1180728"/>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0.29</cdr:x>
      <cdr:y>0.26088</cdr:y>
    </cdr:from>
    <cdr:to>
      <cdr:x>0.36875</cdr:x>
      <cdr:y>0.30861</cdr:y>
    </cdr:to>
    <cdr:sp macro="" textlink="">
      <cdr:nvSpPr>
        <cdr:cNvPr id="10" name="TextBox 9"/>
        <cdr:cNvSpPr txBox="1"/>
      </cdr:nvSpPr>
      <cdr:spPr>
        <a:xfrm xmlns:a="http://schemas.openxmlformats.org/drawingml/2006/main">
          <a:off x="2386608" y="1180728"/>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0.29875</cdr:x>
      <cdr:y>0.77</cdr:y>
    </cdr:from>
    <cdr:to>
      <cdr:x>0.3775</cdr:x>
      <cdr:y>0.83364</cdr:y>
    </cdr:to>
    <cdr:sp macro="" textlink="">
      <cdr:nvSpPr>
        <cdr:cNvPr id="14" name="TextBox 13"/>
        <cdr:cNvSpPr txBox="1"/>
      </cdr:nvSpPr>
      <cdr:spPr>
        <a:xfrm xmlns:a="http://schemas.openxmlformats.org/drawingml/2006/main">
          <a:off x="2458616" y="3484984"/>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0.36</cdr:x>
      <cdr:y>0.41998</cdr:y>
    </cdr:from>
    <cdr:to>
      <cdr:x>0.4825</cdr:x>
      <cdr:y>0.49953</cdr:y>
    </cdr:to>
    <cdr:sp macro="" textlink="">
      <cdr:nvSpPr>
        <cdr:cNvPr id="2" name="TextBox 1"/>
        <cdr:cNvSpPr txBox="1"/>
      </cdr:nvSpPr>
      <cdr:spPr>
        <a:xfrm xmlns:a="http://schemas.openxmlformats.org/drawingml/2006/main">
          <a:off x="2962672" y="1900808"/>
          <a:ext cx="100811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038474" cy="468950"/>
          </a:xfrm>
          <a:prstGeom prst="rect">
            <a:avLst/>
          </a:prstGeom>
        </p:spPr>
        <p:txBody>
          <a:bodyPr vert="horz" lIns="92265" tIns="46131" rIns="92265" bIns="46131" rtlCol="0"/>
          <a:lstStyle>
            <a:lvl1pPr algn="l">
              <a:defRPr sz="1300"/>
            </a:lvl1pPr>
          </a:lstStyle>
          <a:p>
            <a:endParaRPr lang="en-US" dirty="0"/>
          </a:p>
        </p:txBody>
      </p:sp>
      <p:sp>
        <p:nvSpPr>
          <p:cNvPr id="3" name="Date Placeholder 2"/>
          <p:cNvSpPr>
            <a:spLocks noGrp="1"/>
          </p:cNvSpPr>
          <p:nvPr>
            <p:ph type="dt" sz="quarter" idx="1"/>
          </p:nvPr>
        </p:nvSpPr>
        <p:spPr>
          <a:xfrm>
            <a:off x="3970343" y="2"/>
            <a:ext cx="3038474" cy="468950"/>
          </a:xfrm>
          <a:prstGeom prst="rect">
            <a:avLst/>
          </a:prstGeom>
        </p:spPr>
        <p:txBody>
          <a:bodyPr vert="horz" lIns="92265" tIns="46131" rIns="92265" bIns="46131" rtlCol="0"/>
          <a:lstStyle>
            <a:lvl1pPr algn="r">
              <a:defRPr sz="1300"/>
            </a:lvl1pPr>
          </a:lstStyle>
          <a:p>
            <a:fld id="{E18C5E41-BDAD-4677-846D-ADBC2E5E46A6}" type="datetime1">
              <a:rPr lang="en-US" smtClean="0"/>
              <a:t>1/10/2023</a:t>
            </a:fld>
            <a:endParaRPr lang="en-US" dirty="0"/>
          </a:p>
        </p:txBody>
      </p:sp>
      <p:sp>
        <p:nvSpPr>
          <p:cNvPr id="4" name="Footer Placeholder 3"/>
          <p:cNvSpPr>
            <a:spLocks noGrp="1"/>
          </p:cNvSpPr>
          <p:nvPr>
            <p:ph type="ftr" sz="quarter" idx="2"/>
          </p:nvPr>
        </p:nvSpPr>
        <p:spPr>
          <a:xfrm>
            <a:off x="6" y="8902053"/>
            <a:ext cx="3038474" cy="468950"/>
          </a:xfrm>
          <a:prstGeom prst="rect">
            <a:avLst/>
          </a:prstGeom>
        </p:spPr>
        <p:txBody>
          <a:bodyPr vert="horz" lIns="92265" tIns="46131" rIns="92265" bIns="461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3"/>
            <a:ext cx="3038474" cy="468950"/>
          </a:xfrm>
          <a:prstGeom prst="rect">
            <a:avLst/>
          </a:prstGeom>
        </p:spPr>
        <p:txBody>
          <a:bodyPr vert="horz" lIns="92265" tIns="46131" rIns="92265" bIns="46131" rtlCol="0" anchor="b"/>
          <a:lstStyle>
            <a:lvl1pPr algn="r">
              <a:defRPr sz="1300"/>
            </a:lvl1pPr>
          </a:lstStyle>
          <a:p>
            <a:fld id="{656CEB88-2D79-49C3-B4F0-845F10A8399F}" type="slidenum">
              <a:rPr lang="en-US" smtClean="0"/>
              <a:t>‹Nr.›</a:t>
            </a:fld>
            <a:endParaRPr lang="en-US" dirty="0"/>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3" y="230477"/>
            <a:ext cx="5120640" cy="276569"/>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5"/>
            <a:ext cx="1402080" cy="276569"/>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A93BC2A0-2414-4189-9CBD-9ABC358E9B5B}" type="datetime1">
              <a:rPr lang="en-US" smtClean="0"/>
              <a:t>1/10/2023</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4013" tIns="47005" rIns="94013" bIns="47005" rtlCol="0" anchor="ctr"/>
          <a:lstStyle/>
          <a:p>
            <a:endParaRPr lang="en-US" dirty="0"/>
          </a:p>
        </p:txBody>
      </p:sp>
      <p:sp>
        <p:nvSpPr>
          <p:cNvPr id="6" name="Footer Placeholder 5"/>
          <p:cNvSpPr>
            <a:spLocks noGrp="1"/>
          </p:cNvSpPr>
          <p:nvPr>
            <p:ph type="ftr" sz="quarter" idx="4"/>
          </p:nvPr>
        </p:nvSpPr>
        <p:spPr>
          <a:xfrm>
            <a:off x="5394964" y="230477"/>
            <a:ext cx="1371600" cy="276569"/>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5"/>
            <a:ext cx="1402080" cy="276569"/>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‹Nr.›</a:t>
            </a:fld>
            <a:endParaRPr lang="en-US" dirty="0"/>
          </a:p>
        </p:txBody>
      </p:sp>
      <p:sp>
        <p:nvSpPr>
          <p:cNvPr id="9" name="Notes Placeholder 8"/>
          <p:cNvSpPr>
            <a:spLocks noGrp="1"/>
          </p:cNvSpPr>
          <p:nvPr>
            <p:ph type="body" sz="quarter" idx="3"/>
          </p:nvPr>
        </p:nvSpPr>
        <p:spPr>
          <a:xfrm>
            <a:off x="228601" y="4332908"/>
            <a:ext cx="6537961" cy="4517286"/>
          </a:xfrm>
          <a:prstGeom prst="rect">
            <a:avLst/>
          </a:prstGeom>
        </p:spPr>
        <p:txBody>
          <a:bodyPr vert="horz" lIns="0" tIns="0" rIns="0" bIns="0" rtlCol="0"/>
          <a:lstStyle/>
          <a:p>
            <a:pPr lvl="0"/>
            <a:r>
              <a:rPr lang="en-US" dirty="0"/>
              <a:t>Subhead</a:t>
            </a:r>
          </a:p>
          <a:p>
            <a:pPr lvl="1"/>
            <a:r>
              <a:rPr lang="en-US" dirty="0"/>
              <a:t>Body</a:t>
            </a:r>
          </a:p>
          <a:p>
            <a:pPr lvl="2"/>
            <a:r>
              <a:rPr lang="en-US" dirty="0"/>
              <a:t>First level bullet</a:t>
            </a:r>
          </a:p>
          <a:p>
            <a:pPr lvl="3"/>
            <a:r>
              <a:rPr lang="en-US" dirty="0"/>
              <a:t>Second level bullet</a:t>
            </a:r>
          </a:p>
          <a:p>
            <a:pPr lvl="4"/>
            <a:r>
              <a:rPr lang="en-US" dirty="0"/>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a:t>
            </a:fld>
            <a:endParaRPr lang="en-US" dirty="0"/>
          </a:p>
        </p:txBody>
      </p:sp>
    </p:spTree>
    <p:extLst>
      <p:ext uri="{BB962C8B-B14F-4D97-AF65-F5344CB8AC3E}">
        <p14:creationId xmlns:p14="http://schemas.microsoft.com/office/powerpoint/2010/main" val="318334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10</a:t>
            </a:fld>
            <a:endParaRPr lang="en-US" dirty="0"/>
          </a:p>
        </p:txBody>
      </p:sp>
    </p:spTree>
    <p:extLst>
      <p:ext uri="{BB962C8B-B14F-4D97-AF65-F5344CB8AC3E}">
        <p14:creationId xmlns:p14="http://schemas.microsoft.com/office/powerpoint/2010/main" val="350155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A73FD-F01C-4870-8EE6-49C6BD3AC302}" type="slidenum">
              <a:rPr lang="en-US" smtClean="0"/>
              <a:t>11</a:t>
            </a:fld>
            <a:endParaRPr lang="en-US"/>
          </a:p>
        </p:txBody>
      </p:sp>
    </p:spTree>
    <p:extLst>
      <p:ext uri="{BB962C8B-B14F-4D97-AF65-F5344CB8AC3E}">
        <p14:creationId xmlns:p14="http://schemas.microsoft.com/office/powerpoint/2010/main" val="350328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A73FD-F01C-4870-8EE6-49C6BD3AC302}" type="slidenum">
              <a:rPr lang="en-US" smtClean="0"/>
              <a:t>12</a:t>
            </a:fld>
            <a:endParaRPr lang="en-US"/>
          </a:p>
        </p:txBody>
      </p:sp>
    </p:spTree>
    <p:extLst>
      <p:ext uri="{BB962C8B-B14F-4D97-AF65-F5344CB8AC3E}">
        <p14:creationId xmlns:p14="http://schemas.microsoft.com/office/powerpoint/2010/main" val="392012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13</a:t>
            </a:fld>
            <a:endParaRPr lang="en-US" dirty="0"/>
          </a:p>
        </p:txBody>
      </p:sp>
    </p:spTree>
    <p:extLst>
      <p:ext uri="{BB962C8B-B14F-4D97-AF65-F5344CB8AC3E}">
        <p14:creationId xmlns:p14="http://schemas.microsoft.com/office/powerpoint/2010/main" val="372789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pPr algn="l" rtl="0"/>
            <a:r>
              <a:rPr lang="de-de" b="0" i="0" u="none" baseline="0"/>
              <a:t>Titel der Präsentation</a:t>
            </a:r>
            <a:endParaRPr lang="de-de" dirty="0"/>
          </a:p>
        </p:txBody>
      </p:sp>
      <p:sp>
        <p:nvSpPr>
          <p:cNvPr id="5" name="Date Placeholder 4"/>
          <p:cNvSpPr>
            <a:spLocks noGrp="1"/>
          </p:cNvSpPr>
          <p:nvPr>
            <p:ph type="dt" idx="1"/>
          </p:nvPr>
        </p:nvSpPr>
        <p:spPr/>
        <p:txBody>
          <a:bodyPr/>
          <a:lstStyle/>
          <a:p>
            <a:pPr algn="l" rtl="0"/>
            <a:fld id="{A93BC2A0-2414-4189-9CBD-9ABC358E9B5B}" type="datetime1">
              <a:rPr lang="en-US"/>
              <a:t>1/10/2023</a:t>
            </a:fld>
            <a:endParaRPr lang="de-de" dirty="0"/>
          </a:p>
        </p:txBody>
      </p:sp>
      <p:sp>
        <p:nvSpPr>
          <p:cNvPr id="6" name="Footer Placeholder 5"/>
          <p:cNvSpPr>
            <a:spLocks noGrp="1"/>
          </p:cNvSpPr>
          <p:nvPr>
            <p:ph type="ftr" sz="quarter" idx="4"/>
          </p:nvPr>
        </p:nvSpPr>
        <p:spPr/>
        <p:txBody>
          <a:bodyPr/>
          <a:lstStyle/>
          <a:p>
            <a:pPr algn="r" rtl="0"/>
            <a:r>
              <a:rPr lang="de-de" b="0" i="0" u="none" baseline="0"/>
              <a:t>Lit Code XX/XX</a:t>
            </a:r>
            <a:endParaRPr lang="de-de" dirty="0"/>
          </a:p>
        </p:txBody>
      </p:sp>
      <p:sp>
        <p:nvSpPr>
          <p:cNvPr id="7" name="Slide Number Placeholder 6"/>
          <p:cNvSpPr>
            <a:spLocks noGrp="1"/>
          </p:cNvSpPr>
          <p:nvPr>
            <p:ph type="sldNum" sz="quarter" idx="5"/>
          </p:nvPr>
        </p:nvSpPr>
        <p:spPr/>
        <p:txBody>
          <a:bodyPr/>
          <a:lstStyle/>
          <a:p>
            <a:pPr algn="l" rtl="0"/>
            <a:fld id="{4FBD5869-E701-44DB-B9C5-C7F7FB528C06}" type="slidenum">
              <a:rPr/>
              <a:pPr algn="l" rtl="0"/>
              <a:t>14</a:t>
            </a:fld>
            <a:endParaRPr lang="de-de" dirty="0"/>
          </a:p>
        </p:txBody>
      </p:sp>
    </p:spTree>
    <p:extLst>
      <p:ext uri="{BB962C8B-B14F-4D97-AF65-F5344CB8AC3E}">
        <p14:creationId xmlns:p14="http://schemas.microsoft.com/office/powerpoint/2010/main" val="261955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1/10/2023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 Code XX/XX</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229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pPr algn="l" rtl="0"/>
            <a:r>
              <a:rPr lang="de-de" b="0" i="0" u="none" baseline="0"/>
              <a:t>Titel der Präsentation</a:t>
            </a:r>
            <a:endParaRPr lang="de-de" dirty="0"/>
          </a:p>
        </p:txBody>
      </p:sp>
      <p:sp>
        <p:nvSpPr>
          <p:cNvPr id="5" name="Date Placeholder 4"/>
          <p:cNvSpPr>
            <a:spLocks noGrp="1"/>
          </p:cNvSpPr>
          <p:nvPr>
            <p:ph type="dt" idx="1"/>
          </p:nvPr>
        </p:nvSpPr>
        <p:spPr/>
        <p:txBody>
          <a:bodyPr/>
          <a:lstStyle/>
          <a:p>
            <a:pPr algn="l" rtl="0"/>
            <a:fld id="{A93BC2A0-2414-4189-9CBD-9ABC358E9B5B}" type="datetime1">
              <a:rPr lang="en-US"/>
              <a:t>1/10/2023</a:t>
            </a:fld>
            <a:endParaRPr lang="de-de" dirty="0"/>
          </a:p>
        </p:txBody>
      </p:sp>
      <p:sp>
        <p:nvSpPr>
          <p:cNvPr id="6" name="Footer Placeholder 5"/>
          <p:cNvSpPr>
            <a:spLocks noGrp="1"/>
          </p:cNvSpPr>
          <p:nvPr>
            <p:ph type="ftr" sz="quarter" idx="4"/>
          </p:nvPr>
        </p:nvSpPr>
        <p:spPr/>
        <p:txBody>
          <a:bodyPr/>
          <a:lstStyle/>
          <a:p>
            <a:pPr algn="r" rtl="0"/>
            <a:r>
              <a:rPr lang="de-de" b="0" i="0" u="none" baseline="0"/>
              <a:t>Lit Code XX/XX</a:t>
            </a:r>
            <a:endParaRPr lang="de-de" dirty="0"/>
          </a:p>
        </p:txBody>
      </p:sp>
      <p:sp>
        <p:nvSpPr>
          <p:cNvPr id="7" name="Slide Number Placeholder 6"/>
          <p:cNvSpPr>
            <a:spLocks noGrp="1"/>
          </p:cNvSpPr>
          <p:nvPr>
            <p:ph type="sldNum" sz="quarter" idx="5"/>
          </p:nvPr>
        </p:nvSpPr>
        <p:spPr/>
        <p:txBody>
          <a:bodyPr/>
          <a:lstStyle/>
          <a:p>
            <a:pPr algn="l" rtl="0"/>
            <a:fld id="{4FBD5869-E701-44DB-B9C5-C7F7FB528C06}" type="slidenum">
              <a:rPr/>
              <a:pPr algn="l" rtl="0"/>
              <a:t>16</a:t>
            </a:fld>
            <a:endParaRPr lang="de-de" dirty="0"/>
          </a:p>
        </p:txBody>
      </p:sp>
    </p:spTree>
    <p:extLst>
      <p:ext uri="{BB962C8B-B14F-4D97-AF65-F5344CB8AC3E}">
        <p14:creationId xmlns:p14="http://schemas.microsoft.com/office/powerpoint/2010/main" val="288649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1/10/2023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 Code XX/XX</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91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18</a:t>
            </a:fld>
            <a:endParaRPr lang="en-US" dirty="0"/>
          </a:p>
        </p:txBody>
      </p:sp>
    </p:spTree>
    <p:extLst>
      <p:ext uri="{BB962C8B-B14F-4D97-AF65-F5344CB8AC3E}">
        <p14:creationId xmlns:p14="http://schemas.microsoft.com/office/powerpoint/2010/main" val="220450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19</a:t>
            </a:fld>
            <a:endParaRPr lang="en-US" dirty="0"/>
          </a:p>
        </p:txBody>
      </p:sp>
    </p:spTree>
    <p:extLst>
      <p:ext uri="{BB962C8B-B14F-4D97-AF65-F5344CB8AC3E}">
        <p14:creationId xmlns:p14="http://schemas.microsoft.com/office/powerpoint/2010/main" val="166535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a:t>
            </a:fld>
            <a:endParaRPr lang="en-US" dirty="0"/>
          </a:p>
        </p:txBody>
      </p:sp>
    </p:spTree>
    <p:extLst>
      <p:ext uri="{BB962C8B-B14F-4D97-AF65-F5344CB8AC3E}">
        <p14:creationId xmlns:p14="http://schemas.microsoft.com/office/powerpoint/2010/main" val="3325990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20</a:t>
            </a:fld>
            <a:endParaRPr lang="en-US" dirty="0"/>
          </a:p>
        </p:txBody>
      </p:sp>
    </p:spTree>
    <p:extLst>
      <p:ext uri="{BB962C8B-B14F-4D97-AF65-F5344CB8AC3E}">
        <p14:creationId xmlns:p14="http://schemas.microsoft.com/office/powerpoint/2010/main" val="413473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1/10/2023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 Code XX/XX</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91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22</a:t>
            </a:fld>
            <a:endParaRPr lang="en-US" dirty="0"/>
          </a:p>
        </p:txBody>
      </p:sp>
    </p:spTree>
    <p:extLst>
      <p:ext uri="{BB962C8B-B14F-4D97-AF65-F5344CB8AC3E}">
        <p14:creationId xmlns:p14="http://schemas.microsoft.com/office/powerpoint/2010/main" val="239037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23</a:t>
            </a:fld>
            <a:endParaRPr lang="en-US" dirty="0"/>
          </a:p>
        </p:txBody>
      </p:sp>
    </p:spTree>
    <p:extLst>
      <p:ext uri="{BB962C8B-B14F-4D97-AF65-F5344CB8AC3E}">
        <p14:creationId xmlns:p14="http://schemas.microsoft.com/office/powerpoint/2010/main" val="237231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in all UCITS books. </a:t>
            </a:r>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24</a:t>
            </a:fld>
            <a:endParaRPr lang="en-US" dirty="0"/>
          </a:p>
        </p:txBody>
      </p:sp>
    </p:spTree>
    <p:extLst>
      <p:ext uri="{BB962C8B-B14F-4D97-AF65-F5344CB8AC3E}">
        <p14:creationId xmlns:p14="http://schemas.microsoft.com/office/powerpoint/2010/main" val="261350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in all UCITS books.</a:t>
            </a:r>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25</a:t>
            </a:fld>
            <a:endParaRPr lang="en-US" dirty="0"/>
          </a:p>
        </p:txBody>
      </p:sp>
    </p:spTree>
    <p:extLst>
      <p:ext uri="{BB962C8B-B14F-4D97-AF65-F5344CB8AC3E}">
        <p14:creationId xmlns:p14="http://schemas.microsoft.com/office/powerpoint/2010/main" val="101323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26</a:t>
            </a:fld>
            <a:endParaRPr lang="en-US" dirty="0"/>
          </a:p>
        </p:txBody>
      </p:sp>
    </p:spTree>
    <p:extLst>
      <p:ext uri="{BB962C8B-B14F-4D97-AF65-F5344CB8AC3E}">
        <p14:creationId xmlns:p14="http://schemas.microsoft.com/office/powerpoint/2010/main" val="74521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27</a:t>
            </a:fld>
            <a:endParaRPr lang="en-US" dirty="0"/>
          </a:p>
        </p:txBody>
      </p:sp>
    </p:spTree>
    <p:extLst>
      <p:ext uri="{BB962C8B-B14F-4D97-AF65-F5344CB8AC3E}">
        <p14:creationId xmlns:p14="http://schemas.microsoft.com/office/powerpoint/2010/main" val="3129006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28</a:t>
            </a:fld>
            <a:endParaRPr lang="en-US" dirty="0"/>
          </a:p>
        </p:txBody>
      </p:sp>
    </p:spTree>
    <p:extLst>
      <p:ext uri="{BB962C8B-B14F-4D97-AF65-F5344CB8AC3E}">
        <p14:creationId xmlns:p14="http://schemas.microsoft.com/office/powerpoint/2010/main" val="332436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29</a:t>
            </a:fld>
            <a:endParaRPr lang="en-US" dirty="0"/>
          </a:p>
        </p:txBody>
      </p:sp>
    </p:spTree>
    <p:extLst>
      <p:ext uri="{BB962C8B-B14F-4D97-AF65-F5344CB8AC3E}">
        <p14:creationId xmlns:p14="http://schemas.microsoft.com/office/powerpoint/2010/main" val="143792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1/10/2023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 Code XX/XX</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91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30</a:t>
            </a:fld>
            <a:endParaRPr lang="en-US" dirty="0"/>
          </a:p>
        </p:txBody>
      </p:sp>
    </p:spTree>
    <p:extLst>
      <p:ext uri="{BB962C8B-B14F-4D97-AF65-F5344CB8AC3E}">
        <p14:creationId xmlns:p14="http://schemas.microsoft.com/office/powerpoint/2010/main" val="3270029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A73FD-F01C-4870-8EE6-49C6BD3AC302}" type="slidenum">
              <a:rPr lang="en-US" smtClean="0"/>
              <a:t>31</a:t>
            </a:fld>
            <a:endParaRPr lang="en-US"/>
          </a:p>
        </p:txBody>
      </p:sp>
    </p:spTree>
    <p:extLst>
      <p:ext uri="{BB962C8B-B14F-4D97-AF65-F5344CB8AC3E}">
        <p14:creationId xmlns:p14="http://schemas.microsoft.com/office/powerpoint/2010/main" val="3480831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A73FD-F01C-4870-8EE6-49C6BD3AC302}" type="slidenum">
              <a:rPr lang="en-US" smtClean="0"/>
              <a:t>32</a:t>
            </a:fld>
            <a:endParaRPr lang="en-US"/>
          </a:p>
        </p:txBody>
      </p:sp>
    </p:spTree>
    <p:extLst>
      <p:ext uri="{BB962C8B-B14F-4D97-AF65-F5344CB8AC3E}">
        <p14:creationId xmlns:p14="http://schemas.microsoft.com/office/powerpoint/2010/main" val="19286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33</a:t>
            </a:fld>
            <a:endParaRPr lang="en-US" dirty="0"/>
          </a:p>
        </p:txBody>
      </p:sp>
    </p:spTree>
    <p:extLst>
      <p:ext uri="{BB962C8B-B14F-4D97-AF65-F5344CB8AC3E}">
        <p14:creationId xmlns:p14="http://schemas.microsoft.com/office/powerpoint/2010/main" val="1169971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34</a:t>
            </a:fld>
            <a:endParaRPr lang="en-US" dirty="0"/>
          </a:p>
        </p:txBody>
      </p:sp>
    </p:spTree>
    <p:extLst>
      <p:ext uri="{BB962C8B-B14F-4D97-AF65-F5344CB8AC3E}">
        <p14:creationId xmlns:p14="http://schemas.microsoft.com/office/powerpoint/2010/main" val="1436910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35</a:t>
            </a:fld>
            <a:endParaRPr lang="en-US" dirty="0"/>
          </a:p>
        </p:txBody>
      </p:sp>
    </p:spTree>
    <p:extLst>
      <p:ext uri="{BB962C8B-B14F-4D97-AF65-F5344CB8AC3E}">
        <p14:creationId xmlns:p14="http://schemas.microsoft.com/office/powerpoint/2010/main" val="3586224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36</a:t>
            </a:fld>
            <a:endParaRPr lang="en-US"/>
          </a:p>
        </p:txBody>
      </p:sp>
    </p:spTree>
    <p:extLst>
      <p:ext uri="{BB962C8B-B14F-4D97-AF65-F5344CB8AC3E}">
        <p14:creationId xmlns:p14="http://schemas.microsoft.com/office/powerpoint/2010/main" val="2047752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in all UCITS books. </a:t>
            </a:r>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37</a:t>
            </a:fld>
            <a:endParaRPr lang="en-US" dirty="0"/>
          </a:p>
        </p:txBody>
      </p:sp>
    </p:spTree>
    <p:extLst>
      <p:ext uri="{BB962C8B-B14F-4D97-AF65-F5344CB8AC3E}">
        <p14:creationId xmlns:p14="http://schemas.microsoft.com/office/powerpoint/2010/main" val="1312808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in all UCITS books. </a:t>
            </a:r>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38</a:t>
            </a:fld>
            <a:endParaRPr lang="en-US" dirty="0"/>
          </a:p>
        </p:txBody>
      </p:sp>
    </p:spTree>
    <p:extLst>
      <p:ext uri="{BB962C8B-B14F-4D97-AF65-F5344CB8AC3E}">
        <p14:creationId xmlns:p14="http://schemas.microsoft.com/office/powerpoint/2010/main" val="2958326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39</a:t>
            </a:fld>
            <a:endParaRPr lang="en-US" dirty="0"/>
          </a:p>
        </p:txBody>
      </p:sp>
    </p:spTree>
    <p:extLst>
      <p:ext uri="{BB962C8B-B14F-4D97-AF65-F5344CB8AC3E}">
        <p14:creationId xmlns:p14="http://schemas.microsoft.com/office/powerpoint/2010/main" val="423766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4</a:t>
            </a:fld>
            <a:endParaRPr lang="en-US" dirty="0"/>
          </a:p>
        </p:txBody>
      </p:sp>
    </p:spTree>
    <p:extLst>
      <p:ext uri="{BB962C8B-B14F-4D97-AF65-F5344CB8AC3E}">
        <p14:creationId xmlns:p14="http://schemas.microsoft.com/office/powerpoint/2010/main" val="3252463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40</a:t>
            </a:fld>
            <a:endParaRPr lang="en-US" dirty="0"/>
          </a:p>
        </p:txBody>
      </p:sp>
    </p:spTree>
    <p:extLst>
      <p:ext uri="{BB962C8B-B14F-4D97-AF65-F5344CB8AC3E}">
        <p14:creationId xmlns:p14="http://schemas.microsoft.com/office/powerpoint/2010/main" val="451044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41</a:t>
            </a:fld>
            <a:endParaRPr lang="en-US" dirty="0"/>
          </a:p>
        </p:txBody>
      </p:sp>
    </p:spTree>
    <p:extLst>
      <p:ext uri="{BB962C8B-B14F-4D97-AF65-F5344CB8AC3E}">
        <p14:creationId xmlns:p14="http://schemas.microsoft.com/office/powerpoint/2010/main" val="451044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42</a:t>
            </a:fld>
            <a:endParaRPr lang="en-US" dirty="0"/>
          </a:p>
        </p:txBody>
      </p:sp>
    </p:spTree>
    <p:extLst>
      <p:ext uri="{BB962C8B-B14F-4D97-AF65-F5344CB8AC3E}">
        <p14:creationId xmlns:p14="http://schemas.microsoft.com/office/powerpoint/2010/main" val="451044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43</a:t>
            </a:fld>
            <a:endParaRPr lang="en-US" dirty="0"/>
          </a:p>
        </p:txBody>
      </p:sp>
    </p:spTree>
    <p:extLst>
      <p:ext uri="{BB962C8B-B14F-4D97-AF65-F5344CB8AC3E}">
        <p14:creationId xmlns:p14="http://schemas.microsoft.com/office/powerpoint/2010/main" val="3108684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44</a:t>
            </a:fld>
            <a:endParaRPr lang="en-US" dirty="0"/>
          </a:p>
        </p:txBody>
      </p:sp>
    </p:spTree>
    <p:extLst>
      <p:ext uri="{BB962C8B-B14F-4D97-AF65-F5344CB8AC3E}">
        <p14:creationId xmlns:p14="http://schemas.microsoft.com/office/powerpoint/2010/main" val="1948133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45</a:t>
            </a:fld>
            <a:endParaRPr lang="en-US" dirty="0"/>
          </a:p>
        </p:txBody>
      </p:sp>
    </p:spTree>
    <p:extLst>
      <p:ext uri="{BB962C8B-B14F-4D97-AF65-F5344CB8AC3E}">
        <p14:creationId xmlns:p14="http://schemas.microsoft.com/office/powerpoint/2010/main" val="4280675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46</a:t>
            </a:fld>
            <a:endParaRPr lang="en-US" dirty="0"/>
          </a:p>
        </p:txBody>
      </p:sp>
    </p:spTree>
    <p:extLst>
      <p:ext uri="{BB962C8B-B14F-4D97-AF65-F5344CB8AC3E}">
        <p14:creationId xmlns:p14="http://schemas.microsoft.com/office/powerpoint/2010/main" val="2976697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47</a:t>
            </a:fld>
            <a:endParaRPr lang="en-US" dirty="0"/>
          </a:p>
        </p:txBody>
      </p:sp>
    </p:spTree>
    <p:extLst>
      <p:ext uri="{BB962C8B-B14F-4D97-AF65-F5344CB8AC3E}">
        <p14:creationId xmlns:p14="http://schemas.microsoft.com/office/powerpoint/2010/main" val="622025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a:t>Lit Code XX/XX</a:t>
            </a:r>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48</a:t>
            </a:fld>
            <a:endParaRPr lang="en-US" dirty="0"/>
          </a:p>
        </p:txBody>
      </p:sp>
    </p:spTree>
    <p:extLst>
      <p:ext uri="{BB962C8B-B14F-4D97-AF65-F5344CB8AC3E}">
        <p14:creationId xmlns:p14="http://schemas.microsoft.com/office/powerpoint/2010/main" val="62202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5</a:t>
            </a:fld>
            <a:endParaRPr lang="en-US" dirty="0"/>
          </a:p>
        </p:txBody>
      </p:sp>
    </p:spTree>
    <p:extLst>
      <p:ext uri="{BB962C8B-B14F-4D97-AF65-F5344CB8AC3E}">
        <p14:creationId xmlns:p14="http://schemas.microsoft.com/office/powerpoint/2010/main" val="107635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3BC2A0-2414-4189-9CBD-9ABC358E9B5B}" type="datetime1">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1/10/2023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Lit Code XX/XX</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91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25799 and 25801.</a:t>
            </a:r>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7</a:t>
            </a:fld>
            <a:endParaRPr lang="en-US" dirty="0"/>
          </a:p>
        </p:txBody>
      </p:sp>
    </p:spTree>
    <p:extLst>
      <p:ext uri="{BB962C8B-B14F-4D97-AF65-F5344CB8AC3E}">
        <p14:creationId xmlns:p14="http://schemas.microsoft.com/office/powerpoint/2010/main" val="197471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b="1" i="0" u="none" strike="noStrike" kern="1200" cap="all" spc="0" normalizeH="0" baseline="0" noProof="0" dirty="0" err="1">
                <a:ln>
                  <a:noFill/>
                </a:ln>
                <a:effectLst/>
                <a:uLnTx/>
                <a:uFillTx/>
                <a:latin typeface="Arial" panose="020B0604020202020204" pitchFamily="34" charset="0"/>
                <a:ea typeface="+mn-ea"/>
                <a:cs typeface="Arial" panose="020B0604020202020204" pitchFamily="34" charset="0"/>
              </a:rPr>
              <a:t>LibertyQ-Indexmethode</a:t>
            </a:r>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8</a:t>
            </a:fld>
            <a:endParaRPr lang="en-US" dirty="0"/>
          </a:p>
        </p:txBody>
      </p:sp>
    </p:spTree>
    <p:extLst>
      <p:ext uri="{BB962C8B-B14F-4D97-AF65-F5344CB8AC3E}">
        <p14:creationId xmlns:p14="http://schemas.microsoft.com/office/powerpoint/2010/main" val="80547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Presentation Title</a:t>
            </a:r>
          </a:p>
        </p:txBody>
      </p:sp>
      <p:sp>
        <p:nvSpPr>
          <p:cNvPr id="5" name="Date Placeholder 4"/>
          <p:cNvSpPr>
            <a:spLocks noGrp="1"/>
          </p:cNvSpPr>
          <p:nvPr>
            <p:ph type="dt" idx="11"/>
          </p:nvPr>
        </p:nvSpPr>
        <p:spPr/>
        <p:txBody>
          <a:bodyPr/>
          <a:lstStyle/>
          <a:p>
            <a:fld id="{A93BC2A0-2414-4189-9CBD-9ABC358E9B5B}" type="datetime1">
              <a:rPr lang="en-US" smtClean="0"/>
              <a:t>1/10/2023</a:t>
            </a:fld>
            <a:endParaRPr lang="en-US" dirty="0"/>
          </a:p>
        </p:txBody>
      </p:sp>
      <p:sp>
        <p:nvSpPr>
          <p:cNvPr id="6" name="Footer Placeholder 5"/>
          <p:cNvSpPr>
            <a:spLocks noGrp="1"/>
          </p:cNvSpPr>
          <p:nvPr>
            <p:ph type="ftr" sz="quarter" idx="12"/>
          </p:nvPr>
        </p:nvSpPr>
        <p:spPr/>
        <p:txBody>
          <a:bodyPr/>
          <a:lstStyle/>
          <a:p>
            <a:pPr algn="r"/>
            <a:r>
              <a:rPr lang="en-US" dirty="0"/>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9</a:t>
            </a:fld>
            <a:endParaRPr lang="en-US" dirty="0"/>
          </a:p>
        </p:txBody>
      </p:sp>
    </p:spTree>
    <p:extLst>
      <p:ext uri="{BB962C8B-B14F-4D97-AF65-F5344CB8AC3E}">
        <p14:creationId xmlns:p14="http://schemas.microsoft.com/office/powerpoint/2010/main" val="130529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222EFF7D-9A02-4EA6-A0D4-09BB28EDF36E}"/>
              </a:ext>
            </a:extLst>
          </p:cNvPr>
          <p:cNvSpPr>
            <a:spLocks noGrp="1"/>
          </p:cNvSpPr>
          <p:nvPr>
            <p:ph type="body" sz="quarter" idx="32" hasCustomPrompt="1"/>
          </p:nvPr>
        </p:nvSpPr>
        <p:spPr>
          <a:xfrm>
            <a:off x="6733207" y="4595872"/>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0" name="Text Placeholder 2">
            <a:extLst>
              <a:ext uri="{FF2B5EF4-FFF2-40B4-BE49-F238E27FC236}">
                <a16:creationId xmlns:a16="http://schemas.microsoft.com/office/drawing/2014/main" id="{02A237A0-409C-401A-86A5-53B56A341B04}"/>
              </a:ext>
            </a:extLst>
          </p:cNvPr>
          <p:cNvSpPr>
            <a:spLocks noGrp="1"/>
          </p:cNvSpPr>
          <p:nvPr>
            <p:ph type="body" sz="quarter" idx="31" hasCustomPrompt="1"/>
          </p:nvPr>
        </p:nvSpPr>
        <p:spPr>
          <a:xfrm>
            <a:off x="4157179" y="4584935"/>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7BB045E7-1B5B-43F2-853A-8A7460C1E3CD}"/>
              </a:ext>
            </a:extLst>
          </p:cNvPr>
          <p:cNvSpPr>
            <a:spLocks noGrp="1"/>
          </p:cNvSpPr>
          <p:nvPr>
            <p:ph type="body" sz="quarter" idx="30" hasCustomPrompt="1"/>
          </p:nvPr>
        </p:nvSpPr>
        <p:spPr>
          <a:xfrm>
            <a:off x="1581150" y="4584935"/>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81C81E2F-03D6-4122-996A-CDC457F75951}"/>
              </a:ext>
            </a:extLst>
          </p:cNvPr>
          <p:cNvSpPr>
            <a:spLocks noGrp="1"/>
          </p:cNvSpPr>
          <p:nvPr>
            <p:ph type="body" sz="quarter" idx="29" hasCustomPrompt="1"/>
          </p:nvPr>
        </p:nvSpPr>
        <p:spPr>
          <a:xfrm>
            <a:off x="6733207" y="3672031"/>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4" name="Text Placeholder 2">
            <a:extLst>
              <a:ext uri="{FF2B5EF4-FFF2-40B4-BE49-F238E27FC236}">
                <a16:creationId xmlns:a16="http://schemas.microsoft.com/office/drawing/2014/main" id="{5AE2ADA9-E470-4615-9C4F-219E0B98AE69}"/>
              </a:ext>
            </a:extLst>
          </p:cNvPr>
          <p:cNvSpPr>
            <a:spLocks noGrp="1"/>
          </p:cNvSpPr>
          <p:nvPr>
            <p:ph type="body" sz="quarter" idx="28" hasCustomPrompt="1"/>
          </p:nvPr>
        </p:nvSpPr>
        <p:spPr>
          <a:xfrm>
            <a:off x="4157179" y="3672031"/>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8" name="Text Placeholder 2">
            <a:extLst>
              <a:ext uri="{FF2B5EF4-FFF2-40B4-BE49-F238E27FC236}">
                <a16:creationId xmlns:a16="http://schemas.microsoft.com/office/drawing/2014/main" id="{AD506ED6-89D9-477C-9F3E-B398824256FD}"/>
              </a:ext>
            </a:extLst>
          </p:cNvPr>
          <p:cNvSpPr>
            <a:spLocks noGrp="1"/>
          </p:cNvSpPr>
          <p:nvPr>
            <p:ph type="body" sz="quarter" idx="27" hasCustomPrompt="1"/>
          </p:nvPr>
        </p:nvSpPr>
        <p:spPr>
          <a:xfrm>
            <a:off x="1581150" y="3672031"/>
            <a:ext cx="2286000" cy="822960"/>
          </a:xfrm>
          <a:prstGeom prst="rect">
            <a:avLst/>
          </a:prstGeom>
        </p:spPr>
        <p:txBody>
          <a:bodyPr lIns="0" tIns="0" rIns="0" bIns="0"/>
          <a:lstStyle>
            <a:lvl1pPr marL="0" indent="0">
              <a:spcBef>
                <a:spcPts val="0"/>
              </a:spcBef>
              <a:buNone/>
              <a:defRPr sz="10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30" name="Text Placeholder 4">
            <a:extLst>
              <a:ext uri="{FF2B5EF4-FFF2-40B4-BE49-F238E27FC236}">
                <a16:creationId xmlns:a16="http://schemas.microsoft.com/office/drawing/2014/main" id="{50EF35BB-1EE4-435E-B663-4820D4DD2A51}"/>
              </a:ext>
            </a:extLst>
          </p:cNvPr>
          <p:cNvSpPr>
            <a:spLocks noGrp="1"/>
          </p:cNvSpPr>
          <p:nvPr>
            <p:ph type="body" sz="quarter" idx="10"/>
          </p:nvPr>
        </p:nvSpPr>
        <p:spPr>
          <a:xfrm>
            <a:off x="457200" y="1620984"/>
            <a:ext cx="6263640" cy="1824475"/>
          </a:xfrm>
          <a:prstGeom prst="rect">
            <a:avLst/>
          </a:prstGeom>
        </p:spPr>
        <p:txBody>
          <a:bodyPr lIns="0" rIns="0"/>
          <a:lstStyle>
            <a:lvl1pPr marL="0" indent="0">
              <a:spcBef>
                <a:spcPts val="0"/>
              </a:spcBef>
              <a:spcAft>
                <a:spcPts val="600"/>
              </a:spcAft>
              <a:buNone/>
              <a:defRPr lang="en-US" sz="3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0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pic>
        <p:nvPicPr>
          <p:cNvPr id="31" name="Picture 30">
            <a:extLst>
              <a:ext uri="{FF2B5EF4-FFF2-40B4-BE49-F238E27FC236}">
                <a16:creationId xmlns:a16="http://schemas.microsoft.com/office/drawing/2014/main" id="{E9FCE7A4-14C5-4F52-85F7-9EA56A5564A9}"/>
              </a:ext>
            </a:extLst>
          </p:cNvPr>
          <p:cNvPicPr>
            <a:picLocks noChangeAspect="1"/>
          </p:cNvPicPr>
          <p:nvPr userDrawn="1"/>
        </p:nvPicPr>
        <p:blipFill rotWithShape="1">
          <a:blip r:embed="rId2"/>
          <a:stretch/>
        </p:blipFill>
        <p:spPr bwMode="gray">
          <a:xfrm>
            <a:off x="184451" y="182881"/>
            <a:ext cx="2651760" cy="977047"/>
          </a:xfrm>
          <a:prstGeom prst="rect">
            <a:avLst/>
          </a:prstGeom>
          <a:solidFill>
            <a:schemeClr val="bg1"/>
          </a:solidFill>
          <a:ln w="15875">
            <a:noFill/>
            <a:round/>
          </a:ln>
        </p:spPr>
      </p:pic>
      <p:sp>
        <p:nvSpPr>
          <p:cNvPr id="35" name="Text Placeholder 3">
            <a:extLst>
              <a:ext uri="{FF2B5EF4-FFF2-40B4-BE49-F238E27FC236}">
                <a16:creationId xmlns:a16="http://schemas.microsoft.com/office/drawing/2014/main" id="{02A27F2F-F947-4B10-A243-611139251978}"/>
              </a:ext>
            </a:extLst>
          </p:cNvPr>
          <p:cNvSpPr>
            <a:spLocks noGrp="1"/>
          </p:cNvSpPr>
          <p:nvPr>
            <p:ph type="body" sz="quarter" idx="26" hasCustomPrompt="1"/>
          </p:nvPr>
        </p:nvSpPr>
        <p:spPr>
          <a:xfrm>
            <a:off x="274320" y="6109321"/>
            <a:ext cx="640080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pic>
        <p:nvPicPr>
          <p:cNvPr id="36" name="Picture 35">
            <a:extLst>
              <a:ext uri="{FF2B5EF4-FFF2-40B4-BE49-F238E27FC236}">
                <a16:creationId xmlns:a16="http://schemas.microsoft.com/office/drawing/2014/main" id="{9EB2B090-0A0A-4D95-AF5F-473F57942910}"/>
              </a:ext>
            </a:extLst>
          </p:cNvPr>
          <p:cNvPicPr>
            <a:picLocks/>
          </p:cNvPicPr>
          <p:nvPr userDrawn="1"/>
        </p:nvPicPr>
        <p:blipFill>
          <a:blip r:embed="rId3"/>
          <a:stretch>
            <a:fillRect/>
          </a:stretch>
        </p:blipFill>
        <p:spPr>
          <a:xfrm>
            <a:off x="273050" y="6354500"/>
            <a:ext cx="8595360" cy="91440"/>
          </a:xfrm>
          <a:prstGeom prst="rect">
            <a:avLst/>
          </a:prstGeom>
        </p:spPr>
      </p:pic>
      <p:sp>
        <p:nvSpPr>
          <p:cNvPr id="17" name="Text Placeholder 36">
            <a:extLst>
              <a:ext uri="{FF2B5EF4-FFF2-40B4-BE49-F238E27FC236}">
                <a16:creationId xmlns:a16="http://schemas.microsoft.com/office/drawing/2014/main" id="{F1D5F478-09CE-4BFB-B180-5676088E87F5}"/>
              </a:ext>
            </a:extLst>
          </p:cNvPr>
          <p:cNvSpPr>
            <a:spLocks noGrp="1"/>
          </p:cNvSpPr>
          <p:nvPr>
            <p:ph type="body" sz="quarter" idx="33" hasCustomPrompt="1"/>
          </p:nvPr>
        </p:nvSpPr>
        <p:spPr>
          <a:xfrm>
            <a:off x="457200" y="3674129"/>
            <a:ext cx="1005840" cy="212725"/>
          </a:xfrm>
          <a:prstGeom prst="rect">
            <a:avLst/>
          </a:prstGeom>
        </p:spPr>
        <p:txBody>
          <a:bodyPr lIns="0" tIns="0" rIns="0" bIns="0"/>
          <a:lstStyle>
            <a:lvl1pPr marL="0" indent="0">
              <a:buNone/>
              <a:defRPr sz="10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Tree>
    <p:extLst>
      <p:ext uri="{BB962C8B-B14F-4D97-AF65-F5344CB8AC3E}">
        <p14:creationId xmlns:p14="http://schemas.microsoft.com/office/powerpoint/2010/main" val="661816261"/>
      </p:ext>
    </p:extLst>
  </p:cSld>
  <p:clrMapOvr>
    <a:masterClrMapping/>
  </p:clrMapOvr>
  <p:extLst>
    <p:ext uri="{DCECCB84-F9BA-43D5-87BE-67443E8EF086}">
      <p15:sldGuideLst xmlns:p15="http://schemas.microsoft.com/office/powerpoint/2012/main">
        <p15:guide id="1" orient="horz" pos="22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6" name="Picture 5">
            <a:extLst>
              <a:ext uri="{FF2B5EF4-FFF2-40B4-BE49-F238E27FC236}">
                <a16:creationId xmlns:a16="http://schemas.microsoft.com/office/drawing/2014/main" id="{A204CA05-802C-8D0E-492E-66B634356DBC}"/>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4254747979"/>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7">
            <a:extLst>
              <a:ext uri="{FF2B5EF4-FFF2-40B4-BE49-F238E27FC236}">
                <a16:creationId xmlns:a16="http://schemas.microsoft.com/office/drawing/2014/main" id="{81BDACE3-A595-6E7F-2043-130CC73C9923}"/>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3422247468"/>
      </p:ext>
    </p:extLst>
  </p:cSld>
  <p:clrMapOvr>
    <a:masterClrMapping/>
  </p:clrMapOvr>
  <p:extLst>
    <p:ext uri="{DCECCB84-F9BA-43D5-87BE-67443E8EF086}">
      <p15:sldGuideLst xmlns:p15="http://schemas.microsoft.com/office/powerpoint/2012/main">
        <p15:guide id="1" orient="horz" pos="3518">
          <p15:clr>
            <a:srgbClr val="FBAE40"/>
          </p15:clr>
        </p15:guide>
        <p15:guide id="2" orient="horz" pos="8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723450" y="860615"/>
            <a:ext cx="5029200" cy="761747"/>
          </a:xfrm>
          <a:prstGeom prst="rect">
            <a:avLst/>
          </a:prstGeom>
          <a:ln w="15875">
            <a:noFill/>
          </a:ln>
        </p:spPr>
        <p:txBody>
          <a:bodyPr wrap="square" lIns="0" tIns="0" rIns="0" bIns="0" anchor="t" anchorCtr="0">
            <a:spAutoFit/>
          </a:bodyPr>
          <a:lstStyle>
            <a:lvl1pPr marL="0" indent="0">
              <a:spcBef>
                <a:spcPts val="0"/>
              </a:spcBef>
              <a:spcAft>
                <a:spcPts val="0"/>
              </a:spcAft>
              <a:buNone/>
              <a:defRPr sz="2550" b="1" cap="none" baseline="0">
                <a:solidFill>
                  <a:schemeClr val="tx1"/>
                </a:solidFill>
                <a:latin typeface="Arial" panose="020B0604020202020204" pitchFamily="34" charset="0"/>
                <a:cs typeface="Arial" panose="020B0604020202020204" pitchFamily="34" charset="0"/>
              </a:defRPr>
            </a:lvl1pPr>
            <a:lvl2pPr marL="0" indent="0">
              <a:spcBef>
                <a:spcPts val="900"/>
              </a:spcBef>
              <a:buNone/>
              <a:defRPr sz="165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6F2C17CD-C62E-4FFE-A84F-1BA0152B2DDB}"/>
              </a:ext>
            </a:extLst>
          </p:cNvPr>
          <p:cNvPicPr>
            <a:picLocks noChangeAspect="1"/>
          </p:cNvPicPr>
          <p:nvPr userDrawn="1"/>
        </p:nvPicPr>
        <p:blipFill>
          <a:blip r:embed="rId2"/>
          <a:stretch>
            <a:fillRect/>
          </a:stretch>
        </p:blipFill>
        <p:spPr>
          <a:xfrm>
            <a:off x="273052" y="6264994"/>
            <a:ext cx="8588375" cy="134931"/>
          </a:xfrm>
          <a:prstGeom prst="rect">
            <a:avLst/>
          </a:prstGeom>
        </p:spPr>
      </p:pic>
    </p:spTree>
    <p:extLst>
      <p:ext uri="{BB962C8B-B14F-4D97-AF65-F5344CB8AC3E}">
        <p14:creationId xmlns:p14="http://schemas.microsoft.com/office/powerpoint/2010/main" val="753350999"/>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6" name="Picture 5">
            <a:extLst>
              <a:ext uri="{FF2B5EF4-FFF2-40B4-BE49-F238E27FC236}">
                <a16:creationId xmlns:a16="http://schemas.microsoft.com/office/drawing/2014/main" id="{BEAD9DFD-A6B9-6C0A-3140-2BFC30EF9982}"/>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703356785"/>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7">
            <a:extLst>
              <a:ext uri="{FF2B5EF4-FFF2-40B4-BE49-F238E27FC236}">
                <a16:creationId xmlns:a16="http://schemas.microsoft.com/office/drawing/2014/main" id="{D029DBA1-631E-0E51-9D65-B31D2AB0D522}"/>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950907648"/>
      </p:ext>
    </p:extLst>
  </p:cSld>
  <p:clrMapOvr>
    <a:masterClrMapping/>
  </p:clrMapOvr>
  <p:extLst>
    <p:ext uri="{DCECCB84-F9BA-43D5-87BE-67443E8EF086}">
      <p15:sldGuideLst xmlns:p15="http://schemas.microsoft.com/office/powerpoint/2012/main">
        <p15:guide id="1" orient="horz" pos="3518">
          <p15:clr>
            <a:srgbClr val="FBAE40"/>
          </p15:clr>
        </p15:guide>
        <p15:guide id="2" orient="horz" pos="8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0"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27" hasCustomPrompt="1"/>
          </p:nvPr>
        </p:nvSpPr>
        <p:spPr>
          <a:xfrm>
            <a:off x="274320" y="1280160"/>
            <a:ext cx="8595360"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968C6E46-B94C-2662-FF97-1ADE632109EE}"/>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4273806907"/>
      </p:ext>
    </p:extLst>
  </p:cSld>
  <p:clrMapOvr>
    <a:masterClrMapping/>
  </p:clrMapOvr>
  <p:extLst>
    <p:ext uri="{DCECCB84-F9BA-43D5-87BE-67443E8EF086}">
      <p15:sldGuideLst xmlns:p15="http://schemas.microsoft.com/office/powerpoint/2012/main">
        <p15:guide id="1" orient="horz" pos="41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0"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27" hasCustomPrompt="1"/>
          </p:nvPr>
        </p:nvSpPr>
        <p:spPr>
          <a:xfrm>
            <a:off x="274320" y="1280160"/>
            <a:ext cx="8595360"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68DB8D75-A3FD-6AC2-36D9-7BA97B2DDCC5}"/>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395760411"/>
      </p:ext>
    </p:extLst>
  </p:cSld>
  <p:clrMapOvr>
    <a:masterClrMapping/>
  </p:clrMapOvr>
  <p:extLst>
    <p:ext uri="{DCECCB84-F9BA-43D5-87BE-67443E8EF086}">
      <p15:sldGuideLst xmlns:p15="http://schemas.microsoft.com/office/powerpoint/2012/main">
        <p15:guide id="1" orient="horz" pos="41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9"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1"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30" hasCustomPrompt="1"/>
          </p:nvPr>
        </p:nvSpPr>
        <p:spPr>
          <a:xfrm>
            <a:off x="475488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buFont typeface="Arial" panose="020B0604020202020204" pitchFamily="34" charset="0"/>
              <a:buChar char="•"/>
              <a:defRPr sz="1400">
                <a:latin typeface="Arial" panose="020B0604020202020204" pitchFamily="34" charset="0"/>
                <a:cs typeface="Arial" panose="020B0604020202020204" pitchFamily="34" charset="0"/>
              </a:defRPr>
            </a:lvl3pPr>
            <a:lvl4pPr marL="342900"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Text Placeholder 20"/>
          <p:cNvSpPr>
            <a:spLocks noGrp="1"/>
          </p:cNvSpPr>
          <p:nvPr>
            <p:ph type="body" sz="quarter" idx="31" hasCustomPrompt="1"/>
          </p:nvPr>
        </p:nvSpPr>
        <p:spPr>
          <a:xfrm>
            <a:off x="4755885"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2" name="Content Placeholder 2"/>
          <p:cNvSpPr>
            <a:spLocks noGrp="1"/>
          </p:cNvSpPr>
          <p:nvPr>
            <p:ph sz="quarter" idx="28" hasCustomPrompt="1"/>
          </p:nvPr>
        </p:nvSpPr>
        <p:spPr>
          <a:xfrm>
            <a:off x="27432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71450">
              <a:lnSpc>
                <a:spcPct val="100000"/>
              </a:lnSpc>
              <a:spcBef>
                <a:spcPts val="0"/>
              </a:spcBef>
              <a:spcAft>
                <a:spcPts val="300"/>
              </a:spcAft>
              <a:buClr>
                <a:srgbClr val="3769FF"/>
              </a:buClr>
              <a:buSzPct val="110000"/>
              <a:tabLst/>
              <a:defRPr sz="1400">
                <a:latin typeface="Arial" panose="020B0604020202020204" pitchFamily="34" charset="0"/>
                <a:cs typeface="Arial" panose="020B0604020202020204" pitchFamily="34" charset="0"/>
              </a:defRPr>
            </a:lvl4pPr>
            <a:lvl5pPr marL="519113" indent="-176213">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20"/>
          <p:cNvSpPr>
            <a:spLocks noGrp="1"/>
          </p:cNvSpPr>
          <p:nvPr>
            <p:ph type="body" sz="quarter" idx="10" hasCustomPrompt="1"/>
          </p:nvPr>
        </p:nvSpPr>
        <p:spPr>
          <a:xfrm>
            <a:off x="274320" y="1280159"/>
            <a:ext cx="411480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20" name="Text Placeholder 3">
            <a:extLst>
              <a:ext uri="{FF2B5EF4-FFF2-40B4-BE49-F238E27FC236}">
                <a16:creationId xmlns:a16="http://schemas.microsoft.com/office/drawing/2014/main" id="{77077D84-FADC-494F-A91C-10176124F73E}"/>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10" name="Picture 9">
            <a:extLst>
              <a:ext uri="{FF2B5EF4-FFF2-40B4-BE49-F238E27FC236}">
                <a16:creationId xmlns:a16="http://schemas.microsoft.com/office/drawing/2014/main" id="{45C8636B-5290-E7A9-E55D-5A9D5270F7A5}"/>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28143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6" name="Picture 5">
            <a:extLst>
              <a:ext uri="{FF2B5EF4-FFF2-40B4-BE49-F238E27FC236}">
                <a16:creationId xmlns:a16="http://schemas.microsoft.com/office/drawing/2014/main" id="{BEAD9DFD-A6B9-6C0A-3140-2BFC30EF9982}"/>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106584733"/>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2" name="Content Placeholder 2"/>
          <p:cNvSpPr>
            <a:spLocks noGrp="1"/>
          </p:cNvSpPr>
          <p:nvPr>
            <p:ph sz="quarter" idx="28" hasCustomPrompt="1"/>
          </p:nvPr>
        </p:nvSpPr>
        <p:spPr>
          <a:xfrm>
            <a:off x="27432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274320" y="1280160"/>
            <a:ext cx="411480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0" hasCustomPrompt="1"/>
          </p:nvPr>
        </p:nvSpPr>
        <p:spPr>
          <a:xfrm>
            <a:off x="4754880" y="1828800"/>
            <a:ext cx="4114800" cy="3840480"/>
          </a:xfrm>
          <a:prstGeom prst="rect">
            <a:avLst/>
          </a:prstGeom>
        </p:spPr>
        <p:txBody>
          <a:bodyPr wrap="square" lIns="0" tIns="0" rIns="0" bIns="0"/>
          <a:lstStyle>
            <a:lvl1pPr marL="0" indent="0">
              <a:lnSpc>
                <a:spcPct val="100000"/>
              </a:lnSpc>
              <a:spcBef>
                <a:spcPts val="0"/>
              </a:spcBef>
              <a:spcAft>
                <a:spcPts val="600"/>
              </a:spcAft>
              <a:buClr>
                <a:schemeClr val="accent4"/>
              </a:buClr>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Clr>
                <a:schemeClr val="accent4"/>
              </a:buClr>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chemeClr val="accent4"/>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1" hasCustomPrompt="1"/>
          </p:nvPr>
        </p:nvSpPr>
        <p:spPr>
          <a:xfrm>
            <a:off x="4754880" y="1280160"/>
            <a:ext cx="411480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3" name="Title 1"/>
          <p:cNvSpPr>
            <a:spLocks noGrp="1"/>
          </p:cNvSpPr>
          <p:nvPr>
            <p:ph type="title" hasCustomPrompt="1"/>
          </p:nvPr>
        </p:nvSpPr>
        <p:spPr>
          <a:xfrm>
            <a:off x="274320" y="424787"/>
            <a:ext cx="6400800" cy="644735"/>
          </a:xfrm>
          <a:prstGeom prst="rect">
            <a:avLst/>
          </a:prstGeom>
        </p:spPr>
        <p:txBody>
          <a:bodyPr lIns="0" tIns="0" rIns="0" bIns="0"/>
          <a:lstStyle>
            <a:lvl1pPr algn="l">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9"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21"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exstream_shape42"/>
          <p:cNvSpPr>
            <a:spLocks noChangeArrowheads="1"/>
          </p:cNvSpPr>
          <p:nvPr userDrawn="1"/>
        </p:nvSpPr>
        <p:spPr bwMode="auto">
          <a:xfrm>
            <a:off x="277051" y="6537959"/>
            <a:ext cx="8227383"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rgbClr val="CC0066"/>
              </a:solidFill>
              <a:latin typeface="Arial Narrow" panose="020B0606020202030204" pitchFamily="34" charset="0"/>
            </a:endParaRPr>
          </a:p>
        </p:txBody>
      </p:sp>
      <p:pic>
        <p:nvPicPr>
          <p:cNvPr id="11" name="Picture 10">
            <a:extLst>
              <a:ext uri="{FF2B5EF4-FFF2-40B4-BE49-F238E27FC236}">
                <a16:creationId xmlns:a16="http://schemas.microsoft.com/office/drawing/2014/main" id="{6891D64A-7CAC-4CB3-92D0-FC109F858DB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29951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6" name="Picture 5">
            <a:extLst>
              <a:ext uri="{FF2B5EF4-FFF2-40B4-BE49-F238E27FC236}">
                <a16:creationId xmlns:a16="http://schemas.microsoft.com/office/drawing/2014/main" id="{A91B9928-3236-5E3E-DCDF-BB1F7B9EFDB4}"/>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1379319275"/>
      </p:ext>
    </p:extLst>
  </p:cSld>
  <p:clrMapOvr>
    <a:masterClrMapping/>
  </p:clrMapOvr>
  <p:hf hdr="0" ftr="0" dt="0"/>
  <p:extLst>
    <p:ext uri="{DCECCB84-F9BA-43D5-87BE-67443E8EF086}">
      <p15:sldGuideLst xmlns:p15="http://schemas.microsoft.com/office/powerpoint/2012/main">
        <p15:guide id="1" pos="55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6" name="Text Placeholder 2"/>
          <p:cNvSpPr>
            <a:spLocks noGrp="1"/>
          </p:cNvSpPr>
          <p:nvPr>
            <p:ph type="body" sz="quarter" idx="15" hasCustomPrompt="1"/>
          </p:nvPr>
        </p:nvSpPr>
        <p:spPr>
          <a:xfrm>
            <a:off x="274319" y="1280160"/>
            <a:ext cx="85953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6" name="Text Placeholder 3"/>
          <p:cNvSpPr>
            <a:spLocks noGrp="1"/>
          </p:cNvSpPr>
          <p:nvPr>
            <p:ph type="body" sz="quarter" idx="26" hasCustomPrompt="1"/>
          </p:nvPr>
        </p:nvSpPr>
        <p:spPr>
          <a:xfrm>
            <a:off x="274320" y="6386374"/>
            <a:ext cx="8503920" cy="164592"/>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b="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17" name="exstream_shape42"/>
          <p:cNvSpPr>
            <a:spLocks noChangeArrowheads="1"/>
          </p:cNvSpPr>
          <p:nvPr userDrawn="1"/>
        </p:nvSpPr>
        <p:spPr bwMode="auto">
          <a:xfrm>
            <a:off x="277051" y="6540500"/>
            <a:ext cx="8485949" cy="1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chemeClr val="tx1"/>
              </a:solidFill>
              <a:latin typeface="Arial Narrow Bold" charset="0"/>
            </a:endParaRPr>
          </a:p>
        </p:txBody>
      </p:sp>
      <p:pic>
        <p:nvPicPr>
          <p:cNvPr id="18" name="Picture 1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1730112747"/>
      </p:ext>
    </p:extLst>
  </p:cSld>
  <p:clrMapOvr>
    <a:masterClrMapping/>
  </p:clrMapOvr>
  <p:extLst>
    <p:ext uri="{DCECCB84-F9BA-43D5-87BE-67443E8EF086}">
      <p15:sldGuideLst xmlns:p15="http://schemas.microsoft.com/office/powerpoint/2012/main">
        <p15:guide id="0" pos="432" userDrawn="1">
          <p15:clr>
            <a:srgbClr val="FBAE40"/>
          </p15:clr>
        </p15:guide>
        <p15:guide id="1" orient="horz" pos="696">
          <p15:clr>
            <a:srgbClr val="FBAE40"/>
          </p15:clr>
        </p15:guide>
        <p15:guide id="2" orient="horz" pos="2520">
          <p15:clr>
            <a:srgbClr val="FBAE40"/>
          </p15:clr>
        </p15:guide>
        <p15:guide id="3" pos="55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1 Chart (projected)">
    <p:spTree>
      <p:nvGrpSpPr>
        <p:cNvPr id="1" name=""/>
        <p:cNvGrpSpPr/>
        <p:nvPr/>
      </p:nvGrpSpPr>
      <p:grpSpPr>
        <a:xfrm>
          <a:off x="0" y="0"/>
          <a:ext cx="0" cy="0"/>
          <a:chOff x="0" y="0"/>
          <a:chExt cx="0" cy="0"/>
        </a:xfrm>
      </p:grpSpPr>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4" name="Text Placeholder 20"/>
          <p:cNvSpPr>
            <a:spLocks noGrp="1"/>
          </p:cNvSpPr>
          <p:nvPr>
            <p:ph type="body" sz="quarter" idx="10"/>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Click to edit Master text styles</a:t>
            </a:r>
          </a:p>
          <a:p>
            <a:pPr lvl="1"/>
            <a:r>
              <a:rPr lang="en-US" dirty="0"/>
              <a:t>Second level</a:t>
            </a:r>
          </a:p>
        </p:txBody>
      </p:sp>
      <p:sp>
        <p:nvSpPr>
          <p:cNvPr id="13" name="Text Placeholder 3"/>
          <p:cNvSpPr>
            <a:spLocks noGrp="1"/>
          </p:cNvSpPr>
          <p:nvPr>
            <p:ph type="body" sz="quarter" idx="28" hasCustomPrompt="1"/>
          </p:nvPr>
        </p:nvSpPr>
        <p:spPr>
          <a:xfrm>
            <a:off x="274320" y="182880"/>
            <a:ext cx="205184" cy="92333"/>
          </a:xfrm>
          <a:prstGeom prst="rect">
            <a:avLst/>
          </a:prstGeom>
        </p:spPr>
        <p:txBody>
          <a:bodyPr wrap="none" lIns="0" tIns="0" rIns="0" bIns="0">
            <a:spAutoFit/>
          </a:bodyPr>
          <a:lstStyle>
            <a:lvl1pPr marL="0" indent="0">
              <a:buNone/>
              <a:defRPr sz="600">
                <a:solidFill>
                  <a:srgbClr val="A7A7A7"/>
                </a:solidFill>
              </a:defRPr>
            </a:lvl1pPr>
          </a:lstStyle>
          <a:p>
            <a:pPr lvl="0"/>
            <a:r>
              <a:rPr lang="en-US" dirty="0"/>
              <a:t>DA ID</a:t>
            </a:r>
          </a:p>
        </p:txBody>
      </p:sp>
      <p:sp>
        <p:nvSpPr>
          <p:cNvPr id="25" name="exstream_shape42"/>
          <p:cNvSpPr>
            <a:spLocks noChangeArrowheads="1"/>
          </p:cNvSpPr>
          <p:nvPr userDrawn="1"/>
        </p:nvSpPr>
        <p:spPr bwMode="auto">
          <a:xfrm>
            <a:off x="277051" y="6537959"/>
            <a:ext cx="8227383"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rgbClr val="CC0066"/>
              </a:solidFill>
              <a:latin typeface="Arial Narrow" panose="020B0606020202030204" pitchFamily="34" charset="0"/>
            </a:endParaRPr>
          </a:p>
        </p:txBody>
      </p:sp>
      <p:pic>
        <p:nvPicPr>
          <p:cNvPr id="16" name="Picture 15"/>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225211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754880" y="1737360"/>
            <a:ext cx="4114800" cy="4210050"/>
          </a:xfrm>
          <a:prstGeom prst="rect">
            <a:avLst/>
          </a:prstGeom>
        </p:spPr>
        <p:txBody>
          <a:bodyPr lIns="0" tIns="0" rIns="0" bIns="0"/>
          <a:lstStyle>
            <a:lvl1pPr marL="0" indent="0">
              <a:buNone/>
              <a:defRPr sz="1019"/>
            </a:lvl1pPr>
          </a:lstStyle>
          <a:p>
            <a:endParaRPr lang="en-US"/>
          </a:p>
        </p:txBody>
      </p:sp>
      <p:sp>
        <p:nvSpPr>
          <p:cNvPr id="8" name="Text Placeholder 20"/>
          <p:cNvSpPr>
            <a:spLocks noGrp="1"/>
          </p:cNvSpPr>
          <p:nvPr>
            <p:ph type="body" sz="quarter" idx="10"/>
          </p:nvPr>
        </p:nvSpPr>
        <p:spPr>
          <a:xfrm>
            <a:off x="274320" y="1280160"/>
            <a:ext cx="4114800" cy="308154"/>
          </a:xfrm>
          <a:prstGeom prst="rect">
            <a:avLst/>
          </a:prstGeom>
        </p:spPr>
        <p:txBody>
          <a:bodyPr lIns="0" tIns="0" rIns="0" bIns="0"/>
          <a:lstStyle>
            <a:lvl1pPr marL="0" indent="0">
              <a:lnSpc>
                <a:spcPct val="100000"/>
              </a:lnSpc>
              <a:spcAft>
                <a:spcPts val="0"/>
              </a:spcAft>
              <a:buNone/>
              <a:defRPr sz="1165" b="1">
                <a:solidFill>
                  <a:schemeClr val="tx1"/>
                </a:solidFill>
                <a:latin typeface="Arial" panose="020B0604020202020204" pitchFamily="34" charset="0"/>
                <a:cs typeface="Arial" panose="020B0604020202020204" pitchFamily="34" charset="0"/>
              </a:defRPr>
            </a:lvl1pPr>
            <a:lvl2pPr marL="0" indent="0">
              <a:lnSpc>
                <a:spcPct val="100000"/>
              </a:lnSpc>
              <a:spcAft>
                <a:spcPts val="0"/>
              </a:spcAft>
              <a:buFontTx/>
              <a:buNone/>
              <a:defRPr sz="971"/>
            </a:lvl2pPr>
          </a:lstStyle>
          <a:p>
            <a:pPr lvl="0"/>
            <a:r>
              <a:rPr lang="en-US" dirty="0"/>
              <a:t>Click to edit Master text styles</a:t>
            </a:r>
          </a:p>
          <a:p>
            <a:pPr lvl="1"/>
            <a:r>
              <a:rPr lang="en-US" dirty="0"/>
              <a:t>Second level</a:t>
            </a:r>
          </a:p>
        </p:txBody>
      </p:sp>
      <p:sp>
        <p:nvSpPr>
          <p:cNvPr id="10" name="Chart Placeholder 34"/>
          <p:cNvSpPr>
            <a:spLocks noGrp="1"/>
          </p:cNvSpPr>
          <p:nvPr>
            <p:ph type="chart" sz="quarter" idx="15"/>
          </p:nvPr>
        </p:nvSpPr>
        <p:spPr>
          <a:xfrm>
            <a:off x="274320" y="1737361"/>
            <a:ext cx="4114800" cy="4511639"/>
          </a:xfrm>
          <a:prstGeom prst="rect">
            <a:avLst/>
          </a:prstGeom>
        </p:spPr>
        <p:txBody>
          <a:bodyPr lIns="0" tIns="0" rIns="0" bIns="0" rtlCol="0"/>
          <a:lstStyle>
            <a:lvl1pPr marL="0" indent="0">
              <a:buNone/>
              <a:defRPr sz="1019">
                <a:latin typeface="Arial" panose="020B0604020202020204" pitchFamily="34" charset="0"/>
                <a:cs typeface="Arial" panose="020B0604020202020204" pitchFamily="34" charset="0"/>
              </a:defRPr>
            </a:lvl1pPr>
          </a:lstStyle>
          <a:p>
            <a:pPr lvl="0"/>
            <a:endParaRPr lang="en-US" noProof="0" dirty="0"/>
          </a:p>
        </p:txBody>
      </p:sp>
      <p:sp>
        <p:nvSpPr>
          <p:cNvPr id="9" name="Title 1"/>
          <p:cNvSpPr>
            <a:spLocks noGrp="1"/>
          </p:cNvSpPr>
          <p:nvPr>
            <p:ph type="title" hasCustomPrompt="1"/>
          </p:nvPr>
        </p:nvSpPr>
        <p:spPr>
          <a:xfrm>
            <a:off x="274320" y="424788"/>
            <a:ext cx="6400800" cy="644735"/>
          </a:xfrm>
          <a:prstGeom prst="rect">
            <a:avLst/>
          </a:prstGeom>
        </p:spPr>
        <p:txBody>
          <a:bodyPr lIns="0" tIns="0" rIns="0" bIns="0"/>
          <a:lstStyle>
            <a:lvl1pPr algn="l">
              <a:lnSpc>
                <a:spcPct val="100000"/>
              </a:lnSpc>
              <a:defRPr sz="1747"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874">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9" name="exstream_shape42"/>
          <p:cNvSpPr>
            <a:spLocks noChangeArrowheads="1"/>
          </p:cNvSpPr>
          <p:nvPr userDrawn="1"/>
        </p:nvSpPr>
        <p:spPr bwMode="auto">
          <a:xfrm>
            <a:off x="277052" y="6537959"/>
            <a:ext cx="7495348" cy="18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r>
              <a:rPr lang="en-US" sz="874" b="1">
                <a:solidFill>
                  <a:srgbClr val="000000"/>
                </a:solidFill>
                <a:latin typeface="Arial Narrow Bold" charset="0"/>
              </a:rPr>
              <a:t> </a:t>
            </a:r>
            <a:endParaRPr lang="en-US" sz="874" b="1" dirty="0">
              <a:solidFill>
                <a:srgbClr val="CC0066"/>
              </a:solidFill>
              <a:latin typeface="Arial Narrow Bold" charset="0"/>
            </a:endParaRPr>
          </a:p>
        </p:txBody>
      </p:sp>
      <p:sp>
        <p:nvSpPr>
          <p:cNvPr id="18" name="Text Placeholder 3"/>
          <p:cNvSpPr>
            <a:spLocks noGrp="1"/>
          </p:cNvSpPr>
          <p:nvPr>
            <p:ph type="body" sz="quarter" idx="26" hasCustomPrompt="1"/>
          </p:nvPr>
        </p:nvSpPr>
        <p:spPr>
          <a:xfrm>
            <a:off x="274320" y="6416541"/>
            <a:ext cx="7498080" cy="13442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dirty="0"/>
              <a:t>Caveats</a:t>
            </a:r>
          </a:p>
        </p:txBody>
      </p:sp>
      <p:pic>
        <p:nvPicPr>
          <p:cNvPr id="20" name="Picture 19">
            <a:extLst>
              <a:ext uri="{FF2B5EF4-FFF2-40B4-BE49-F238E27FC236}">
                <a16:creationId xmlns:a16="http://schemas.microsoft.com/office/drawing/2014/main" id="{0680D309-3784-4930-94EB-526E3AC1F294}"/>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41492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754880" y="1737360"/>
            <a:ext cx="4114800" cy="4210050"/>
          </a:xfrm>
          <a:prstGeom prst="rect">
            <a:avLst/>
          </a:prstGeom>
        </p:spPr>
        <p:txBody>
          <a:bodyPr lIns="0" tIns="0" rIns="0" bIns="0"/>
          <a:lstStyle>
            <a:lvl1pPr marL="0" indent="0">
              <a:buNone/>
              <a:defRPr sz="1019"/>
            </a:lvl1pPr>
          </a:lstStyle>
          <a:p>
            <a:endParaRPr lang="en-US"/>
          </a:p>
        </p:txBody>
      </p:sp>
      <p:sp>
        <p:nvSpPr>
          <p:cNvPr id="8" name="Text Placeholder 20"/>
          <p:cNvSpPr>
            <a:spLocks noGrp="1"/>
          </p:cNvSpPr>
          <p:nvPr>
            <p:ph type="body" sz="quarter" idx="10"/>
          </p:nvPr>
        </p:nvSpPr>
        <p:spPr>
          <a:xfrm>
            <a:off x="274320" y="1280161"/>
            <a:ext cx="4114800" cy="308154"/>
          </a:xfrm>
          <a:prstGeom prst="rect">
            <a:avLst/>
          </a:prstGeom>
        </p:spPr>
        <p:txBody>
          <a:bodyPr lIns="0" tIns="0" rIns="0" bIns="0"/>
          <a:lstStyle>
            <a:lvl1pPr marL="0" indent="0">
              <a:lnSpc>
                <a:spcPct val="100000"/>
              </a:lnSpc>
              <a:spcAft>
                <a:spcPts val="0"/>
              </a:spcAft>
              <a:buNone/>
              <a:defRPr sz="1165" b="1">
                <a:solidFill>
                  <a:schemeClr val="tx1"/>
                </a:solidFill>
                <a:latin typeface="Arial" panose="020B0604020202020204" pitchFamily="34" charset="0"/>
                <a:cs typeface="Arial" panose="020B0604020202020204" pitchFamily="34" charset="0"/>
              </a:defRPr>
            </a:lvl1pPr>
            <a:lvl2pPr marL="0" indent="0">
              <a:lnSpc>
                <a:spcPct val="100000"/>
              </a:lnSpc>
              <a:spcAft>
                <a:spcPts val="0"/>
              </a:spcAft>
              <a:buFontTx/>
              <a:buNone/>
              <a:defRPr sz="971"/>
            </a:lvl2pPr>
          </a:lstStyle>
          <a:p>
            <a:pPr lvl="0"/>
            <a:r>
              <a:rPr lang="en-US" dirty="0"/>
              <a:t>Click to edit Master text styles</a:t>
            </a:r>
          </a:p>
          <a:p>
            <a:pPr lvl="1"/>
            <a:r>
              <a:rPr lang="en-US" dirty="0"/>
              <a:t>Second level</a:t>
            </a:r>
          </a:p>
        </p:txBody>
      </p:sp>
      <p:sp>
        <p:nvSpPr>
          <p:cNvPr id="10" name="Chart Placeholder 34"/>
          <p:cNvSpPr>
            <a:spLocks noGrp="1"/>
          </p:cNvSpPr>
          <p:nvPr>
            <p:ph type="chart" sz="quarter" idx="15"/>
          </p:nvPr>
        </p:nvSpPr>
        <p:spPr>
          <a:xfrm>
            <a:off x="274320" y="1737362"/>
            <a:ext cx="4114800" cy="4511639"/>
          </a:xfrm>
          <a:prstGeom prst="rect">
            <a:avLst/>
          </a:prstGeom>
        </p:spPr>
        <p:txBody>
          <a:bodyPr lIns="0" tIns="0" rIns="0" bIns="0" rtlCol="0"/>
          <a:lstStyle>
            <a:lvl1pPr marL="0" indent="0">
              <a:buNone/>
              <a:defRPr sz="1019">
                <a:latin typeface="Arial" panose="020B0604020202020204" pitchFamily="34" charset="0"/>
                <a:cs typeface="Arial" panose="020B0604020202020204" pitchFamily="34" charset="0"/>
              </a:defRPr>
            </a:lvl1pPr>
          </a:lstStyle>
          <a:p>
            <a:pPr lvl="0"/>
            <a:endParaRPr lang="en-US" noProof="0" dirty="0"/>
          </a:p>
        </p:txBody>
      </p:sp>
      <p:sp>
        <p:nvSpPr>
          <p:cNvPr id="9" name="Title 1"/>
          <p:cNvSpPr>
            <a:spLocks noGrp="1"/>
          </p:cNvSpPr>
          <p:nvPr>
            <p:ph type="title" hasCustomPrompt="1"/>
          </p:nvPr>
        </p:nvSpPr>
        <p:spPr>
          <a:xfrm>
            <a:off x="274320" y="424788"/>
            <a:ext cx="6400800" cy="644735"/>
          </a:xfrm>
          <a:prstGeom prst="rect">
            <a:avLst/>
          </a:prstGeom>
        </p:spPr>
        <p:txBody>
          <a:bodyPr lIns="0" tIns="0" rIns="0" bIns="0"/>
          <a:lstStyle>
            <a:lvl1pPr algn="l">
              <a:lnSpc>
                <a:spcPct val="100000"/>
              </a:lnSpc>
              <a:defRPr sz="1747"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874">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9" name="exstream_shape42"/>
          <p:cNvSpPr>
            <a:spLocks noChangeArrowheads="1"/>
          </p:cNvSpPr>
          <p:nvPr userDrawn="1"/>
        </p:nvSpPr>
        <p:spPr bwMode="auto">
          <a:xfrm>
            <a:off x="277052" y="6537959"/>
            <a:ext cx="8227382" cy="1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endParaRPr lang="en-US" sz="874" b="1" dirty="0">
              <a:solidFill>
                <a:schemeClr val="tx1"/>
              </a:solidFill>
              <a:latin typeface="Arial Narrow Bold" charset="0"/>
            </a:endParaRPr>
          </a:p>
        </p:txBody>
      </p:sp>
      <p:sp>
        <p:nvSpPr>
          <p:cNvPr id="18" name="Text Placeholder 3"/>
          <p:cNvSpPr>
            <a:spLocks noGrp="1"/>
          </p:cNvSpPr>
          <p:nvPr>
            <p:ph type="body" sz="quarter" idx="26" hasCustomPrompt="1"/>
          </p:nvPr>
        </p:nvSpPr>
        <p:spPr>
          <a:xfrm>
            <a:off x="274320" y="6416541"/>
            <a:ext cx="7498080" cy="13442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74" b="0" i="0">
                <a:latin typeface="Arial Narrow" panose="020B0606020202030204" pitchFamily="34" charset="0"/>
                <a:cs typeface="Arial" panose="020B0604020202020204" pitchFamily="34" charset="0"/>
              </a:defRPr>
            </a:lvl1pPr>
            <a:lvl2pPr marL="0" indent="0">
              <a:lnSpc>
                <a:spcPct val="100000"/>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ct val="100000"/>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dirty="0"/>
              <a:t>Caveats</a:t>
            </a:r>
          </a:p>
        </p:txBody>
      </p:sp>
      <p:pic>
        <p:nvPicPr>
          <p:cNvPr id="20" name="Picture 19">
            <a:extLst>
              <a:ext uri="{FF2B5EF4-FFF2-40B4-BE49-F238E27FC236}">
                <a16:creationId xmlns:a16="http://schemas.microsoft.com/office/drawing/2014/main" id="{E8163096-63E6-4BF4-8DFE-8935BF7DD84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4197339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280160"/>
            <a:ext cx="8595360" cy="548640"/>
          </a:xfrm>
          <a:prstGeom prst="rect">
            <a:avLst/>
          </a:prstGeom>
        </p:spPr>
        <p:txBody>
          <a:bodyPr lIns="0" tIns="0" rIns="0" bIns="0"/>
          <a:lstStyle>
            <a:lvl1pPr marL="0" indent="0">
              <a:lnSpc>
                <a:spcPct val="100000"/>
              </a:lnSpc>
              <a:spcBef>
                <a:spcPts val="0"/>
              </a:spcBef>
              <a:buNone/>
              <a:defRPr sz="1456" b="1">
                <a:latin typeface="Arial" panose="020B0604020202020204" pitchFamily="34" charset="0"/>
                <a:cs typeface="Arial" panose="020B0604020202020204" pitchFamily="34" charset="0"/>
              </a:defRPr>
            </a:lvl1pPr>
            <a:lvl2pPr marL="0" indent="0">
              <a:lnSpc>
                <a:spcPct val="100000"/>
              </a:lnSpc>
              <a:spcBef>
                <a:spcPts val="0"/>
              </a:spcBef>
              <a:buNone/>
              <a:defRPr sz="1359">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582"/>
              </a:spcAft>
              <a:buNone/>
              <a:defRPr sz="1456"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None/>
              <a:defRPr sz="1359"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rgbClr val="00A0DC"/>
              </a:buClr>
              <a:buSzPct val="110000"/>
              <a:defRPr sz="1359">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rgbClr val="00A0DC"/>
              </a:buClr>
              <a:buSzPct val="110000"/>
              <a:defRPr sz="1359">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rgbClr val="00A0DC"/>
              </a:buClr>
              <a:buSzPct val="110000"/>
              <a:defRPr sz="135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874">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24" name="Text Placeholder 3"/>
          <p:cNvSpPr>
            <a:spLocks noGrp="1"/>
          </p:cNvSpPr>
          <p:nvPr>
            <p:ph type="body" sz="quarter" idx="26" hasCustomPrompt="1"/>
          </p:nvPr>
        </p:nvSpPr>
        <p:spPr>
          <a:xfrm>
            <a:off x="274320" y="6114750"/>
            <a:ext cx="7498080" cy="428624"/>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74" i="0">
                <a:latin typeface="Arial Narrow" panose="020B0606020202030204" pitchFamily="34" charset="0"/>
                <a:cs typeface="Arial" panose="020B0604020202020204" pitchFamily="34" charset="0"/>
              </a:defRPr>
            </a:lvl1pPr>
            <a:lvl2pPr marL="0" indent="0">
              <a:lnSpc>
                <a:spcPts val="1068"/>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ts val="1068"/>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Title 1"/>
          <p:cNvSpPr>
            <a:spLocks noGrp="1"/>
          </p:cNvSpPr>
          <p:nvPr>
            <p:ph type="title" hasCustomPrompt="1"/>
          </p:nvPr>
        </p:nvSpPr>
        <p:spPr>
          <a:xfrm>
            <a:off x="274320" y="424788"/>
            <a:ext cx="6400800" cy="644735"/>
          </a:xfrm>
          <a:prstGeom prst="rect">
            <a:avLst/>
          </a:prstGeom>
        </p:spPr>
        <p:txBody>
          <a:bodyPr lIns="0" tIns="0" rIns="0" bIns="0"/>
          <a:lstStyle>
            <a:lvl1pPr algn="l">
              <a:lnSpc>
                <a:spcPct val="100000"/>
              </a:lnSpc>
              <a:defRPr sz="1747"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2" name="exstream_shape42"/>
          <p:cNvSpPr>
            <a:spLocks noChangeArrowheads="1"/>
          </p:cNvSpPr>
          <p:nvPr userDrawn="1"/>
        </p:nvSpPr>
        <p:spPr bwMode="auto">
          <a:xfrm>
            <a:off x="277052" y="6537959"/>
            <a:ext cx="8227382"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endParaRPr lang="en-US" sz="874" b="1" dirty="0">
              <a:solidFill>
                <a:srgbClr val="CC0066"/>
              </a:solidFill>
              <a:latin typeface="Arial Narrow Bold" charset="0"/>
            </a:endParaRPr>
          </a:p>
        </p:txBody>
      </p:sp>
      <p:pic>
        <p:nvPicPr>
          <p:cNvPr id="13" name="Picture 12">
            <a:extLst>
              <a:ext uri="{FF2B5EF4-FFF2-40B4-BE49-F238E27FC236}">
                <a16:creationId xmlns:a16="http://schemas.microsoft.com/office/drawing/2014/main" id="{EB92C4BA-9B8C-4977-A403-BE37DA54163F}"/>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26750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sp>
        <p:nvSpPr>
          <p:cNvPr id="11" name="Content Placeholder 2"/>
          <p:cNvSpPr>
            <a:spLocks noGrp="1"/>
          </p:cNvSpPr>
          <p:nvPr>
            <p:ph sz="quarter" idx="27" hasCustomPrompt="1"/>
          </p:nvPr>
        </p:nvSpPr>
        <p:spPr>
          <a:xfrm>
            <a:off x="274320" y="1280160"/>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456"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359"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359">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359">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359">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274320" y="3679467"/>
            <a:ext cx="8595360" cy="2103120"/>
          </a:xfrm>
          <a:prstGeom prst="rect">
            <a:avLst/>
          </a:prstGeom>
        </p:spPr>
        <p:txBody>
          <a:bodyPr wrap="square" lIns="0" tIns="0" rIns="0" bIns="0"/>
          <a:lstStyle>
            <a:lvl1pPr marL="0" indent="0">
              <a:lnSpc>
                <a:spcPct val="100000"/>
              </a:lnSpc>
              <a:spcBef>
                <a:spcPts val="0"/>
              </a:spcBef>
              <a:spcAft>
                <a:spcPts val="582"/>
              </a:spcAft>
              <a:buClr>
                <a:schemeClr val="accent4"/>
              </a:buClr>
              <a:buNone/>
              <a:defRPr sz="1456"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582"/>
              </a:spcAft>
              <a:buClr>
                <a:schemeClr val="accent4"/>
              </a:buClr>
              <a:buNone/>
              <a:defRPr sz="1359" baseline="0">
                <a:latin typeface="Arial" panose="020B0604020202020204" pitchFamily="34" charset="0"/>
                <a:cs typeface="Arial" panose="020B0604020202020204" pitchFamily="34" charset="0"/>
              </a:defRPr>
            </a:lvl2pPr>
            <a:lvl3pPr marL="177511" indent="-177511">
              <a:lnSpc>
                <a:spcPct val="100000"/>
              </a:lnSpc>
              <a:spcBef>
                <a:spcPts val="0"/>
              </a:spcBef>
              <a:spcAft>
                <a:spcPts val="291"/>
              </a:spcAft>
              <a:buClr>
                <a:schemeClr val="accent4"/>
              </a:buClr>
              <a:buSzPct val="110000"/>
              <a:defRPr sz="1359">
                <a:latin typeface="Arial" panose="020B0604020202020204" pitchFamily="34" charset="0"/>
                <a:cs typeface="Arial" panose="020B0604020202020204" pitchFamily="34" charset="0"/>
              </a:defRPr>
            </a:lvl3pPr>
            <a:lvl4pPr marL="399399" indent="-221888">
              <a:lnSpc>
                <a:spcPct val="100000"/>
              </a:lnSpc>
              <a:spcBef>
                <a:spcPts val="0"/>
              </a:spcBef>
              <a:spcAft>
                <a:spcPts val="291"/>
              </a:spcAft>
              <a:buClr>
                <a:schemeClr val="accent4"/>
              </a:buClr>
              <a:buSzPct val="110000"/>
              <a:defRPr sz="1359">
                <a:latin typeface="Arial" panose="020B0604020202020204" pitchFamily="34" charset="0"/>
                <a:cs typeface="Arial" panose="020B0604020202020204" pitchFamily="34" charset="0"/>
              </a:defRPr>
            </a:lvl4pPr>
            <a:lvl5pPr marL="621287" indent="-221888">
              <a:lnSpc>
                <a:spcPct val="100000"/>
              </a:lnSpc>
              <a:spcBef>
                <a:spcPts val="0"/>
              </a:spcBef>
              <a:spcAft>
                <a:spcPts val="291"/>
              </a:spcAft>
              <a:buClr>
                <a:schemeClr val="accent4"/>
              </a:buClr>
              <a:buSzPct val="110000"/>
              <a:defRPr sz="1165">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itle 1"/>
          <p:cNvSpPr>
            <a:spLocks noGrp="1"/>
          </p:cNvSpPr>
          <p:nvPr>
            <p:ph type="title" hasCustomPrompt="1"/>
          </p:nvPr>
        </p:nvSpPr>
        <p:spPr>
          <a:xfrm>
            <a:off x="274320" y="424788"/>
            <a:ext cx="6400800" cy="644735"/>
          </a:xfrm>
          <a:prstGeom prst="rect">
            <a:avLst/>
          </a:prstGeom>
        </p:spPr>
        <p:txBody>
          <a:bodyPr lIns="0" tIns="0" rIns="0" bIns="0"/>
          <a:lstStyle>
            <a:lvl1pPr algn="l">
              <a:defRPr sz="1747"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874">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6" name="exstream_shape42"/>
          <p:cNvSpPr>
            <a:spLocks noChangeArrowheads="1"/>
          </p:cNvSpPr>
          <p:nvPr userDrawn="1"/>
        </p:nvSpPr>
        <p:spPr bwMode="auto">
          <a:xfrm>
            <a:off x="277052" y="6537959"/>
            <a:ext cx="8227382"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endParaRPr lang="en-US" sz="874" b="1" dirty="0">
              <a:solidFill>
                <a:schemeClr val="tx1"/>
              </a:solidFill>
              <a:latin typeface="Arial Narrow Bold" charset="0"/>
            </a:endParaRPr>
          </a:p>
        </p:txBody>
      </p:sp>
      <p:sp>
        <p:nvSpPr>
          <p:cNvPr id="17" name="Text Placeholder 3"/>
          <p:cNvSpPr>
            <a:spLocks noGrp="1"/>
          </p:cNvSpPr>
          <p:nvPr>
            <p:ph type="body" sz="quarter" idx="26" hasCustomPrompt="1"/>
          </p:nvPr>
        </p:nvSpPr>
        <p:spPr>
          <a:xfrm>
            <a:off x="274320" y="6114750"/>
            <a:ext cx="7498080" cy="428624"/>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74" i="0">
                <a:latin typeface="Arial Narrow" panose="020B0606020202030204" pitchFamily="34" charset="0"/>
                <a:cs typeface="Arial" panose="020B0604020202020204" pitchFamily="34" charset="0"/>
              </a:defRPr>
            </a:lvl1pPr>
            <a:lvl2pPr marL="0" indent="0">
              <a:lnSpc>
                <a:spcPts val="1068"/>
              </a:lnSpc>
              <a:spcBef>
                <a:spcPts val="0"/>
              </a:spcBef>
              <a:spcAft>
                <a:spcPts val="146"/>
              </a:spcAft>
              <a:buNone/>
              <a:defRPr sz="971">
                <a:latin typeface="Arial" panose="020B0604020202020204" pitchFamily="34" charset="0"/>
                <a:cs typeface="Arial" panose="020B0604020202020204" pitchFamily="34" charset="0"/>
              </a:defRPr>
            </a:lvl2pPr>
            <a:lvl3pPr marL="0" indent="0">
              <a:lnSpc>
                <a:spcPts val="1068"/>
              </a:lnSpc>
              <a:spcBef>
                <a:spcPts val="0"/>
              </a:spcBef>
              <a:spcAft>
                <a:spcPts val="146"/>
              </a:spcAft>
              <a:buNone/>
              <a:defRPr sz="1165" i="1" baseline="0">
                <a:latin typeface="Arial" panose="020B0604020202020204" pitchFamily="34" charset="0"/>
                <a:cs typeface="Arial" panose="020B0604020202020204" pitchFamily="34" charset="0"/>
              </a:defRPr>
            </a:lvl3pPr>
            <a:lvl4pPr marL="0" indent="0">
              <a:lnSpc>
                <a:spcPts val="1262"/>
              </a:lnSpc>
              <a:spcBef>
                <a:spcPts val="0"/>
              </a:spcBef>
              <a:spcAft>
                <a:spcPts val="291"/>
              </a:spcAft>
              <a:buNone/>
              <a:defRPr sz="971">
                <a:latin typeface="Arial Narrow" panose="020B0606020202030204" pitchFamily="34" charset="0"/>
              </a:defRPr>
            </a:lvl4pPr>
            <a:lvl5pPr marL="0" indent="0">
              <a:lnSpc>
                <a:spcPts val="1262"/>
              </a:lnSpc>
              <a:spcBef>
                <a:spcPts val="0"/>
              </a:spcBef>
              <a:spcAft>
                <a:spcPts val="291"/>
              </a:spcAft>
              <a:buNone/>
              <a:defRPr sz="971">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pic>
        <p:nvPicPr>
          <p:cNvPr id="13" name="Picture 12">
            <a:extLst>
              <a:ext uri="{FF2B5EF4-FFF2-40B4-BE49-F238E27FC236}">
                <a16:creationId xmlns:a16="http://schemas.microsoft.com/office/drawing/2014/main" id="{31230386-7A23-4C18-9ECA-1DC58D3C4A1B}"/>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2727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280160"/>
            <a:ext cx="859536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a:solidFill>
                <a:srgbClr val="000000"/>
              </a:solidFill>
            </a:endParaRPr>
          </a:p>
        </p:txBody>
      </p:sp>
      <p:sp>
        <p:nvSpPr>
          <p:cNvPr id="16" name="exstream_shape42"/>
          <p:cNvSpPr>
            <a:spLocks noChangeArrowheads="1"/>
          </p:cNvSpPr>
          <p:nvPr userDrawn="1"/>
        </p:nvSpPr>
        <p:spPr bwMode="auto">
          <a:xfrm>
            <a:off x="277051" y="6543374"/>
            <a:ext cx="8227383" cy="15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solidFill>
                  <a:srgbClr val="000000"/>
                </a:solidFill>
                <a:latin typeface="Arial Narrow Bold" charset="0"/>
              </a:rPr>
              <a:t>  </a:t>
            </a:r>
            <a:endParaRPr lang="en-US" sz="900" b="1">
              <a:solidFill>
                <a:srgbClr val="CC0066"/>
              </a:solidFill>
              <a:latin typeface="Arial Narrow Bold" charset="0"/>
            </a:endParaRPr>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a:t>Slide title</a:t>
            </a:r>
          </a:p>
        </p:txBody>
      </p:sp>
      <p:pic>
        <p:nvPicPr>
          <p:cNvPr id="13" name="Picture 12">
            <a:extLst>
              <a:ext uri="{FF2B5EF4-FFF2-40B4-BE49-F238E27FC236}">
                <a16:creationId xmlns:a16="http://schemas.microsoft.com/office/drawing/2014/main" id="{4653116D-FD06-4E4D-B4FD-B898658EACD3}"/>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156415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280160"/>
            <a:ext cx="859536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24" name="Text Placeholder 3"/>
          <p:cNvSpPr>
            <a:spLocks noGrp="1"/>
          </p:cNvSpPr>
          <p:nvPr>
            <p:ph type="body" sz="quarter" idx="26" hasCustomPrompt="1"/>
          </p:nvPr>
        </p:nvSpPr>
        <p:spPr>
          <a:xfrm>
            <a:off x="274320" y="6537960"/>
            <a:ext cx="8503920" cy="164592"/>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pic>
        <p:nvPicPr>
          <p:cNvPr id="13" name="Picture 1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7278624" y="274319"/>
            <a:ext cx="1792224" cy="658368"/>
          </a:xfrm>
          <a:prstGeom prst="rect">
            <a:avLst/>
          </a:prstGeom>
        </p:spPr>
      </p:pic>
    </p:spTree>
    <p:extLst>
      <p:ext uri="{BB962C8B-B14F-4D97-AF65-F5344CB8AC3E}">
        <p14:creationId xmlns:p14="http://schemas.microsoft.com/office/powerpoint/2010/main" val="3156415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280160"/>
            <a:ext cx="859536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6" name="exstream_shape42"/>
          <p:cNvSpPr>
            <a:spLocks noChangeArrowheads="1"/>
          </p:cNvSpPr>
          <p:nvPr userDrawn="1"/>
        </p:nvSpPr>
        <p:spPr bwMode="auto">
          <a:xfrm>
            <a:off x="277051" y="6537959"/>
            <a:ext cx="8227383"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chemeClr val="tx1"/>
              </a:solidFill>
              <a:latin typeface="Arial Narrow Bold" charset="0"/>
            </a:endParaRPr>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pic>
        <p:nvPicPr>
          <p:cNvPr id="13" name="Picture 12">
            <a:extLst>
              <a:ext uri="{FF2B5EF4-FFF2-40B4-BE49-F238E27FC236}">
                <a16:creationId xmlns:a16="http://schemas.microsoft.com/office/drawing/2014/main" id="{E3C206A5-D5B1-48F5-BB8A-D45F30271A22}"/>
              </a:ext>
            </a:extLst>
          </p:cNvPr>
          <p:cNvPicPr preferRelativeResize="0">
            <a:picLocks/>
          </p:cNvPicPr>
          <p:nvPr userDrawn="1"/>
        </p:nvPicPr>
        <p:blipFill>
          <a:blip r:embed="rId2"/>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156415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ADACDC7A-C912-4583-B4B6-9A05F680FC20}"/>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201335999"/>
      </p:ext>
    </p:extLst>
  </p:cSld>
  <p:clrMapOvr>
    <a:masterClrMapping/>
  </p:clrMapOvr>
  <p:extLst>
    <p:ext uri="{DCECCB84-F9BA-43D5-87BE-67443E8EF086}">
      <p15:sldGuideLst xmlns:p15="http://schemas.microsoft.com/office/powerpoint/2012/main">
        <p15:guide id="1" orient="horz" pos="3518">
          <p15:clr>
            <a:srgbClr val="FBAE40"/>
          </p15:clr>
        </p15:guide>
        <p15:guide id="2" orient="horz" pos="8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723450" y="860615"/>
            <a:ext cx="5029200" cy="761747"/>
          </a:xfrm>
          <a:prstGeom prst="rect">
            <a:avLst/>
          </a:prstGeom>
          <a:ln w="15875">
            <a:noFill/>
          </a:ln>
        </p:spPr>
        <p:txBody>
          <a:bodyPr wrap="square" lIns="0" tIns="0" rIns="0" bIns="0" anchor="t" anchorCtr="0">
            <a:spAutoFit/>
          </a:bodyPr>
          <a:lstStyle>
            <a:lvl1pPr marL="0" indent="0">
              <a:spcBef>
                <a:spcPts val="0"/>
              </a:spcBef>
              <a:spcAft>
                <a:spcPts val="0"/>
              </a:spcAft>
              <a:buNone/>
              <a:defRPr sz="2550" b="1" cap="none" baseline="0">
                <a:solidFill>
                  <a:schemeClr val="tx1"/>
                </a:solidFill>
                <a:latin typeface="Arial" panose="020B0604020202020204" pitchFamily="34" charset="0"/>
                <a:cs typeface="Arial" panose="020B0604020202020204" pitchFamily="34" charset="0"/>
              </a:defRPr>
            </a:lvl1pPr>
            <a:lvl2pPr marL="0" indent="0">
              <a:spcBef>
                <a:spcPts val="900"/>
              </a:spcBef>
              <a:buNone/>
              <a:defRPr sz="165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6F2C17CD-C62E-4FFE-A84F-1BA0152B2DDB}"/>
              </a:ext>
            </a:extLst>
          </p:cNvPr>
          <p:cNvPicPr>
            <a:picLocks noChangeAspect="1"/>
          </p:cNvPicPr>
          <p:nvPr userDrawn="1"/>
        </p:nvPicPr>
        <p:blipFill>
          <a:blip r:embed="rId2"/>
          <a:stretch>
            <a:fillRect/>
          </a:stretch>
        </p:blipFill>
        <p:spPr>
          <a:xfrm>
            <a:off x="273052" y="6264994"/>
            <a:ext cx="8588375" cy="134931"/>
          </a:xfrm>
          <a:prstGeom prst="rect">
            <a:avLst/>
          </a:prstGeom>
        </p:spPr>
      </p:pic>
    </p:spTree>
    <p:extLst>
      <p:ext uri="{BB962C8B-B14F-4D97-AF65-F5344CB8AC3E}">
        <p14:creationId xmlns:p14="http://schemas.microsoft.com/office/powerpoint/2010/main" val="3894753511"/>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274320" y="1280160"/>
            <a:ext cx="8595360" cy="548640"/>
          </a:xfrm>
          <a:prstGeom prst="rect">
            <a:avLst/>
          </a:prstGeom>
        </p:spPr>
        <p:txBody>
          <a:bodyPr lIns="0" tIns="0" rIns="0" bIns="0"/>
          <a:lstStyle>
            <a:lvl1pPr marL="0" indent="0">
              <a:lnSpc>
                <a:spcPct val="100000"/>
              </a:lnSpc>
              <a:spcBef>
                <a:spcPts val="0"/>
              </a:spcBef>
              <a:buNone/>
              <a:defRPr sz="1200" b="1">
                <a:latin typeface="Arial" panose="020B0604020202020204" pitchFamily="34" charset="0"/>
                <a:cs typeface="Arial" panose="020B0604020202020204" pitchFamily="34" charset="0"/>
              </a:defRPr>
            </a:lvl1pPr>
            <a:lvl2pPr marL="0" indent="0">
              <a:lnSpc>
                <a:spcPct val="100000"/>
              </a:lnSpc>
              <a:spcBef>
                <a:spcPts val="240"/>
              </a:spcBef>
              <a:buNone/>
              <a:defRPr sz="10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7"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5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3pPr>
            <a:lvl4pPr marL="4114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4pPr>
            <a:lvl5pPr marL="640080" indent="-228600">
              <a:lnSpc>
                <a:spcPct val="100000"/>
              </a:lnSpc>
              <a:spcBef>
                <a:spcPts val="0"/>
              </a:spcBef>
              <a:spcAft>
                <a:spcPts val="300"/>
              </a:spcAft>
              <a:buClr>
                <a:srgbClr val="00A0DC"/>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pic>
        <p:nvPicPr>
          <p:cNvPr id="12" name="Picture 11">
            <a:extLst>
              <a:ext uri="{FF2B5EF4-FFF2-40B4-BE49-F238E27FC236}">
                <a16:creationId xmlns:a16="http://schemas.microsoft.com/office/drawing/2014/main" id="{A79EFDC1-6B8F-4DC5-8292-C36AE1E20495}"/>
              </a:ext>
            </a:extLst>
          </p:cNvPr>
          <p:cNvPicPr preferRelativeResize="0">
            <a:picLocks/>
          </p:cNvPicPr>
          <p:nvPr userDrawn="1"/>
        </p:nvPicPr>
        <p:blipFill>
          <a:blip r:embed="rId2"/>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156415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2 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0"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27" hasCustomPrompt="1"/>
          </p:nvPr>
        </p:nvSpPr>
        <p:spPr>
          <a:xfrm>
            <a:off x="274320" y="1280160"/>
            <a:ext cx="8595360"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94040315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723450" y="860615"/>
            <a:ext cx="5029200" cy="761747"/>
          </a:xfrm>
          <a:prstGeom prst="rect">
            <a:avLst/>
          </a:prstGeom>
          <a:ln w="15875">
            <a:noFill/>
          </a:ln>
        </p:spPr>
        <p:txBody>
          <a:bodyPr wrap="square" lIns="0" tIns="0" rIns="0" bIns="0" anchor="t" anchorCtr="0">
            <a:spAutoFit/>
          </a:bodyPr>
          <a:lstStyle>
            <a:lvl1pPr marL="0" indent="0">
              <a:spcBef>
                <a:spcPts val="0"/>
              </a:spcBef>
              <a:spcAft>
                <a:spcPts val="0"/>
              </a:spcAft>
              <a:buNone/>
              <a:defRPr sz="2550" b="1" cap="none" baseline="0">
                <a:solidFill>
                  <a:schemeClr val="tx1"/>
                </a:solidFill>
                <a:latin typeface="Arial" panose="020B0604020202020204" pitchFamily="34" charset="0"/>
                <a:cs typeface="Arial" panose="020B0604020202020204" pitchFamily="34" charset="0"/>
              </a:defRPr>
            </a:lvl1pPr>
            <a:lvl2pPr marL="0" indent="0">
              <a:spcBef>
                <a:spcPts val="900"/>
              </a:spcBef>
              <a:buNone/>
              <a:defRPr sz="165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6F2C17CD-C62E-4FFE-A84F-1BA0152B2DDB}"/>
              </a:ext>
            </a:extLst>
          </p:cNvPr>
          <p:cNvPicPr>
            <a:picLocks noChangeAspect="1"/>
          </p:cNvPicPr>
          <p:nvPr userDrawn="1"/>
        </p:nvPicPr>
        <p:blipFill>
          <a:blip r:embed="rId2"/>
          <a:stretch>
            <a:fillRect/>
          </a:stretch>
        </p:blipFill>
        <p:spPr>
          <a:xfrm>
            <a:off x="273052" y="6264994"/>
            <a:ext cx="8588375" cy="134931"/>
          </a:xfrm>
          <a:prstGeom prst="rect">
            <a:avLst/>
          </a:prstGeom>
        </p:spPr>
      </p:pic>
    </p:spTree>
    <p:extLst>
      <p:ext uri="{BB962C8B-B14F-4D97-AF65-F5344CB8AC3E}">
        <p14:creationId xmlns:p14="http://schemas.microsoft.com/office/powerpoint/2010/main" val="3713731606"/>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723450" y="860615"/>
            <a:ext cx="5029200" cy="761747"/>
          </a:xfrm>
          <a:prstGeom prst="rect">
            <a:avLst/>
          </a:prstGeom>
          <a:ln w="15875">
            <a:noFill/>
          </a:ln>
        </p:spPr>
        <p:txBody>
          <a:bodyPr wrap="square" lIns="0" tIns="0" rIns="0" bIns="0" anchor="t" anchorCtr="0">
            <a:spAutoFit/>
          </a:bodyPr>
          <a:lstStyle>
            <a:lvl1pPr marL="0" indent="0">
              <a:spcBef>
                <a:spcPts val="0"/>
              </a:spcBef>
              <a:spcAft>
                <a:spcPts val="0"/>
              </a:spcAft>
              <a:buNone/>
              <a:defRPr sz="2550" b="1" cap="none" baseline="0">
                <a:solidFill>
                  <a:schemeClr val="tx1"/>
                </a:solidFill>
                <a:latin typeface="Arial" panose="020B0604020202020204" pitchFamily="34" charset="0"/>
                <a:cs typeface="Arial" panose="020B0604020202020204" pitchFamily="34" charset="0"/>
              </a:defRPr>
            </a:lvl1pPr>
            <a:lvl2pPr marL="0" indent="0">
              <a:spcBef>
                <a:spcPts val="900"/>
              </a:spcBef>
              <a:buNone/>
              <a:defRPr sz="165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6F2C17CD-C62E-4FFE-A84F-1BA0152B2DDB}"/>
              </a:ext>
            </a:extLst>
          </p:cNvPr>
          <p:cNvPicPr>
            <a:picLocks noChangeAspect="1"/>
          </p:cNvPicPr>
          <p:nvPr userDrawn="1"/>
        </p:nvPicPr>
        <p:blipFill>
          <a:blip r:embed="rId2"/>
          <a:stretch>
            <a:fillRect/>
          </a:stretch>
        </p:blipFill>
        <p:spPr>
          <a:xfrm>
            <a:off x="273052" y="6264994"/>
            <a:ext cx="8588375" cy="134931"/>
          </a:xfrm>
          <a:prstGeom prst="rect">
            <a:avLst/>
          </a:prstGeom>
        </p:spPr>
      </p:pic>
    </p:spTree>
    <p:extLst>
      <p:ext uri="{BB962C8B-B14F-4D97-AF65-F5344CB8AC3E}">
        <p14:creationId xmlns:p14="http://schemas.microsoft.com/office/powerpoint/2010/main" val="3077106998"/>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668F2D7E-AF18-AC5A-D111-3073204AD933}"/>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747492677"/>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668F2D7E-AF18-AC5A-D111-3073204AD933}"/>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527074978"/>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274320" y="1280160"/>
            <a:ext cx="85953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668F2D7E-AF18-AC5A-D111-3073204AD933}"/>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41891895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13"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3">
            <a:extLst>
              <a:ext uri="{FF2B5EF4-FFF2-40B4-BE49-F238E27FC236}">
                <a16:creationId xmlns:a16="http://schemas.microsoft.com/office/drawing/2014/main" id="{1FC17F72-E654-4451-B695-E7A8FECA2140}"/>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6" name="Picture 5">
            <a:extLst>
              <a:ext uri="{FF2B5EF4-FFF2-40B4-BE49-F238E27FC236}">
                <a16:creationId xmlns:a16="http://schemas.microsoft.com/office/drawing/2014/main" id="{5762E492-4646-125F-2437-770593B7FD45}"/>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973561196"/>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nagement Profile-multiple (pri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2"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2" name="exstream_shape42"/>
          <p:cNvSpPr>
            <a:spLocks noChangeArrowheads="1"/>
          </p:cNvSpPr>
          <p:nvPr userDrawn="1"/>
        </p:nvSpPr>
        <p:spPr bwMode="auto">
          <a:xfrm>
            <a:off x="277051" y="6537959"/>
            <a:ext cx="8227383" cy="1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r>
              <a:rPr lang="en-US" sz="900" b="1">
                <a:solidFill>
                  <a:srgbClr val="000000"/>
                </a:solidFill>
                <a:latin typeface="Arial Narrow" panose="020B0606020202030204" pitchFamily="34" charset="0"/>
              </a:rPr>
              <a:t> </a:t>
            </a:r>
            <a:endParaRPr lang="en-US" sz="900" b="1" dirty="0">
              <a:solidFill>
                <a:srgbClr val="CC0066"/>
              </a:solidFill>
              <a:latin typeface="Arial Narrow" panose="020B0606020202030204" pitchFamily="34" charset="0"/>
            </a:endParaRPr>
          </a:p>
        </p:txBody>
      </p:sp>
      <p:sp>
        <p:nvSpPr>
          <p:cNvPr id="3" name="Picture Placeholder 2"/>
          <p:cNvSpPr>
            <a:spLocks noGrp="1"/>
          </p:cNvSpPr>
          <p:nvPr>
            <p:ph type="pic" sz="quarter" idx="38"/>
          </p:nvPr>
        </p:nvSpPr>
        <p:spPr>
          <a:xfrm>
            <a:off x="273050" y="1276350"/>
            <a:ext cx="915988" cy="1280160"/>
          </a:xfrm>
          <a:prstGeom prst="rect">
            <a:avLst/>
          </a:prstGeom>
        </p:spPr>
        <p:txBody>
          <a:bodyPr/>
          <a:lstStyle>
            <a:lvl1pPr marL="0" indent="0">
              <a:buNone/>
              <a:defRPr sz="800"/>
            </a:lvl1pPr>
          </a:lstStyle>
          <a:p>
            <a:endParaRPr lang="en-US" dirty="0"/>
          </a:p>
        </p:txBody>
      </p:sp>
      <p:sp>
        <p:nvSpPr>
          <p:cNvPr id="19" name="Text Placeholder 2"/>
          <p:cNvSpPr>
            <a:spLocks noGrp="1"/>
          </p:cNvSpPr>
          <p:nvPr>
            <p:ph type="body" sz="quarter" idx="37"/>
          </p:nvPr>
        </p:nvSpPr>
        <p:spPr>
          <a:xfrm>
            <a:off x="1325879" y="1276350"/>
            <a:ext cx="7543800"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0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900" baseline="0">
                <a:latin typeface="Arial" panose="020B0604020202020204" pitchFamily="34" charset="0"/>
                <a:cs typeface="Arial" panose="020B0604020202020204" pitchFamily="34" charset="0"/>
              </a:defRPr>
            </a:lvl2pPr>
            <a:lvl3pPr marL="0" indent="0">
              <a:lnSpc>
                <a:spcPts val="1200"/>
              </a:lnSpc>
              <a:spcBef>
                <a:spcPts val="600"/>
              </a:spcBef>
              <a:spcAft>
                <a:spcPts val="0"/>
              </a:spcAft>
              <a:buClr>
                <a:schemeClr val="tx1"/>
              </a:buClr>
              <a:buSzPct val="120000"/>
              <a:buFont typeface="Arial" panose="020B0604020202020204" pitchFamily="34" charset="0"/>
              <a:buNone/>
              <a:defRPr sz="9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p:txBody>
      </p:sp>
      <p:sp>
        <p:nvSpPr>
          <p:cNvPr id="18"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20" name="Text Placeholder 14"/>
          <p:cNvSpPr>
            <a:spLocks noGrp="1"/>
          </p:cNvSpPr>
          <p:nvPr>
            <p:ph type="body" sz="quarter" idx="27" hasCustomPrompt="1"/>
          </p:nvPr>
        </p:nvSpPr>
        <p:spPr>
          <a:xfrm>
            <a:off x="274320" y="182880"/>
            <a:ext cx="223361" cy="86201"/>
          </a:xfrm>
          <a:prstGeom prst="rect">
            <a:avLst/>
          </a:prstGeom>
        </p:spPr>
        <p:txBody>
          <a:bodyPr lIns="0" tIns="0" rIns="0" bIns="0"/>
          <a:lstStyle>
            <a:lvl1pPr marL="0" indent="0">
              <a:buNone/>
              <a:defRPr sz="600">
                <a:solidFill>
                  <a:srgbClr val="A7A7A7"/>
                </a:solidFill>
              </a:defRPr>
            </a:lvl1pPr>
            <a:lvl2pPr>
              <a:defRPr sz="600"/>
            </a:lvl2pPr>
            <a:lvl3pPr>
              <a:defRPr sz="600"/>
            </a:lvl3pPr>
            <a:lvl4pPr>
              <a:defRPr sz="600"/>
            </a:lvl4pPr>
            <a:lvl5pPr>
              <a:defRPr sz="600"/>
            </a:lvl5pPr>
          </a:lstStyle>
          <a:p>
            <a:pPr lvl="0"/>
            <a:r>
              <a:rPr lang="en-US" dirty="0"/>
              <a:t>DA ID</a:t>
            </a:r>
          </a:p>
        </p:txBody>
      </p:sp>
      <p:pic>
        <p:nvPicPr>
          <p:cNvPr id="21" name="Picture 20">
            <a:extLst>
              <a:ext uri="{FF2B5EF4-FFF2-40B4-BE49-F238E27FC236}">
                <a16:creationId xmlns:a16="http://schemas.microsoft.com/office/drawing/2014/main" id="{CE9683AC-F474-453C-9333-95E3EAFDFE0F}"/>
              </a:ext>
            </a:extLst>
          </p:cNvPr>
          <p:cNvPicPr preferRelativeResize="0">
            <a:picLocks/>
          </p:cNvPicPr>
          <p:nvPr userDrawn="1"/>
        </p:nvPicPr>
        <p:blipFill>
          <a:blip r:embed="rId2"/>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311023895"/>
      </p:ext>
    </p:extLst>
  </p:cSld>
  <p:clrMapOvr>
    <a:masterClrMapping/>
  </p:clrMapOvr>
  <p:extLst>
    <p:ext uri="{DCECCB84-F9BA-43D5-87BE-67443E8EF086}">
      <p15:sldGuideLst xmlns:p15="http://schemas.microsoft.com/office/powerpoint/2012/main">
        <p15:guide id="1" pos="56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74320" y="1280160"/>
            <a:ext cx="8312727"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dirty="0"/>
              <a:t>Click to edit Master text styles</a:t>
            </a:r>
          </a:p>
        </p:txBody>
      </p:sp>
      <p:sp>
        <p:nvSpPr>
          <p:cNvPr id="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1" name="Slide Number Placeholder 9"/>
          <p:cNvSpPr>
            <a:spLocks noGrp="1"/>
          </p:cNvSpPr>
          <p:nvPr>
            <p:ph type="sldNum" sz="quarter" idx="4"/>
          </p:nvPr>
        </p:nvSpPr>
        <p:spPr>
          <a:xfrm>
            <a:off x="8503920"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6" name="exstream_shape42"/>
          <p:cNvSpPr>
            <a:spLocks noChangeArrowheads="1"/>
          </p:cNvSpPr>
          <p:nvPr userDrawn="1"/>
        </p:nvSpPr>
        <p:spPr bwMode="auto">
          <a:xfrm>
            <a:off x="274320" y="6504879"/>
            <a:ext cx="8229600" cy="19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solidFill>
                  <a:schemeClr val="tx1"/>
                </a:solidFill>
                <a:latin typeface="Arial Narrow Bold" charset="0"/>
              </a:rPr>
              <a:t>Nur für Vertriebspartner/Nicht für Investoren</a:t>
            </a:r>
            <a:endParaRPr lang="en-US" sz="900" b="0" dirty="0">
              <a:solidFill>
                <a:schemeClr val="tx1"/>
              </a:solidFill>
              <a:latin typeface="Arial Narrow Bold" charset="0"/>
            </a:endParaRPr>
          </a:p>
        </p:txBody>
      </p:sp>
      <p:pic>
        <p:nvPicPr>
          <p:cNvPr id="17" name="Picture 16">
            <a:extLst>
              <a:ext uri="{FF2B5EF4-FFF2-40B4-BE49-F238E27FC236}">
                <a16:creationId xmlns:a16="http://schemas.microsoft.com/office/drawing/2014/main" id="{2B8E231F-9061-4EC7-BD15-54026946A4A5}"/>
              </a:ext>
            </a:extLst>
          </p:cNvPr>
          <p:cNvPicPr preferRelativeResize="0">
            <a:picLocks/>
          </p:cNvPicPr>
          <p:nvPr userDrawn="1"/>
        </p:nvPicPr>
        <p:blipFill>
          <a:blip r:embed="rId2"/>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414492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7">
            <a:extLst>
              <a:ext uri="{FF2B5EF4-FFF2-40B4-BE49-F238E27FC236}">
                <a16:creationId xmlns:a16="http://schemas.microsoft.com/office/drawing/2014/main" id="{284E7A6C-F5B5-BE54-84D1-1443EBDE711D}"/>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2966733125"/>
      </p:ext>
    </p:extLst>
  </p:cSld>
  <p:clrMapOvr>
    <a:masterClrMapping/>
  </p:clrMapOvr>
  <p:extLst>
    <p:ext uri="{DCECCB84-F9BA-43D5-87BE-67443E8EF086}">
      <p15:sldGuideLst xmlns:p15="http://schemas.microsoft.com/office/powerpoint/2012/main">
        <p15:guide id="1" orient="horz" pos="3518">
          <p15:clr>
            <a:srgbClr val="FBAE40"/>
          </p15:clr>
        </p15:guide>
        <p15:guide id="2" orient="horz" pos="80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74320" y="1280160"/>
            <a:ext cx="8312727"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dirty="0"/>
              <a:t>Click to edit Master text styles</a:t>
            </a:r>
          </a:p>
        </p:txBody>
      </p:sp>
      <p:sp>
        <p:nvSpPr>
          <p:cNvPr id="7" name="Title 1"/>
          <p:cNvSpPr>
            <a:spLocks noGrp="1"/>
          </p:cNvSpPr>
          <p:nvPr>
            <p:ph type="title" hasCustomPrompt="1"/>
          </p:nvPr>
        </p:nvSpPr>
        <p:spPr>
          <a:xfrm>
            <a:off x="274320" y="424787"/>
            <a:ext cx="6400800" cy="644735"/>
          </a:xfrm>
          <a:prstGeom prst="rect">
            <a:avLst/>
          </a:prstGeom>
        </p:spPr>
        <p:txBody>
          <a:bodyPr lIns="0" tIns="0" rIns="0" bIns="0"/>
          <a:lstStyle>
            <a:lvl1pPr algn="l">
              <a:lnSpc>
                <a:spcPct val="100000"/>
              </a:lnSpc>
              <a:defRPr sz="1800" b="1">
                <a:solidFill>
                  <a:schemeClr val="accent1"/>
                </a:solidFill>
                <a:latin typeface="Arial" panose="020B0604020202020204" pitchFamily="34" charset="0"/>
                <a:cs typeface="Arial" panose="020B0604020202020204" pitchFamily="34" charset="0"/>
              </a:defRPr>
            </a:lvl1pPr>
          </a:lstStyle>
          <a:p>
            <a:r>
              <a:rPr lang="en-US" dirty="0"/>
              <a:t>Slide title</a:t>
            </a:r>
          </a:p>
        </p:txBody>
      </p:sp>
      <p:sp>
        <p:nvSpPr>
          <p:cNvPr id="11" name="Slide Number Placeholder 9"/>
          <p:cNvSpPr>
            <a:spLocks noGrp="1"/>
          </p:cNvSpPr>
          <p:nvPr>
            <p:ph type="sldNum" sz="quarter" idx="4"/>
          </p:nvPr>
        </p:nvSpPr>
        <p:spPr>
          <a:xfrm>
            <a:off x="8503920"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solidFill>
                  <a:srgbClr val="000000"/>
                </a:solidFill>
              </a:rPr>
              <a:pPr/>
              <a:t>‹Nr.›</a:t>
            </a:fld>
            <a:endParaRPr lang="en-US" dirty="0">
              <a:solidFill>
                <a:srgbClr val="000000"/>
              </a:solidFill>
            </a:endParaRPr>
          </a:p>
        </p:txBody>
      </p:sp>
      <p:sp>
        <p:nvSpPr>
          <p:cNvPr id="16" name="exstream_shape42"/>
          <p:cNvSpPr>
            <a:spLocks noChangeArrowheads="1"/>
          </p:cNvSpPr>
          <p:nvPr userDrawn="1"/>
        </p:nvSpPr>
        <p:spPr bwMode="auto">
          <a:xfrm>
            <a:off x="274320" y="6537959"/>
            <a:ext cx="8229600" cy="16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rgbClr val="CC0066"/>
              </a:solidFill>
              <a:latin typeface="Arial Narrow Bold" charset="0"/>
            </a:endParaRPr>
          </a:p>
        </p:txBody>
      </p:sp>
      <p:pic>
        <p:nvPicPr>
          <p:cNvPr id="17" name="Picture 16">
            <a:extLst>
              <a:ext uri="{FF2B5EF4-FFF2-40B4-BE49-F238E27FC236}">
                <a16:creationId xmlns:a16="http://schemas.microsoft.com/office/drawing/2014/main" id="{617587D5-C2C2-4A51-B90B-5E81CC6823E2}"/>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278624" y="274320"/>
            <a:ext cx="1792224" cy="658368"/>
          </a:xfrm>
          <a:prstGeom prst="rect">
            <a:avLst/>
          </a:prstGeom>
        </p:spPr>
      </p:pic>
    </p:spTree>
    <p:extLst>
      <p:ext uri="{BB962C8B-B14F-4D97-AF65-F5344CB8AC3E}">
        <p14:creationId xmlns:p14="http://schemas.microsoft.com/office/powerpoint/2010/main" val="414492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4"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Content Placeholder 2"/>
          <p:cNvSpPr>
            <a:spLocks noGrp="1"/>
          </p:cNvSpPr>
          <p:nvPr>
            <p:ph sz="quarter" idx="27" hasCustomPrompt="1"/>
          </p:nvPr>
        </p:nvSpPr>
        <p:spPr>
          <a:xfrm>
            <a:off x="274320" y="1737360"/>
            <a:ext cx="859536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097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59"/>
            <a:ext cx="85953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8" name="Text Placeholder 3">
            <a:extLst>
              <a:ext uri="{FF2B5EF4-FFF2-40B4-BE49-F238E27FC236}">
                <a16:creationId xmlns:a16="http://schemas.microsoft.com/office/drawing/2014/main" id="{442D8F70-F25D-4298-B6F9-4B37931F2CCC}"/>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7">
            <a:extLst>
              <a:ext uri="{FF2B5EF4-FFF2-40B4-BE49-F238E27FC236}">
                <a16:creationId xmlns:a16="http://schemas.microsoft.com/office/drawing/2014/main" id="{D029DBA1-631E-0E51-9D65-B31D2AB0D522}"/>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1246183386"/>
      </p:ext>
    </p:extLst>
  </p:cSld>
  <p:clrMapOvr>
    <a:masterClrMapping/>
  </p:clrMapOvr>
  <p:extLst>
    <p:ext uri="{DCECCB84-F9BA-43D5-87BE-67443E8EF086}">
      <p15:sldGuideLst xmlns:p15="http://schemas.microsoft.com/office/powerpoint/2012/main">
        <p15:guide id="1" orient="horz" pos="3518">
          <p15:clr>
            <a:srgbClr val="FBAE40"/>
          </p15:clr>
        </p15:guide>
        <p15:guide id="2" orient="horz" pos="8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19" name="Text Placeholder 3"/>
          <p:cNvSpPr>
            <a:spLocks noGrp="1"/>
          </p:cNvSpPr>
          <p:nvPr>
            <p:ph type="body" sz="quarter" idx="26" hasCustomPrompt="1"/>
          </p:nvPr>
        </p:nvSpPr>
        <p:spPr>
          <a:xfrm>
            <a:off x="274320" y="6404875"/>
            <a:ext cx="8503920" cy="138499"/>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p:txBody>
      </p:sp>
      <p:sp>
        <p:nvSpPr>
          <p:cNvPr id="6" name="Text Placeholder 2"/>
          <p:cNvSpPr>
            <a:spLocks noGrp="1"/>
          </p:cNvSpPr>
          <p:nvPr>
            <p:ph type="body" sz="quarter" idx="15" hasCustomPrompt="1"/>
          </p:nvPr>
        </p:nvSpPr>
        <p:spPr>
          <a:xfrm>
            <a:off x="274319" y="1280160"/>
            <a:ext cx="85953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
        <p:nvSpPr>
          <p:cNvPr id="17" name="Text Placeholder 3">
            <a:extLst>
              <a:ext uri="{FF2B5EF4-FFF2-40B4-BE49-F238E27FC236}">
                <a16:creationId xmlns:a16="http://schemas.microsoft.com/office/drawing/2014/main" id="{E0C40B39-31A7-4251-AC57-8DDFC8D69909}"/>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DC41F45-400F-BBF3-AB2B-EE83423EA516}"/>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195068416"/>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55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sp>
        <p:nvSpPr>
          <p:cNvPr id="16"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18"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3" name="Content Placeholder 2"/>
          <p:cNvSpPr>
            <a:spLocks noGrp="1"/>
          </p:cNvSpPr>
          <p:nvPr>
            <p:ph sz="quarter" idx="28" hasCustomPrompt="1"/>
          </p:nvPr>
        </p:nvSpPr>
        <p:spPr>
          <a:xfrm>
            <a:off x="274320" y="1737360"/>
            <a:ext cx="6400800" cy="384048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42900" indent="-160338">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143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20"/>
          <p:cNvSpPr>
            <a:spLocks noGrp="1"/>
          </p:cNvSpPr>
          <p:nvPr>
            <p:ph type="body" sz="quarter" idx="10" hasCustomPrompt="1"/>
          </p:nvPr>
        </p:nvSpPr>
        <p:spPr>
          <a:xfrm>
            <a:off x="274320" y="1280160"/>
            <a:ext cx="640080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dirty="0"/>
              <a:t>Chart/Table Head</a:t>
            </a:r>
          </a:p>
          <a:p>
            <a:pPr lvl="1"/>
            <a:r>
              <a:rPr lang="en-US" dirty="0"/>
              <a:t>Date</a:t>
            </a:r>
          </a:p>
        </p:txBody>
      </p:sp>
      <p:sp>
        <p:nvSpPr>
          <p:cNvPr id="17" name="Text Placeholder 3">
            <a:extLst>
              <a:ext uri="{FF2B5EF4-FFF2-40B4-BE49-F238E27FC236}">
                <a16:creationId xmlns:a16="http://schemas.microsoft.com/office/drawing/2014/main" id="{EC91DEB9-DF3E-414A-8DC7-EEAA312CC14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8" name="Picture 7">
            <a:extLst>
              <a:ext uri="{FF2B5EF4-FFF2-40B4-BE49-F238E27FC236}">
                <a16:creationId xmlns:a16="http://schemas.microsoft.com/office/drawing/2014/main" id="{1F270421-8B22-41E6-452D-38B5974D80C1}"/>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63473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Section break (print)">
    <p:bg>
      <p:bgPr>
        <a:solidFill>
          <a:schemeClr val="bg1"/>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723450" y="860615"/>
            <a:ext cx="5029200" cy="761747"/>
          </a:xfrm>
          <a:prstGeom prst="rect">
            <a:avLst/>
          </a:prstGeom>
          <a:ln w="15875">
            <a:noFill/>
          </a:ln>
        </p:spPr>
        <p:txBody>
          <a:bodyPr wrap="square" lIns="0" tIns="0" rIns="0" bIns="0" anchor="t" anchorCtr="0">
            <a:spAutoFit/>
          </a:bodyPr>
          <a:lstStyle>
            <a:lvl1pPr marL="0" indent="0">
              <a:spcBef>
                <a:spcPts val="0"/>
              </a:spcBef>
              <a:spcAft>
                <a:spcPts val="0"/>
              </a:spcAft>
              <a:buNone/>
              <a:defRPr sz="2550" b="1" cap="none" baseline="0">
                <a:solidFill>
                  <a:schemeClr val="tx1"/>
                </a:solidFill>
                <a:latin typeface="Arial" panose="020B0604020202020204" pitchFamily="34" charset="0"/>
                <a:cs typeface="Arial" panose="020B0604020202020204" pitchFamily="34" charset="0"/>
              </a:defRPr>
            </a:lvl1pPr>
            <a:lvl2pPr marL="0" indent="0">
              <a:spcBef>
                <a:spcPts val="900"/>
              </a:spcBef>
              <a:buNone/>
              <a:defRPr sz="165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6F2C17CD-C62E-4FFE-A84F-1BA0152B2DDB}"/>
              </a:ext>
            </a:extLst>
          </p:cNvPr>
          <p:cNvPicPr>
            <a:picLocks noChangeAspect="1"/>
          </p:cNvPicPr>
          <p:nvPr userDrawn="1"/>
        </p:nvPicPr>
        <p:blipFill>
          <a:blip r:embed="rId2"/>
          <a:stretch>
            <a:fillRect/>
          </a:stretch>
        </p:blipFill>
        <p:spPr>
          <a:xfrm>
            <a:off x="273052" y="6264994"/>
            <a:ext cx="8588375" cy="134931"/>
          </a:xfrm>
          <a:prstGeom prst="rect">
            <a:avLst/>
          </a:prstGeom>
        </p:spPr>
      </p:pic>
    </p:spTree>
    <p:extLst>
      <p:ext uri="{BB962C8B-B14F-4D97-AF65-F5344CB8AC3E}">
        <p14:creationId xmlns:p14="http://schemas.microsoft.com/office/powerpoint/2010/main" val="3927832125"/>
      </p:ext>
    </p:extLst>
  </p:cSld>
  <p:clrMapOvr>
    <a:masterClrMapping/>
  </p:clrMapOvr>
  <p:extLst>
    <p:ext uri="{DCECCB84-F9BA-43D5-87BE-67443E8EF086}">
      <p15:sldGuideLst xmlns:p15="http://schemas.microsoft.com/office/powerpoint/2012/main">
        <p15:guide id="1" pos="172">
          <p15:clr>
            <a:srgbClr val="FBAE40"/>
          </p15:clr>
        </p15:guide>
        <p15:guide id="2" orient="horz" pos="2160">
          <p15:clr>
            <a:srgbClr val="FBAE40"/>
          </p15:clr>
        </p15:guide>
        <p15:guide id="3" pos="55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8" name="Slide Number Placeholder 9"/>
          <p:cNvSpPr>
            <a:spLocks noGrp="1"/>
          </p:cNvSpPr>
          <p:nvPr>
            <p:ph type="sldNum" sz="quarter" idx="4"/>
          </p:nvPr>
        </p:nvSpPr>
        <p:spPr>
          <a:xfrm>
            <a:off x="8504434" y="6536549"/>
            <a:ext cx="365760" cy="164592"/>
          </a:xfrm>
          <a:prstGeom prst="rect">
            <a:avLst/>
          </a:prstGeom>
        </p:spPr>
        <p:txBody>
          <a:bodyPr vert="horz" lIns="0" tIns="0" rIns="0" bIns="0" rtlCol="0" anchor="b" anchorCtr="0"/>
          <a:lstStyle>
            <a:lvl1pPr algn="r">
              <a:defRPr sz="9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‹Nr.›</a:t>
            </a:fld>
            <a:endParaRPr lang="en-US" dirty="0"/>
          </a:p>
        </p:txBody>
      </p:sp>
      <p:sp>
        <p:nvSpPr>
          <p:cNvPr id="20" name="Text Placeholder 3"/>
          <p:cNvSpPr>
            <a:spLocks noGrp="1"/>
          </p:cNvSpPr>
          <p:nvPr>
            <p:ph type="body" sz="quarter" idx="26" hasCustomPrompt="1"/>
          </p:nvPr>
        </p:nvSpPr>
        <p:spPr>
          <a:xfrm>
            <a:off x="274320" y="6097098"/>
            <a:ext cx="8503920" cy="446276"/>
          </a:xfrm>
          <a:prstGeom prst="rect">
            <a:avLst/>
          </a:prstGeom>
        </p:spPr>
        <p:txBody>
          <a:bodyPr wrap="square" lIns="0" tIns="0" rIns="0" bIns="0" anchor="b" anchorCtr="0">
            <a:spAutoFit/>
          </a:bodyPr>
          <a:lstStyle>
            <a:lvl1pPr marL="0" indent="0">
              <a:lnSpc>
                <a:spcPct val="100000"/>
              </a:lnSpc>
              <a:spcBef>
                <a:spcPts val="0"/>
              </a:spcBef>
              <a:spcAft>
                <a:spcPts val="0"/>
              </a:spcAft>
              <a:buNone/>
              <a:defRPr sz="9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Content Placeholder 2"/>
          <p:cNvSpPr>
            <a:spLocks noGrp="1"/>
          </p:cNvSpPr>
          <p:nvPr>
            <p:ph sz="quarter" idx="27" hasCustomPrompt="1"/>
          </p:nvPr>
        </p:nvSpPr>
        <p:spPr>
          <a:xfrm>
            <a:off x="274320" y="1280160"/>
            <a:ext cx="8595360" cy="4389120"/>
          </a:xfrm>
          <a:prstGeom prst="rect">
            <a:avLst/>
          </a:prstGeom>
        </p:spPr>
        <p:txBody>
          <a:bodyPr wrap="square" lIns="0" tIns="0" rIns="0" bIns="0"/>
          <a:lstStyle>
            <a:lvl1pPr marL="0" indent="0">
              <a:lnSpc>
                <a:spcPct val="100000"/>
              </a:lnSpc>
              <a:spcBef>
                <a:spcPts val="0"/>
              </a:spcBef>
              <a:spcAft>
                <a:spcPts val="600"/>
              </a:spcAft>
              <a:buNone/>
              <a:defRPr sz="14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1400" baseline="0">
                <a:latin typeface="Arial" panose="020B0604020202020204" pitchFamily="34" charset="0"/>
                <a:cs typeface="Arial" panose="020B0604020202020204" pitchFamily="34" charset="0"/>
              </a:defRPr>
            </a:lvl2pPr>
            <a:lvl3pPr marL="171450"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3pPr>
            <a:lvl4pPr marL="352425" indent="-180975">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4pPr>
            <a:lvl5pPr marL="523875" indent="-171450">
              <a:lnSpc>
                <a:spcPct val="100000"/>
              </a:lnSpc>
              <a:spcBef>
                <a:spcPts val="0"/>
              </a:spcBef>
              <a:spcAft>
                <a:spcPts val="300"/>
              </a:spcAft>
              <a:buClr>
                <a:srgbClr val="3769FF"/>
              </a:buClr>
              <a:buSzPct val="110000"/>
              <a:defRPr sz="14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a:extLst>
              <a:ext uri="{FF2B5EF4-FFF2-40B4-BE49-F238E27FC236}">
                <a16:creationId xmlns:a16="http://schemas.microsoft.com/office/drawing/2014/main" id="{01F24B03-F5D8-45B7-B430-452E11467AF8}"/>
              </a:ext>
            </a:extLst>
          </p:cNvPr>
          <p:cNvSpPr>
            <a:spLocks noGrp="1"/>
          </p:cNvSpPr>
          <p:nvPr>
            <p:ph type="body" sz="quarter" idx="32" hasCustomPrompt="1"/>
          </p:nvPr>
        </p:nvSpPr>
        <p:spPr>
          <a:xfrm>
            <a:off x="274320" y="429768"/>
            <a:ext cx="6400800" cy="640080"/>
          </a:xfrm>
          <a:prstGeom prst="rect">
            <a:avLst/>
          </a:prstGeom>
        </p:spPr>
        <p:txBody>
          <a:bodyPr lIns="0" tIns="0" rIns="0" bIns="0"/>
          <a:lstStyle>
            <a:lvl1pPr marL="0" indent="0" algn="l" defTabSz="914400" rtl="0" eaLnBrk="1" latinLnBrk="0" hangingPunct="1">
              <a:spcBef>
                <a:spcPts val="0"/>
              </a:spcBef>
              <a:buNone/>
              <a:defRPr lang="en-US" sz="1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15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F8B6A873-3818-2C43-7119-8592EE010130}"/>
              </a:ext>
            </a:extLst>
          </p:cNvPr>
          <p:cNvPicPr preferRelativeResize="0">
            <a:picLocks/>
          </p:cNvPicPr>
          <p:nvPr userDrawn="1"/>
        </p:nvPicPr>
        <p:blipFill>
          <a:blip r:embed="rId2"/>
          <a:stretch>
            <a:fillRect/>
          </a:stretch>
        </p:blipFill>
        <p:spPr>
          <a:xfrm>
            <a:off x="7278624" y="271004"/>
            <a:ext cx="1792224" cy="658368"/>
          </a:xfrm>
          <a:prstGeom prst="rect">
            <a:avLst/>
          </a:prstGeom>
        </p:spPr>
      </p:pic>
    </p:spTree>
    <p:extLst>
      <p:ext uri="{BB962C8B-B14F-4D97-AF65-F5344CB8AC3E}">
        <p14:creationId xmlns:p14="http://schemas.microsoft.com/office/powerpoint/2010/main" val="1571052438"/>
      </p:ext>
    </p:extLst>
  </p:cSld>
  <p:clrMapOvr>
    <a:masterClrMapping/>
  </p:clrMapOvr>
  <p:extLst>
    <p:ext uri="{DCECCB84-F9BA-43D5-87BE-67443E8EF086}">
      <p15:sldGuideLst xmlns:p15="http://schemas.microsoft.com/office/powerpoint/2012/main">
        <p15:guide id="1" orient="horz" pos="41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9.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58092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217747449"/>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861008900"/>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9982360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56747644"/>
      </p:ext>
    </p:extLst>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421249580"/>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26356983"/>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852661295"/>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70616790"/>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userDrawn="1"/>
        </p:nvSpPr>
        <p:spPr bwMode="auto">
          <a:xfrm>
            <a:off x="277051" y="6540500"/>
            <a:ext cx="8485949" cy="1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rgbClr val="CC0066"/>
              </a:solidFill>
              <a:latin typeface="Arial Narrow Bold" charset="0"/>
            </a:endParaRPr>
          </a:p>
        </p:txBody>
      </p:sp>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 name="exstream_shape42">
            <a:extLst>
              <a:ext uri="{FF2B5EF4-FFF2-40B4-BE49-F238E27FC236}">
                <a16:creationId xmlns:a16="http://schemas.microsoft.com/office/drawing/2014/main" id="{8459C275-BD64-884D-91F8-CD9E34D1AC18}"/>
              </a:ext>
            </a:extLst>
          </p:cNvPr>
          <p:cNvSpPr>
            <a:spLocks noChangeArrowheads="1"/>
          </p:cNvSpPr>
          <p:nvPr userDrawn="1"/>
        </p:nvSpPr>
        <p:spPr bwMode="auto">
          <a:xfrm>
            <a:off x="277050" y="6537960"/>
            <a:ext cx="8229600"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203465367"/>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530929"/>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ctr" defTabSz="887553" rtl="0" eaLnBrk="1" latinLnBrk="0" hangingPunct="1">
        <a:spcBef>
          <a:spcPct val="0"/>
        </a:spcBef>
        <a:buNone/>
        <a:defRPr sz="4271" kern="1200">
          <a:solidFill>
            <a:schemeClr val="tx1"/>
          </a:solidFill>
          <a:latin typeface="+mj-lt"/>
          <a:ea typeface="+mj-ea"/>
          <a:cs typeface="+mj-cs"/>
        </a:defRPr>
      </a:lvl1pPr>
    </p:titleStyle>
    <p:bodyStyle>
      <a:lvl1pPr marL="332832" indent="-332832" algn="l" defTabSz="887553" rtl="0" eaLnBrk="1" latinLnBrk="0" hangingPunct="1">
        <a:spcBef>
          <a:spcPct val="20000"/>
        </a:spcBef>
        <a:buFont typeface="Arial" panose="020B0604020202020204" pitchFamily="34" charset="0"/>
        <a:buChar char="•"/>
        <a:defRPr sz="3106" kern="1200">
          <a:solidFill>
            <a:schemeClr val="tx1"/>
          </a:solidFill>
          <a:latin typeface="+mn-lt"/>
          <a:ea typeface="+mn-ea"/>
          <a:cs typeface="+mn-cs"/>
        </a:defRPr>
      </a:lvl1pPr>
      <a:lvl2pPr marL="721137" indent="-277360" algn="l" defTabSz="887553" rtl="0" eaLnBrk="1" latinLnBrk="0" hangingPunct="1">
        <a:spcBef>
          <a:spcPct val="20000"/>
        </a:spcBef>
        <a:buFont typeface="Arial" panose="020B0604020202020204" pitchFamily="34" charset="0"/>
        <a:buChar char="–"/>
        <a:defRPr sz="2718" kern="1200">
          <a:solidFill>
            <a:schemeClr val="tx1"/>
          </a:solidFill>
          <a:latin typeface="+mn-lt"/>
          <a:ea typeface="+mn-ea"/>
          <a:cs typeface="+mn-cs"/>
        </a:defRPr>
      </a:lvl2pPr>
      <a:lvl3pPr marL="1109442" indent="-221888" algn="l" defTabSz="887553" rtl="0" eaLnBrk="1" latinLnBrk="0" hangingPunct="1">
        <a:spcBef>
          <a:spcPct val="20000"/>
        </a:spcBef>
        <a:buFont typeface="Arial" panose="020B0604020202020204" pitchFamily="34" charset="0"/>
        <a:buChar char="•"/>
        <a:defRPr sz="2330" kern="1200">
          <a:solidFill>
            <a:schemeClr val="tx1"/>
          </a:solidFill>
          <a:latin typeface="+mn-lt"/>
          <a:ea typeface="+mn-ea"/>
          <a:cs typeface="+mn-cs"/>
        </a:defRPr>
      </a:lvl3pPr>
      <a:lvl4pPr marL="155321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199699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656190"/>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exstream_shape42"/>
          <p:cNvSpPr>
            <a:spLocks noChangeArrowheads="1"/>
          </p:cNvSpPr>
          <p:nvPr userDrawn="1"/>
        </p:nvSpPr>
        <p:spPr bwMode="auto">
          <a:xfrm>
            <a:off x="277052" y="6537960"/>
            <a:ext cx="445077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195795" fontAlgn="base">
              <a:spcBef>
                <a:spcPct val="0"/>
              </a:spcBef>
              <a:spcAft>
                <a:spcPct val="0"/>
              </a:spcAft>
            </a:pPr>
            <a:endParaRPr lang="en-US" sz="874" b="1" dirty="0">
              <a:solidFill>
                <a:srgbClr val="CC0066"/>
              </a:solidFill>
              <a:latin typeface="Arial Narrow Bold" charset="0"/>
            </a:endParaRPr>
          </a:p>
        </p:txBody>
      </p:sp>
    </p:spTree>
    <p:extLst>
      <p:ext uri="{BB962C8B-B14F-4D97-AF65-F5344CB8AC3E}">
        <p14:creationId xmlns:p14="http://schemas.microsoft.com/office/powerpoint/2010/main" val="3141000890"/>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ctr" defTabSz="806867"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806867"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1pPr>
      <a:lvl2pPr marL="655579" indent="-252146" algn="l" defTabSz="806867" rtl="0" eaLnBrk="1" latinLnBrk="0" hangingPunct="1">
        <a:spcBef>
          <a:spcPct val="20000"/>
        </a:spcBef>
        <a:buFont typeface="Arial" panose="020B0604020202020204" pitchFamily="34" charset="0"/>
        <a:buChar char="–"/>
        <a:defRPr sz="2471" kern="1200">
          <a:solidFill>
            <a:schemeClr val="tx1"/>
          </a:solidFill>
          <a:latin typeface="+mn-lt"/>
          <a:ea typeface="+mn-ea"/>
          <a:cs typeface="+mn-cs"/>
        </a:defRPr>
      </a:lvl2pPr>
      <a:lvl3pPr marL="1008583" indent="-201717" algn="l" defTabSz="806867" rtl="0" eaLnBrk="1" latinLnBrk="0" hangingPunct="1">
        <a:spcBef>
          <a:spcPct val="20000"/>
        </a:spcBef>
        <a:buFont typeface="Arial" panose="020B0604020202020204" pitchFamily="34" charset="0"/>
        <a:buChar char="•"/>
        <a:defRPr sz="2118" kern="1200">
          <a:solidFill>
            <a:schemeClr val="tx1"/>
          </a:solidFill>
          <a:latin typeface="+mn-lt"/>
          <a:ea typeface="+mn-ea"/>
          <a:cs typeface="+mn-cs"/>
        </a:defRPr>
      </a:lvl3pPr>
      <a:lvl4pPr marL="1412016"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4pPr>
      <a:lvl5pPr marL="1815450"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5pPr>
      <a:lvl6pPr marL="2218883"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anose="020B0604020202020204"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58810"/>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ctr" defTabSz="887553" rtl="0" eaLnBrk="1" latinLnBrk="0" hangingPunct="1">
        <a:spcBef>
          <a:spcPct val="0"/>
        </a:spcBef>
        <a:buNone/>
        <a:defRPr sz="4271" kern="1200">
          <a:solidFill>
            <a:schemeClr val="tx1"/>
          </a:solidFill>
          <a:latin typeface="+mj-lt"/>
          <a:ea typeface="+mj-ea"/>
          <a:cs typeface="+mj-cs"/>
        </a:defRPr>
      </a:lvl1pPr>
    </p:titleStyle>
    <p:bodyStyle>
      <a:lvl1pPr marL="332832" indent="-332832" algn="l" defTabSz="887553" rtl="0" eaLnBrk="1" latinLnBrk="0" hangingPunct="1">
        <a:spcBef>
          <a:spcPct val="20000"/>
        </a:spcBef>
        <a:buFont typeface="Arial" panose="020B0604020202020204" pitchFamily="34" charset="0"/>
        <a:buChar char="•"/>
        <a:defRPr sz="3106" kern="1200">
          <a:solidFill>
            <a:schemeClr val="tx1"/>
          </a:solidFill>
          <a:latin typeface="+mn-lt"/>
          <a:ea typeface="+mn-ea"/>
          <a:cs typeface="+mn-cs"/>
        </a:defRPr>
      </a:lvl1pPr>
      <a:lvl2pPr marL="721137" indent="-277360" algn="l" defTabSz="887553" rtl="0" eaLnBrk="1" latinLnBrk="0" hangingPunct="1">
        <a:spcBef>
          <a:spcPct val="20000"/>
        </a:spcBef>
        <a:buFont typeface="Arial" panose="020B0604020202020204" pitchFamily="34" charset="0"/>
        <a:buChar char="–"/>
        <a:defRPr sz="2718" kern="1200">
          <a:solidFill>
            <a:schemeClr val="tx1"/>
          </a:solidFill>
          <a:latin typeface="+mn-lt"/>
          <a:ea typeface="+mn-ea"/>
          <a:cs typeface="+mn-cs"/>
        </a:defRPr>
      </a:lvl2pPr>
      <a:lvl3pPr marL="1109442" indent="-221888" algn="l" defTabSz="887553" rtl="0" eaLnBrk="1" latinLnBrk="0" hangingPunct="1">
        <a:spcBef>
          <a:spcPct val="20000"/>
        </a:spcBef>
        <a:buFont typeface="Arial" panose="020B0604020202020204" pitchFamily="34" charset="0"/>
        <a:buChar char="•"/>
        <a:defRPr sz="2330" kern="1200">
          <a:solidFill>
            <a:schemeClr val="tx1"/>
          </a:solidFill>
          <a:latin typeface="+mn-lt"/>
          <a:ea typeface="+mn-ea"/>
          <a:cs typeface="+mn-cs"/>
        </a:defRPr>
      </a:lvl3pPr>
      <a:lvl4pPr marL="155321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199699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 name="exstream_shape42">
            <a:extLst>
              <a:ext uri="{FF2B5EF4-FFF2-40B4-BE49-F238E27FC236}">
                <a16:creationId xmlns:a16="http://schemas.microsoft.com/office/drawing/2014/main" id="{D674EA1E-A178-4546-B0DC-10653FDD3D36}"/>
              </a:ext>
            </a:extLst>
          </p:cNvPr>
          <p:cNvSpPr>
            <a:spLocks noChangeArrowheads="1"/>
          </p:cNvSpPr>
          <p:nvPr userDrawn="1"/>
        </p:nvSpPr>
        <p:spPr bwMode="auto">
          <a:xfrm>
            <a:off x="277050" y="6537960"/>
            <a:ext cx="8229600"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r>
              <a:rPr lang="en-US" sz="900" b="1">
                <a:latin typeface="Arial Narrow" panose="020B0606020202030204" pitchFamily="34" charset="0"/>
              </a:rPr>
              <a:t>Nur für Vertriebspartner/Nicht für Investoren</a:t>
            </a:r>
            <a:endParaRPr lang="en-US" sz="900" b="1" dirty="0">
              <a:latin typeface="Arial Narrow" panose="020B0606020202030204" pitchFamily="34" charset="0"/>
            </a:endParaRPr>
          </a:p>
        </p:txBody>
      </p:sp>
    </p:spTree>
    <p:extLst>
      <p:ext uri="{BB962C8B-B14F-4D97-AF65-F5344CB8AC3E}">
        <p14:creationId xmlns:p14="http://schemas.microsoft.com/office/powerpoint/2010/main" val="4166077527"/>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 name="exstream_shape42"/>
          <p:cNvSpPr>
            <a:spLocks noChangeArrowheads="1"/>
          </p:cNvSpPr>
          <p:nvPr userDrawn="1"/>
        </p:nvSpPr>
        <p:spPr bwMode="auto">
          <a:xfrm>
            <a:off x="277050" y="6537960"/>
            <a:ext cx="8229600"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36" r:id="rId1"/>
    <p:sldLayoutId id="2147483753" r:id="rId2"/>
    <p:sldLayoutId id="21474837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79427410"/>
      </p:ext>
    </p:extLst>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42697346"/>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57485171"/>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2029646"/>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98903"/>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61687213"/>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840615224"/>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50080180"/>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534164914"/>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277050" y="6583628"/>
            <a:ext cx="8229600" cy="115416"/>
          </a:xfrm>
          <a:prstGeom prst="rect">
            <a:avLst/>
          </a:prstGeom>
        </p:spPr>
        <p:txBody>
          <a:bodyPr wrap="square" lIns="0" tIns="0" rIns="0" bIns="0" anchor="b" anchorCtr="0">
            <a:spAutoFit/>
          </a:bodyPr>
          <a:lstStyle/>
          <a:p>
            <a:pPr lvl="0" indent="0">
              <a:lnSpc>
                <a:spcPts val="900"/>
              </a:lnSpc>
              <a:spcBef>
                <a:spcPts val="0"/>
              </a:spcBef>
              <a:spcAft>
                <a:spcPts val="600"/>
              </a:spcAft>
              <a:buFont typeface="Arial" panose="020B0604020202020204" pitchFamily="34" charset="0"/>
              <a:buNone/>
            </a:pPr>
            <a:r>
              <a:rPr lang="en-US" sz="900" b="1" i="0">
                <a:solidFill>
                  <a:schemeClr val="tx1"/>
                </a:solidFill>
                <a:latin typeface="Arial Narrow" panose="020B0604020202020204" pitchFamily="34" charset="0"/>
                <a:cs typeface="Arial Narrow" panose="020B0604020202020204" pitchFamily="34" charset="0"/>
              </a:rPr>
              <a:t>Nur für Vertriebspartner/Nicht für Investoren</a:t>
            </a:r>
            <a:endParaRPr lang="en-US" sz="900" b="1" i="0" dirty="0">
              <a:solidFill>
                <a:schemeClr val="tx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62957695"/>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pages.to.franklintempleton.com/rs/848-IAP-939/images/Bechtloff-round.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hyperlink" Target="mailto:martin.bechtloff@franklintempleton.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chart" Target="../charts/chart11.xml"/><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notesSlide" Target="../notesSlides/notesSlide20.xml"/><Relationship Id="rId16" Type="http://schemas.openxmlformats.org/officeDocument/2006/relationships/image" Target="../media/image20.jpg"/><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23.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10.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35.bin"/><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bin"/><Relationship Id="rId4" Type="http://schemas.openxmlformats.org/officeDocument/2006/relationships/image" Target="../media/image27.jp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chart" Target="../charts/chart17.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35.xml"/><Relationship Id="rId5" Type="http://schemas.openxmlformats.org/officeDocument/2006/relationships/chart" Target="../charts/chart20.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hyperlink" Target="https://www.eifs.lu/franklintempleton" TargetMode="External"/><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BB624-79E9-F302-39AC-752B3A0F77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00124" y="1364417"/>
            <a:ext cx="4343876" cy="3985228"/>
          </a:xfrm>
          <a:prstGeom prst="rect">
            <a:avLst/>
          </a:prstGeom>
        </p:spPr>
      </p:pic>
      <p:sp>
        <p:nvSpPr>
          <p:cNvPr id="200" name="Text Placeholder 23">
            <a:extLst>
              <a:ext uri="{FF2B5EF4-FFF2-40B4-BE49-F238E27FC236}">
                <a16:creationId xmlns:a16="http://schemas.microsoft.com/office/drawing/2014/main" id="{A95E2CA3-F066-443A-ACA7-41961B575AB2}"/>
              </a:ext>
            </a:extLst>
          </p:cNvPr>
          <p:cNvSpPr txBox="1">
            <a:spLocks/>
          </p:cNvSpPr>
          <p:nvPr/>
        </p:nvSpPr>
        <p:spPr>
          <a:xfrm>
            <a:off x="274320" y="5886848"/>
            <a:ext cx="5495544" cy="2726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ts val="11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ts val="11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100"/>
              </a:lnSpc>
            </a:pPr>
            <a:r>
              <a:rPr lang="de-DE" sz="900" dirty="0">
                <a:latin typeface="Arial Narrow"/>
              </a:rPr>
              <a:t>Dies ist eine Marketingmitteilung. Bitte lesen Sie vor jeder abschließenden Anlageentscheidung den Verkaufsprospekt des OGAW und die wesentlichen Anlegerinformationen (KIID).</a:t>
            </a:r>
          </a:p>
        </p:txBody>
      </p:sp>
      <p:graphicFrame>
        <p:nvGraphicFramePr>
          <p:cNvPr id="62" name="Table 61">
            <a:extLst>
              <a:ext uri="{FF2B5EF4-FFF2-40B4-BE49-F238E27FC236}">
                <a16:creationId xmlns:a16="http://schemas.microsoft.com/office/drawing/2014/main" id="{1B4C341E-3F25-49DC-A8E9-0D6A79E6386B}"/>
              </a:ext>
            </a:extLst>
          </p:cNvPr>
          <p:cNvGraphicFramePr>
            <a:graphicFrameLocks noGrp="1"/>
          </p:cNvGraphicFramePr>
          <p:nvPr/>
        </p:nvGraphicFramePr>
        <p:xfrm>
          <a:off x="6743701" y="452873"/>
          <a:ext cx="2400300" cy="899160"/>
        </p:xfrm>
        <a:graphic>
          <a:graphicData uri="http://schemas.openxmlformats.org/drawingml/2006/table">
            <a:tbl>
              <a:tblPr>
                <a:tableStyleId>{3B4B98B0-60AC-42C2-AFA5-B58CD77FA1E5}</a:tableStyleId>
              </a:tblPr>
              <a:tblGrid>
                <a:gridCol w="2400300">
                  <a:extLst>
                    <a:ext uri="{9D8B030D-6E8A-4147-A177-3AD203B41FA5}">
                      <a16:colId xmlns:a16="http://schemas.microsoft.com/office/drawing/2014/main" val="20000"/>
                    </a:ext>
                  </a:extLst>
                </a:gridCol>
              </a:tblGrid>
              <a:tr h="263152">
                <a:tc>
                  <a:txBody>
                    <a:bodyPr/>
                    <a:lstStyle/>
                    <a:p>
                      <a:pPr algn="l"/>
                      <a:r>
                        <a:rPr kumimoji="0" lang="en-US" sz="1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ETFs von </a:t>
                      </a:r>
                      <a:br>
                        <a:rPr kumimoji="0" lang="en-US" sz="1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br>
                      <a:r>
                        <a:rPr kumimoji="0" lang="en-US" sz="1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Franklin Templeton</a:t>
                      </a:r>
                      <a:endParaRPr lang="en-US" sz="1200" baseline="0" dirty="0">
                        <a:solidFill>
                          <a:schemeClr val="tx1"/>
                        </a:solidFill>
                        <a:latin typeface="Century Gothic" panose="020B0502020202020204" pitchFamily="34" charset="0"/>
                      </a:endParaRPr>
                    </a:p>
                  </a:txBody>
                  <a:tcPr marL="137160" marR="228600">
                    <a:lnL w="12700" cap="flat" cmpd="sng" algn="ctr">
                      <a:solidFill>
                        <a:srgbClr val="6730E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730E3"/>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solidFill>
                          <a:schemeClr val="tx1"/>
                        </a:solidFill>
                        <a:latin typeface="Century Gothic" panose="020B0502020202020204" pitchFamily="34" charset="0"/>
                      </a:endParaRPr>
                    </a:p>
                  </a:txBody>
                  <a:tcPr marL="137160" marT="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31" name="Text Placeholder 36">
            <a:extLst>
              <a:ext uri="{FF2B5EF4-FFF2-40B4-BE49-F238E27FC236}">
                <a16:creationId xmlns:a16="http://schemas.microsoft.com/office/drawing/2014/main" id="{4E66BFED-14A8-4A9D-9F22-894F6404D3BF}"/>
              </a:ext>
            </a:extLst>
          </p:cNvPr>
          <p:cNvSpPr txBox="1">
            <a:spLocks/>
          </p:cNvSpPr>
          <p:nvPr/>
        </p:nvSpPr>
        <p:spPr>
          <a:xfrm>
            <a:off x="454234" y="3689422"/>
            <a:ext cx="1043864" cy="404981"/>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 </a:t>
            </a:r>
            <a:endParaRPr lang="en-US" dirty="0"/>
          </a:p>
        </p:txBody>
      </p:sp>
      <p:pic>
        <p:nvPicPr>
          <p:cNvPr id="5" name="Picture 4" hidden="1">
            <a:extLst>
              <a:ext uri="{FF2B5EF4-FFF2-40B4-BE49-F238E27FC236}">
                <a16:creationId xmlns:a16="http://schemas.microsoft.com/office/drawing/2014/main" id="{2B2C54F5-FDC0-45F4-B599-5B86DA4A8876}"/>
              </a:ext>
            </a:extLst>
          </p:cNvPr>
          <p:cNvPicPr preferRelativeResize="0">
            <a:picLocks/>
          </p:cNvPicPr>
          <p:nvPr/>
        </p:nvPicPr>
        <p:blipFill>
          <a:blip r:embed="rId4" cstate="print">
            <a:extLst>
              <a:ext uri="{28A0092B-C50C-407E-A947-70E740481C1C}">
                <a14:useLocalDpi xmlns:a14="http://schemas.microsoft.com/office/drawing/2010/main"/>
              </a:ext>
            </a:extLst>
          </a:blip>
          <a:stretch>
            <a:fillRect/>
          </a:stretch>
        </p:blipFill>
        <p:spPr>
          <a:xfrm>
            <a:off x="7680960" y="5349053"/>
            <a:ext cx="1188720" cy="978408"/>
          </a:xfrm>
          <a:prstGeom prst="rect">
            <a:avLst/>
          </a:prstGeom>
        </p:spPr>
      </p:pic>
      <p:graphicFrame>
        <p:nvGraphicFramePr>
          <p:cNvPr id="57" name="Table 56">
            <a:extLst>
              <a:ext uri="{FF2B5EF4-FFF2-40B4-BE49-F238E27FC236}">
                <a16:creationId xmlns:a16="http://schemas.microsoft.com/office/drawing/2014/main" id="{C8598F6F-A850-4732-9176-934347CF77EF}"/>
              </a:ext>
            </a:extLst>
          </p:cNvPr>
          <p:cNvGraphicFramePr>
            <a:graphicFrameLocks noGrp="1"/>
          </p:cNvGraphicFramePr>
          <p:nvPr>
            <p:extLst>
              <p:ext uri="{D42A27DB-BD31-4B8C-83A1-F6EECF244321}">
                <p14:modId xmlns:p14="http://schemas.microsoft.com/office/powerpoint/2010/main" val="3282214306"/>
              </p:ext>
            </p:extLst>
          </p:nvPr>
        </p:nvGraphicFramePr>
        <p:xfrm>
          <a:off x="454234" y="1618488"/>
          <a:ext cx="8503920" cy="1496568"/>
        </p:xfrm>
        <a:graphic>
          <a:graphicData uri="http://schemas.openxmlformats.org/drawingml/2006/table">
            <a:tbl>
              <a:tblPr firstRow="1" bandRow="1">
                <a:tableStyleId>{3B4B98B0-60AC-42C2-AFA5-B58CD77FA1E5}</a:tableStyleId>
              </a:tblPr>
              <a:tblGrid>
                <a:gridCol w="8503920">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cap="none" baseline="0" dirty="0">
                          <a:solidFill>
                            <a:srgbClr val="8C8C8C"/>
                          </a:solidFill>
                          <a:latin typeface="Century Gothic" panose="020B0502020202020204" pitchFamily="34" charset="0"/>
                        </a:rPr>
                        <a:t>Webinar</a:t>
                      </a:r>
                      <a:endParaRPr lang="en-US" sz="1800" b="1" cap="none" baseline="0" dirty="0">
                        <a:solidFill>
                          <a:schemeClr val="tx1"/>
                        </a:solidFill>
                        <a:latin typeface="Century Gothic" panose="020B0502020202020204" pitchFamily="34" charset="0"/>
                      </a:endParaRPr>
                    </a:p>
                  </a:txBody>
                  <a:tcPr marL="0" marR="228600" marT="0"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3200" b="1" kern="1200" dirty="0">
                          <a:solidFill>
                            <a:schemeClr val="tx1"/>
                          </a:solidFill>
                          <a:latin typeface="Century Gothic" panose="020B0502020202020204" pitchFamily="34" charset="0"/>
                          <a:ea typeface="+mn-ea"/>
                          <a:cs typeface="+mn-cs"/>
                        </a:rPr>
                        <a:t>ETF Lupe </a:t>
                      </a: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2000" b="1" kern="1200" dirty="0">
                          <a:solidFill>
                            <a:srgbClr val="3769FF"/>
                          </a:solidFill>
                          <a:latin typeface="Century Gothic" panose="020B0502020202020204" pitchFamily="34" charset="0"/>
                          <a:ea typeface="+mn-ea"/>
                          <a:cs typeface="+mn-cs"/>
                        </a:rPr>
                        <a:t>Dividendenstrategien mit ETFs</a:t>
                      </a:r>
                      <a:endParaRPr lang="en-US" sz="1200" dirty="0">
                        <a:latin typeface="Century Gothic" panose="020B0502020202020204" pitchFamily="34" charset="0"/>
                      </a:endParaRPr>
                    </a:p>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err="1">
                          <a:latin typeface="Century Gothic" panose="020B0502020202020204" pitchFamily="34" charset="0"/>
                        </a:rPr>
                        <a:t>Januar</a:t>
                      </a:r>
                      <a:r>
                        <a:rPr lang="en-US" sz="1200" dirty="0">
                          <a:latin typeface="Century Gothic" panose="020B0502020202020204" pitchFamily="34" charset="0"/>
                        </a:rPr>
                        <a:t> 2023</a:t>
                      </a:r>
                    </a:p>
                  </a:txBody>
                  <a:tcPr marL="0" marR="22860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200" dirty="0">
                        <a:solidFill>
                          <a:srgbClr val="005598"/>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 Placeholder 2">
            <a:extLst>
              <a:ext uri="{FF2B5EF4-FFF2-40B4-BE49-F238E27FC236}">
                <a16:creationId xmlns:a16="http://schemas.microsoft.com/office/drawing/2014/main" id="{EF90CCE2-E496-9233-49A0-463404A0786B}"/>
              </a:ext>
            </a:extLst>
          </p:cNvPr>
          <p:cNvSpPr txBox="1">
            <a:spLocks/>
          </p:cNvSpPr>
          <p:nvPr/>
        </p:nvSpPr>
        <p:spPr>
          <a:xfrm>
            <a:off x="454234" y="5030933"/>
            <a:ext cx="2286000" cy="822960"/>
          </a:xfrm>
          <a:prstGeom prst="rect">
            <a:avLst/>
          </a:prstGeom>
        </p:spPr>
        <p:txBody>
          <a:bodyPr lIns="0" tIns="0" rIns="0" bIns="0"/>
          <a:lstStyle>
            <a:lvl1pPr marL="0" indent="0" algn="l" defTabSz="914400" rtl="0" eaLnBrk="1" latinLnBrk="0" hangingPunct="1">
              <a:spcBef>
                <a:spcPts val="0"/>
              </a:spcBef>
              <a:buFont typeface="Arial" panose="020B0604020202020204" pitchFamily="34" charset="0"/>
              <a:buNone/>
              <a:defRPr sz="1000" b="1" kern="120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2pPr>
            <a:lvl3pPr marL="0" indent="0" algn="l" defTabSz="914400" rtl="0" eaLnBrk="1" latinLnBrk="0" hangingPunct="1">
              <a:spcBef>
                <a:spcPts val="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kern="1200">
                <a:solidFill>
                  <a:schemeClr val="tx1"/>
                </a:solidFill>
                <a:latin typeface="Century Gothic" panose="020B0502020202020204" pitchFamily="34" charset="0"/>
                <a:ea typeface="+mn-ea"/>
                <a:cs typeface="+mn-cs"/>
              </a:defRPr>
            </a:lvl4pPr>
            <a:lvl5pPr marL="0" indent="0" algn="l" defTabSz="914400" rtl="0" eaLnBrk="1" latinLnBrk="0" hangingPunct="1">
              <a:spcBef>
                <a:spcPts val="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Martin Bechtloff, CIIA, CEFA</a:t>
            </a:r>
          </a:p>
          <a:p>
            <a:pPr lvl="1"/>
            <a:r>
              <a:rPr lang="en-US" dirty="0"/>
              <a:t>Senior ETF Sales Specialist</a:t>
            </a:r>
          </a:p>
          <a:p>
            <a:pPr lvl="1"/>
            <a:r>
              <a:rPr lang="en-US" dirty="0"/>
              <a:t>Franklin Templeton</a:t>
            </a:r>
          </a:p>
        </p:txBody>
      </p:sp>
      <p:pic>
        <p:nvPicPr>
          <p:cNvPr id="1026" name="Picture 2">
            <a:extLst>
              <a:ext uri="{FF2B5EF4-FFF2-40B4-BE49-F238E27FC236}">
                <a16:creationId xmlns:a16="http://schemas.microsoft.com/office/drawing/2014/main" id="{29FDABE3-9F77-9434-8263-404EE8D69AC2}"/>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89184" y="4038126"/>
            <a:ext cx="908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29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4"/>
          <p:cNvGraphicFramePr>
            <a:graphicFrameLocks/>
          </p:cNvGraphicFramePr>
          <p:nvPr>
            <p:extLst>
              <p:ext uri="{D42A27DB-BD31-4B8C-83A1-F6EECF244321}">
                <p14:modId xmlns:p14="http://schemas.microsoft.com/office/powerpoint/2010/main" val="1710066880"/>
              </p:ext>
            </p:extLst>
          </p:nvPr>
        </p:nvGraphicFramePr>
        <p:xfrm>
          <a:off x="4729163" y="1785255"/>
          <a:ext cx="4115630" cy="2649728"/>
        </p:xfrm>
        <a:graphic>
          <a:graphicData uri="http://schemas.openxmlformats.org/drawingml/2006/table">
            <a:tbl>
              <a:tblPr firstRow="1" bandRow="1">
                <a:tableStyleId>{3B4B98B0-60AC-42C2-AFA5-B58CD77FA1E5}</a:tableStyleId>
              </a:tblPr>
              <a:tblGrid>
                <a:gridCol w="2057815">
                  <a:extLst>
                    <a:ext uri="{9D8B030D-6E8A-4147-A177-3AD203B41FA5}">
                      <a16:colId xmlns:a16="http://schemas.microsoft.com/office/drawing/2014/main" val="20000"/>
                    </a:ext>
                  </a:extLst>
                </a:gridCol>
                <a:gridCol w="2057815">
                  <a:extLst>
                    <a:ext uri="{9D8B030D-6E8A-4147-A177-3AD203B41FA5}">
                      <a16:colId xmlns:a16="http://schemas.microsoft.com/office/drawing/2014/main" val="20001"/>
                    </a:ext>
                  </a:extLst>
                </a:gridCol>
              </a:tblGrid>
              <a:tr h="0">
                <a:tc gridSpan="2">
                  <a:txBody>
                    <a:bodyPr/>
                    <a:lstStyle/>
                    <a:p>
                      <a:r>
                        <a:rPr lang="en-GB" sz="900">
                          <a:solidFill>
                            <a:schemeClr val="tx1"/>
                          </a:solidFill>
                        </a:rPr>
                        <a:t>Zusammenfassung der Anlageziele</a:t>
                      </a:r>
                      <a:endParaRPr lang="en-US" sz="900" dirty="0">
                        <a:solidFill>
                          <a:schemeClr val="tx1"/>
                        </a:solidFill>
                      </a:endParaRPr>
                    </a:p>
                  </a:txBody>
                  <a:tcPr marT="18288" marB="18288">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a:lnSpc>
                          <a:spcPts val="950"/>
                        </a:lnSpc>
                      </a:pPr>
                      <a:r>
                        <a:rPr lang="en-GB" sz="900">
                          <a:solidFill>
                            <a:schemeClr val="tx1"/>
                          </a:solidFill>
                        </a:rPr>
                        <a:t>Der Fonds legt in hochwertigen Large- und Mid-Cap-Titeln mit hohen, beständigen Dividendenerträgen aus Industrie- und Schwellenländern auf der ganzen Welt an. Er zielt darauf ab, die Wertentwicklung des LibertyQ Global Dividend Index (der „zugrunde liegende Index“) so genau wie möglich nachzubilden. Der Fonds versucht, den zugrunde liegenden Index  zu replizieren, indem er alle Wertpapiere in einem ähnlichen Verhältnis zu ihrer Gewichtung im zugrunde liegenden Index kauft. Die Positionen des zugrunde liegenden Index werden aus dem MSCI AC World exREITS Index (das „Anlageuniversum“) ausgewählt, wobei ein transparentes Auswahlverfahren anhand kontinuierlicher Dividenden und Renditen, gefolgt von einer Qualitätsprüfung, zum Einsatz kommt.</a:t>
                      </a:r>
                      <a:endParaRPr lang="en-US" sz="900" dirty="0">
                        <a:solidFill>
                          <a:schemeClr val="tx1"/>
                        </a:solidFill>
                      </a:endParaRPr>
                    </a:p>
                  </a:txBody>
                  <a:tcPr marR="45720" marT="18288" marB="18288">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hMerge="1">
                  <a:txBody>
                    <a:bodyPr/>
                    <a:lstStyle/>
                    <a:p>
                      <a:endParaRPr lang="en-US"/>
                    </a:p>
                  </a:txBody>
                  <a:tcPr/>
                </a:tc>
                <a:extLst>
                  <a:ext uri="{0D108BD9-81ED-4DB2-BD59-A6C34878D82A}">
                    <a16:rowId xmlns:a16="http://schemas.microsoft.com/office/drawing/2014/main" val="10001"/>
                  </a:ext>
                </a:extLst>
              </a:tr>
              <a:tr h="0">
                <a:tc gridSpan="2">
                  <a:txBody>
                    <a:bodyPr/>
                    <a:lstStyle/>
                    <a:p>
                      <a:r>
                        <a:rPr lang="en-GB" sz="900" b="1" kern="1200">
                          <a:solidFill>
                            <a:schemeClr val="tx1"/>
                          </a:solidFill>
                          <a:latin typeface="+mn-lt"/>
                          <a:ea typeface="+mn-ea"/>
                          <a:cs typeface="+mn-cs"/>
                        </a:rPr>
                        <a:t>Fondsmanager</a:t>
                      </a:r>
                      <a:endParaRPr lang="en-US" sz="900" dirty="0">
                        <a:solidFill>
                          <a:schemeClr val="tx1"/>
                        </a:solidFill>
                      </a:endParaRPr>
                    </a:p>
                  </a:txBody>
                  <a:tcPr marT="18288" marB="18288">
                    <a:lnL>
                      <a:noFill/>
                    </a:lnL>
                    <a:lnR>
                      <a:noFill/>
                    </a:lnR>
                    <a:lnT w="3175" cap="flat" cmpd="sng" algn="ctr">
                      <a:solidFill>
                        <a:srgbClr val="C9C9C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dirty="0"/>
                    </a:p>
                  </a:txBody>
                  <a:tcPr marT="18288" marB="18288">
                    <a:lnL>
                      <a:noFill/>
                    </a:lnL>
                    <a:lnR>
                      <a:noFill/>
                    </a:lnR>
                    <a:lnT w="9525" cap="flat" cmpd="sng" algn="ctr">
                      <a:solidFill>
                        <a:srgbClr val="C9C9C9"/>
                      </a:solid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GB" sz="900">
                          <a:solidFill>
                            <a:schemeClr val="tx1"/>
                          </a:solidFill>
                        </a:rPr>
                        <a:t>Dina Ting, CFA</a:t>
                      </a:r>
                      <a:endParaRPr lang="en-US" sz="900" dirty="0">
                        <a:solidFill>
                          <a:schemeClr val="tx1"/>
                        </a:solidFill>
                      </a:endParaRPr>
                    </a:p>
                  </a:txBody>
                  <a:tcPr marT="18288" marB="18288">
                    <a:lnL>
                      <a:noFill/>
                    </a:lnL>
                    <a:lnR>
                      <a:noFill/>
                    </a:lnR>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r>
                        <a:rPr lang="en-GB" sz="900"/>
                        <a:t>Vereinigte Staaten</a:t>
                      </a:r>
                      <a:endParaRPr lang="en-US" sz="900" dirty="0"/>
                    </a:p>
                  </a:txBody>
                  <a:tcPr marT="18288" marB="18288">
                    <a:lnL>
                      <a:noFill/>
                    </a:lnL>
                    <a:lnR>
                      <a:noFill/>
                    </a:lnR>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r h="0">
                <a:tc>
                  <a:txBody>
                    <a:bodyPr/>
                    <a:lstStyle/>
                    <a:p>
                      <a:r>
                        <a:rPr lang="en-GB" sz="900">
                          <a:solidFill>
                            <a:schemeClr val="tx1"/>
                          </a:solidFill>
                        </a:rPr>
                        <a:t>Lorenzo Crosato, CFA</a:t>
                      </a:r>
                      <a:endParaRPr lang="en-US" sz="900" dirty="0">
                        <a:solidFill>
                          <a:schemeClr val="tx1"/>
                        </a:solidFill>
                      </a:endParaRPr>
                    </a:p>
                  </a:txBody>
                  <a:tcPr marT="18288" marB="18288">
                    <a:lnL>
                      <a:noFill/>
                    </a:lnL>
                    <a:lnR>
                      <a:noFill/>
                    </a:lnR>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r>
                        <a:rPr lang="en-GB" sz="900"/>
                        <a:t>Großbritannien</a:t>
                      </a:r>
                      <a:endParaRPr lang="en-US" sz="900" dirty="0"/>
                    </a:p>
                  </a:txBody>
                  <a:tcPr marT="18288" marB="18288">
                    <a:lnL>
                      <a:noFill/>
                    </a:lnL>
                    <a:lnR>
                      <a:noFill/>
                    </a:lnR>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4"/>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Kennnummern</a:t>
                      </a:r>
                      <a:endParaRPr kumimoji="0" lang="en-US" sz="900" b="1" i="0" u="none" strike="noStrike" kern="1200" cap="none" spc="0" normalizeH="0" baseline="0" noProof="0" dirty="0">
                        <a:ln>
                          <a:noFill/>
                        </a:ln>
                        <a:solidFill>
                          <a:schemeClr val="tx1"/>
                        </a:solidFill>
                        <a:effectLst/>
                        <a:uLnTx/>
                        <a:uFillTx/>
                        <a:latin typeface="+mn-lt"/>
                        <a:ea typeface="+mn-ea"/>
                        <a:cs typeface="+mn-cs"/>
                      </a:endParaRPr>
                    </a:p>
                  </a:txBody>
                  <a:tcPr marT="18288" marB="18288">
                    <a:lnL>
                      <a:noFill/>
                    </a:lnL>
                    <a:lnR>
                      <a:noFill/>
                    </a:lnR>
                    <a:lnT w="3175" cap="flat" cmpd="sng" algn="ctr">
                      <a:solidFill>
                        <a:srgbClr val="C9C9C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dirty="0"/>
                    </a:p>
                  </a:txBody>
                  <a:tcPr marT="18288" marB="18288">
                    <a:lnL>
                      <a:noFill/>
                    </a:lnL>
                    <a:lnR>
                      <a:noFill/>
                    </a:lnR>
                    <a:lnT w="9525" cap="flat" cmpd="sng" algn="ctr">
                      <a:solidFill>
                        <a:srgbClr val="C9C9C9"/>
                      </a:solidFill>
                      <a:prstDash val="solid"/>
                      <a:round/>
                      <a:headEnd type="none" w="med" len="med"/>
                      <a:tailEnd type="none" w="med" len="med"/>
                    </a:lnT>
                    <a:lnB w="12700"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ISIN</a:t>
                      </a:r>
                      <a:r>
                        <a:rPr kumimoji="0" lang="en-US" sz="900" b="0" i="0" u="none" strike="noStrike" kern="1200" cap="none" spc="0" normalizeH="0" baseline="0" noProof="0">
                          <a:ln>
                            <a:noFill/>
                          </a:ln>
                          <a:solidFill>
                            <a:schemeClr val="tx1"/>
                          </a:solidFill>
                          <a:effectLst/>
                          <a:uLnTx/>
                          <a:uFillTx/>
                          <a:latin typeface="+mn-lt"/>
                          <a:ea typeface="+mn-ea"/>
                          <a:cs typeface="+mn-cs"/>
                        </a:rPr>
                        <a:t> </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T="18288" marB="18288">
                    <a:lnL>
                      <a:noFill/>
                    </a:lnL>
                    <a:lnR>
                      <a:noFill/>
                    </a:lnR>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IE00BF2B0M76</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T="18288" marB="18288">
                    <a:lnL>
                      <a:noFill/>
                    </a:lnL>
                    <a:lnR>
                      <a:noFill/>
                    </a:lnR>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Ticker des zugrunde liegenden Index</a:t>
                      </a:r>
                      <a:r>
                        <a:rPr kumimoji="0" lang="en-US" sz="900" b="0" i="0" u="none" strike="noStrike" kern="1200" cap="none" spc="0" normalizeH="0" baseline="0" noProof="0">
                          <a:ln>
                            <a:noFill/>
                          </a:ln>
                          <a:solidFill>
                            <a:schemeClr val="tx1"/>
                          </a:solidFill>
                          <a:effectLst/>
                          <a:uLnTx/>
                          <a:uFillTx/>
                          <a:latin typeface="+mn-lt"/>
                          <a:ea typeface="+mn-ea"/>
                          <a:cs typeface="+mn-cs"/>
                        </a:rPr>
                        <a:t> </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T="18288" marB="18288">
                    <a:lnL>
                      <a:noFill/>
                    </a:lnL>
                    <a:lnR>
                      <a:noFill/>
                    </a:lnR>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mn-lt"/>
                          <a:ea typeface="+mn-ea"/>
                          <a:cs typeface="+mn-cs"/>
                        </a:rPr>
                        <a:t>FLQD1INR</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T="18288" marB="18288">
                    <a:lnL>
                      <a:noFill/>
                    </a:lnL>
                    <a:lnR>
                      <a:noFill/>
                    </a:lnR>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7"/>
                  </a:ext>
                </a:extLst>
              </a:tr>
            </a:tbl>
          </a:graphicData>
        </a:graphic>
      </p:graphicFrame>
      <p:sp>
        <p:nvSpPr>
          <p:cNvPr id="10" name="Text Placeholder 9"/>
          <p:cNvSpPr>
            <a:spLocks noGrp="1"/>
          </p:cNvSpPr>
          <p:nvPr>
            <p:ph type="body" sz="quarter" idx="29"/>
          </p:nvPr>
        </p:nvSpPr>
        <p:spPr>
          <a:xfrm>
            <a:off x="274319" y="1280160"/>
            <a:ext cx="8570473" cy="548640"/>
          </a:xfrm>
        </p:spPr>
        <p:txBody>
          <a:bodyPr/>
          <a:lstStyle/>
          <a:p>
            <a:r>
              <a:rPr lang="en-US" dirty="0"/>
              <a:t>Franklin Global Dividend UCITS ETF </a:t>
            </a:r>
          </a:p>
          <a:p>
            <a:r>
              <a:rPr lang="en-US" sz="1000" b="0" dirty="0"/>
              <a:t>Am</a:t>
            </a:r>
            <a:r>
              <a:rPr lang="en-US" b="0" dirty="0"/>
              <a:t> </a:t>
            </a:r>
            <a:r>
              <a:rPr lang="en-US" sz="1000" b="0" dirty="0"/>
              <a:t>30.11.2022</a:t>
            </a:r>
          </a:p>
        </p:txBody>
      </p:sp>
      <p:sp>
        <p:nvSpPr>
          <p:cNvPr id="5" name="Title 4"/>
          <p:cNvSpPr>
            <a:spLocks noGrp="1"/>
          </p:cNvSpPr>
          <p:nvPr>
            <p:ph type="title"/>
          </p:nvPr>
        </p:nvSpPr>
        <p:spPr/>
        <p:txBody>
          <a:bodyPr/>
          <a:lstStyle/>
          <a:p>
            <a:r>
              <a:rPr lang="en-US" dirty="0">
                <a:solidFill>
                  <a:schemeClr val="tx1"/>
                </a:solidFill>
              </a:rPr>
              <a:t>Zusammenfassung </a:t>
            </a:r>
            <a:endParaRPr lang="en-US" dirty="0">
              <a:solidFill>
                <a:schemeClr val="bg1"/>
              </a:solidFill>
            </a:endParaRPr>
          </a:p>
        </p:txBody>
      </p:sp>
      <p:sp>
        <p:nvSpPr>
          <p:cNvPr id="6" name="Slide Number Placeholder 5"/>
          <p:cNvSpPr>
            <a:spLocks noGrp="1"/>
          </p:cNvSpPr>
          <p:nvPr>
            <p:ph type="sldNum" sz="quarter" idx="4"/>
          </p:nvPr>
        </p:nvSpPr>
        <p:spPr/>
        <p:txBody>
          <a:bodyPr/>
          <a:lstStyle/>
          <a:p>
            <a:fld id="{8DEE4CCE-E124-4EEF-808B-DF88997C2318}" type="slidenum">
              <a:rPr lang="en-US" smtClean="0">
                <a:solidFill>
                  <a:srgbClr val="000000"/>
                </a:solidFill>
              </a:rPr>
              <a:pPr/>
              <a:t>10</a:t>
            </a:fld>
            <a:endParaRPr lang="en-US" dirty="0">
              <a:solidFill>
                <a:srgbClr val="000000"/>
              </a:solidFill>
            </a:endParaRPr>
          </a:p>
        </p:txBody>
      </p:sp>
      <p:sp>
        <p:nvSpPr>
          <p:cNvPr id="3" name="Text Placeholder 2"/>
          <p:cNvSpPr>
            <a:spLocks noGrp="1"/>
          </p:cNvSpPr>
          <p:nvPr>
            <p:ph type="body" sz="quarter" idx="26"/>
          </p:nvPr>
        </p:nvSpPr>
        <p:spPr>
          <a:xfrm>
            <a:off x="274320" y="6186135"/>
            <a:ext cx="8503920" cy="512961"/>
          </a:xfrm>
        </p:spPr>
        <p:txBody>
          <a:bodyPr/>
          <a:lstStyle/>
          <a:p>
            <a:pPr>
              <a:lnSpc>
                <a:spcPts val="800"/>
              </a:lnSpc>
            </a:pPr>
            <a:r>
              <a:rPr lang="en-US" dirty="0"/>
              <a:t>Die </a:t>
            </a:r>
            <a:r>
              <a:rPr lang="en-US" dirty="0" err="1"/>
              <a:t>Gebühren</a:t>
            </a:r>
            <a:r>
              <a:rPr lang="en-US" dirty="0"/>
              <a:t> </a:t>
            </a:r>
            <a:r>
              <a:rPr lang="en-US" dirty="0" err="1"/>
              <a:t>stellt</a:t>
            </a:r>
            <a:r>
              <a:rPr lang="en-US" dirty="0"/>
              <a:t> der Fonds den </a:t>
            </a:r>
            <a:r>
              <a:rPr lang="en-US" dirty="0" err="1"/>
              <a:t>Anlegern</a:t>
            </a:r>
            <a:r>
              <a:rPr lang="en-US" dirty="0"/>
              <a:t> in </a:t>
            </a:r>
            <a:r>
              <a:rPr lang="en-US" dirty="0" err="1"/>
              <a:t>Rechnung</a:t>
            </a:r>
            <a:r>
              <a:rPr lang="en-US" dirty="0"/>
              <a:t>, um die </a:t>
            </a:r>
            <a:r>
              <a:rPr lang="en-US" dirty="0" err="1"/>
              <a:t>Kosten</a:t>
            </a:r>
            <a:r>
              <a:rPr lang="en-US" dirty="0"/>
              <a:t> für den </a:t>
            </a:r>
            <a:r>
              <a:rPr lang="en-US" dirty="0" err="1"/>
              <a:t>Betrieb</a:t>
            </a:r>
            <a:r>
              <a:rPr lang="en-US" dirty="0"/>
              <a:t> des Fonds </a:t>
            </a:r>
            <a:r>
              <a:rPr lang="en-US" dirty="0" err="1"/>
              <a:t>abzudecken</a:t>
            </a:r>
            <a:r>
              <a:rPr lang="en-US" dirty="0"/>
              <a:t>. </a:t>
            </a:r>
            <a:r>
              <a:rPr lang="en-US" dirty="0" err="1"/>
              <a:t>Zusätzliche</a:t>
            </a:r>
            <a:r>
              <a:rPr lang="en-US" dirty="0"/>
              <a:t> </a:t>
            </a:r>
            <a:r>
              <a:rPr lang="en-US" dirty="0" err="1"/>
              <a:t>Kosten</a:t>
            </a:r>
            <a:r>
              <a:rPr lang="en-US" dirty="0"/>
              <a:t>, </a:t>
            </a:r>
            <a:r>
              <a:rPr lang="en-US" dirty="0" err="1"/>
              <a:t>einschließlich</a:t>
            </a:r>
            <a:r>
              <a:rPr lang="en-US" dirty="0"/>
              <a:t> </a:t>
            </a:r>
            <a:r>
              <a:rPr lang="en-US" dirty="0" err="1"/>
              <a:t>Transaktionsgebühren</a:t>
            </a:r>
            <a:r>
              <a:rPr lang="en-US" dirty="0"/>
              <a:t>, fallen </a:t>
            </a:r>
            <a:r>
              <a:rPr lang="en-US" dirty="0" err="1"/>
              <a:t>ebenfalls</a:t>
            </a:r>
            <a:r>
              <a:rPr lang="en-US" dirty="0"/>
              <a:t> an. </a:t>
            </a:r>
            <a:r>
              <a:rPr lang="en-US" dirty="0" err="1"/>
              <a:t>Diese</a:t>
            </a:r>
            <a:r>
              <a:rPr lang="en-US" dirty="0"/>
              <a:t> </a:t>
            </a:r>
            <a:r>
              <a:rPr lang="en-US" dirty="0" err="1"/>
              <a:t>Kosten</a:t>
            </a:r>
            <a:r>
              <a:rPr lang="en-US" dirty="0"/>
              <a:t> </a:t>
            </a:r>
            <a:r>
              <a:rPr lang="en-US" dirty="0" err="1"/>
              <a:t>werden</a:t>
            </a:r>
            <a:r>
              <a:rPr lang="en-US" dirty="0"/>
              <a:t> </a:t>
            </a:r>
            <a:r>
              <a:rPr lang="en-US" dirty="0" err="1"/>
              <a:t>vom</a:t>
            </a:r>
            <a:r>
              <a:rPr lang="en-US" dirty="0"/>
              <a:t> Fonds </a:t>
            </a:r>
            <a:r>
              <a:rPr lang="en-US" dirty="0" err="1"/>
              <a:t>abgezogen</a:t>
            </a:r>
            <a:r>
              <a:rPr lang="en-US" dirty="0"/>
              <a:t> und </a:t>
            </a:r>
            <a:r>
              <a:rPr lang="en-US" dirty="0" err="1"/>
              <a:t>beeinflussen</a:t>
            </a:r>
            <a:r>
              <a:rPr lang="en-US" dirty="0"/>
              <a:t> die </a:t>
            </a:r>
            <a:r>
              <a:rPr lang="en-US" dirty="0" err="1"/>
              <a:t>Gesamtrendite</a:t>
            </a:r>
            <a:r>
              <a:rPr lang="en-US" dirty="0"/>
              <a:t> des Fonds.</a:t>
            </a:r>
            <a:br>
              <a:rPr lang="en-US" dirty="0"/>
            </a:br>
            <a:r>
              <a:rPr lang="en-US" dirty="0"/>
              <a:t>Die </a:t>
            </a:r>
            <a:r>
              <a:rPr lang="en-US" dirty="0" err="1"/>
              <a:t>Fondsgebühren</a:t>
            </a:r>
            <a:r>
              <a:rPr lang="en-US" dirty="0"/>
              <a:t> fallen in </a:t>
            </a:r>
            <a:r>
              <a:rPr lang="en-US" dirty="0" err="1"/>
              <a:t>mehreren</a:t>
            </a:r>
            <a:r>
              <a:rPr lang="en-US" dirty="0"/>
              <a:t> </a:t>
            </a:r>
            <a:r>
              <a:rPr lang="en-US" dirty="0" err="1"/>
              <a:t>Währungen</a:t>
            </a:r>
            <a:r>
              <a:rPr lang="en-US" dirty="0"/>
              <a:t> an, </a:t>
            </a:r>
            <a:r>
              <a:rPr lang="en-US" dirty="0" err="1"/>
              <a:t>sodass</a:t>
            </a:r>
            <a:r>
              <a:rPr lang="en-US" dirty="0"/>
              <a:t> die </a:t>
            </a:r>
            <a:r>
              <a:rPr lang="en-US" dirty="0" err="1"/>
              <a:t>Zahlungen</a:t>
            </a:r>
            <a:r>
              <a:rPr lang="en-US" dirty="0"/>
              <a:t> </a:t>
            </a:r>
            <a:r>
              <a:rPr lang="en-US" dirty="0" err="1"/>
              <a:t>infolge</a:t>
            </a:r>
            <a:r>
              <a:rPr lang="en-US" dirty="0"/>
              <a:t> von </a:t>
            </a:r>
            <a:r>
              <a:rPr lang="en-US" dirty="0" err="1"/>
              <a:t>Wechselkursschwankungen</a:t>
            </a:r>
            <a:r>
              <a:rPr lang="en-US" dirty="0"/>
              <a:t> </a:t>
            </a:r>
            <a:r>
              <a:rPr lang="en-US" dirty="0" err="1"/>
              <a:t>unterschiedlich</a:t>
            </a:r>
            <a:r>
              <a:rPr lang="en-US" dirty="0"/>
              <a:t> </a:t>
            </a:r>
            <a:r>
              <a:rPr lang="en-US" dirty="0" err="1"/>
              <a:t>hoch</a:t>
            </a:r>
            <a:r>
              <a:rPr lang="en-US" dirty="0"/>
              <a:t> sein </a:t>
            </a:r>
            <a:r>
              <a:rPr lang="en-US" dirty="0" err="1"/>
              <a:t>können</a:t>
            </a:r>
            <a:r>
              <a:rPr lang="en-US" dirty="0"/>
              <a:t>.</a:t>
            </a:r>
          </a:p>
          <a:p>
            <a:pPr>
              <a:lnSpc>
                <a:spcPts val="800"/>
              </a:lnSpc>
            </a:pPr>
            <a:r>
              <a:rPr lang="en-US" dirty="0"/>
              <a:t>*Stand: </a:t>
            </a:r>
            <a:r>
              <a:rPr lang="en-US" dirty="0" err="1"/>
              <a:t>Dezember</a:t>
            </a:r>
            <a:r>
              <a:rPr lang="en-US" dirty="0"/>
              <a:t> 2022</a:t>
            </a:r>
          </a:p>
          <a:p>
            <a:pPr>
              <a:lnSpc>
                <a:spcPts val="800"/>
              </a:lnSpc>
            </a:pPr>
            <a:r>
              <a:rPr lang="en-US" b="1" dirty="0"/>
              <a:t>Nur für </a:t>
            </a:r>
            <a:r>
              <a:rPr lang="en-US" b="1" dirty="0" err="1"/>
              <a:t>Vertriebspartner</a:t>
            </a:r>
            <a:r>
              <a:rPr lang="en-US" b="1" dirty="0"/>
              <a:t>/</a:t>
            </a:r>
            <a:r>
              <a:rPr lang="en-US" b="1" dirty="0" err="1"/>
              <a:t>Nicht</a:t>
            </a:r>
            <a:r>
              <a:rPr lang="en-US" b="1" dirty="0"/>
              <a:t> für </a:t>
            </a:r>
            <a:r>
              <a:rPr lang="en-US" b="1" dirty="0" err="1"/>
              <a:t>Investoren</a:t>
            </a:r>
            <a:endParaRPr lang="en-US" b="1" dirty="0"/>
          </a:p>
        </p:txBody>
      </p:sp>
      <p:graphicFrame>
        <p:nvGraphicFramePr>
          <p:cNvPr id="12" name="Content Placeholder 8">
            <a:extLst>
              <a:ext uri="{FF2B5EF4-FFF2-40B4-BE49-F238E27FC236}">
                <a16:creationId xmlns:a16="http://schemas.microsoft.com/office/drawing/2014/main" id="{27E88713-2C79-4D91-93F4-0FB99EF43EEC}"/>
              </a:ext>
            </a:extLst>
          </p:cNvPr>
          <p:cNvGraphicFramePr>
            <a:graphicFrameLocks/>
          </p:cNvGraphicFramePr>
          <p:nvPr>
            <p:extLst>
              <p:ext uri="{D42A27DB-BD31-4B8C-83A1-F6EECF244321}">
                <p14:modId xmlns:p14="http://schemas.microsoft.com/office/powerpoint/2010/main" val="1709557831"/>
              </p:ext>
            </p:extLst>
          </p:nvPr>
        </p:nvGraphicFramePr>
        <p:xfrm>
          <a:off x="274638" y="1785256"/>
          <a:ext cx="4236402" cy="3157728"/>
        </p:xfrm>
        <a:graphic>
          <a:graphicData uri="http://schemas.openxmlformats.org/drawingml/2006/table">
            <a:tbl>
              <a:tblPr firstRow="1" bandRow="1">
                <a:tableStyleId>{3B4B98B0-60AC-42C2-AFA5-B58CD77FA1E5}</a:tableStyleId>
              </a:tblPr>
              <a:tblGrid>
                <a:gridCol w="2118201">
                  <a:extLst>
                    <a:ext uri="{9D8B030D-6E8A-4147-A177-3AD203B41FA5}">
                      <a16:colId xmlns:a16="http://schemas.microsoft.com/office/drawing/2014/main" val="20000"/>
                    </a:ext>
                  </a:extLst>
                </a:gridCol>
                <a:gridCol w="2118201">
                  <a:extLst>
                    <a:ext uri="{9D8B030D-6E8A-4147-A177-3AD203B41FA5}">
                      <a16:colId xmlns:a16="http://schemas.microsoft.com/office/drawing/2014/main" val="20001"/>
                    </a:ext>
                  </a:extLst>
                </a:gridCol>
              </a:tblGrid>
              <a:tr h="0">
                <a:tc>
                  <a:txBody>
                    <a:bodyPr/>
                    <a:lstStyle/>
                    <a:p>
                      <a:r>
                        <a:rPr lang="en-US" sz="900" dirty="0"/>
                        <a:t> </a:t>
                      </a:r>
                    </a:p>
                  </a:txBody>
                  <a:tcPr marT="18288" marB="18288">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dirty="0"/>
                    </a:p>
                  </a:txBody>
                  <a:tcPr marT="18288" marB="18288">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r>
                        <a:rPr lang="en-GB" altLang="en-US" sz="900" strike="noStrike">
                          <a:solidFill>
                            <a:srgbClr val="000000"/>
                          </a:solidFill>
                        </a:rPr>
                        <a:t>Fondswährung</a:t>
                      </a:r>
                      <a:endParaRPr lang="en-US" altLang="en-US" sz="900" strike="noStrike" dirty="0">
                        <a:solidFill>
                          <a:srgbClr val="000000"/>
                        </a:solidFill>
                      </a:endParaRPr>
                    </a:p>
                  </a:txBody>
                  <a:tcPr marT="18288" marB="18288">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USD</a:t>
                      </a:r>
                      <a:endParaRPr lang="en-US" sz="900" kern="1200" dirty="0">
                        <a:solidFill>
                          <a:srgbClr val="000000"/>
                        </a:solidFill>
                        <a:latin typeface="+mn-lt"/>
                        <a:ea typeface="+mn-ea"/>
                        <a:cs typeface="+mn-cs"/>
                      </a:endParaRPr>
                    </a:p>
                  </a:txBody>
                  <a:tcPr marT="18288" marB="18288">
                    <a:lnT w="12700" cap="flat" cmpd="sng" algn="ctr">
                      <a:solidFill>
                        <a:schemeClr val="tx1"/>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1"/>
                  </a:ext>
                </a:extLst>
              </a:tr>
              <a:tr h="0">
                <a:tc>
                  <a:txBody>
                    <a:bodyPr/>
                    <a:lstStyle/>
                    <a:p>
                      <a:r>
                        <a:rPr lang="en-GB" altLang="en-US" sz="900" strike="noStrike">
                          <a:solidFill>
                            <a:srgbClr val="000000"/>
                          </a:solidFill>
                        </a:rPr>
                        <a:t>Fondsvolumen (USD)</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$45.277.237</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2"/>
                  </a:ext>
                </a:extLst>
              </a:tr>
              <a:tr h="0">
                <a:tc>
                  <a:txBody>
                    <a:bodyPr/>
                    <a:lstStyle/>
                    <a:p>
                      <a:r>
                        <a:rPr lang="en-GB" altLang="en-US" sz="900" strike="noStrike">
                          <a:solidFill>
                            <a:srgbClr val="000000"/>
                          </a:solidFill>
                        </a:rPr>
                        <a:t>Auflegungsdatum des Fonds</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06.09.2017</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3"/>
                  </a:ext>
                </a:extLst>
              </a:tr>
              <a:tr h="0">
                <a:tc>
                  <a:txBody>
                    <a:bodyPr/>
                    <a:lstStyle/>
                    <a:p>
                      <a:r>
                        <a:rPr lang="en-GB" altLang="en-US" sz="900" strike="noStrike">
                          <a:solidFill>
                            <a:srgbClr val="000000"/>
                          </a:solidFill>
                        </a:rPr>
                        <a:t>Zugrunde liegender Index</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LibertyQ Global Dividend Index-NR</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4"/>
                  </a:ext>
                </a:extLst>
              </a:tr>
              <a:tr h="0">
                <a:tc>
                  <a:txBody>
                    <a:bodyPr/>
                    <a:lstStyle/>
                    <a:p>
                      <a:r>
                        <a:rPr lang="en-GB" altLang="en-US" sz="900" strike="noStrike">
                          <a:solidFill>
                            <a:srgbClr val="000000"/>
                          </a:solidFill>
                        </a:rPr>
                        <a:t>Anlageuniversum</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dirty="0">
                          <a:solidFill>
                            <a:srgbClr val="000000"/>
                          </a:solidFill>
                          <a:latin typeface="+mn-lt"/>
                          <a:ea typeface="+mn-ea"/>
                          <a:cs typeface="+mn-cs"/>
                        </a:rPr>
                        <a:t>MSCI AC World ex-REITS Index-NR</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5"/>
                  </a:ext>
                </a:extLst>
              </a:tr>
              <a:tr h="0">
                <a:tc>
                  <a:txBody>
                    <a:bodyPr/>
                    <a:lstStyle/>
                    <a:p>
                      <a:r>
                        <a:rPr lang="en-GB" altLang="en-US" sz="900" strike="noStrike">
                          <a:solidFill>
                            <a:srgbClr val="000000"/>
                          </a:solidFill>
                        </a:rPr>
                        <a:t>Anlageklasse</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Aktien</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6"/>
                  </a:ext>
                </a:extLst>
              </a:tr>
              <a:tr h="0">
                <a:tc>
                  <a:txBody>
                    <a:bodyPr/>
                    <a:lstStyle/>
                    <a:p>
                      <a:r>
                        <a:rPr lang="en-GB" altLang="en-US" sz="900" strike="noStrike">
                          <a:solidFill>
                            <a:srgbClr val="000000"/>
                          </a:solidFill>
                        </a:rPr>
                        <a:t>Gesamtkostenquote (TER)</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0,45%</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7"/>
                  </a:ext>
                </a:extLst>
              </a:tr>
              <a:tr h="0">
                <a:tc>
                  <a:txBody>
                    <a:bodyPr/>
                    <a:lstStyle/>
                    <a:p>
                      <a:r>
                        <a:rPr lang="en-GB" altLang="en-US" sz="900" strike="noStrike">
                          <a:solidFill>
                            <a:srgbClr val="000000"/>
                          </a:solidFill>
                        </a:rPr>
                        <a:t>Sitz</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Irland</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8"/>
                  </a:ext>
                </a:extLst>
              </a:tr>
              <a:tr h="0">
                <a:tc>
                  <a:txBody>
                    <a:bodyPr/>
                    <a:lstStyle/>
                    <a:p>
                      <a:r>
                        <a:rPr lang="en-GB" altLang="en-US" sz="900" strike="noStrike">
                          <a:solidFill>
                            <a:srgbClr val="000000"/>
                          </a:solidFill>
                        </a:rPr>
                        <a:t>OGAW</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dirty="0" err="1">
                          <a:solidFill>
                            <a:srgbClr val="000000"/>
                          </a:solidFill>
                          <a:latin typeface="+mn-lt"/>
                          <a:ea typeface="+mn-ea"/>
                          <a:cs typeface="+mn-cs"/>
                        </a:rPr>
                        <a:t>Ja</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9"/>
                  </a:ext>
                </a:extLst>
              </a:tr>
              <a:tr h="0">
                <a:tc>
                  <a:txBody>
                    <a:bodyPr/>
                    <a:lstStyle/>
                    <a:p>
                      <a:r>
                        <a:rPr lang="en-GB" altLang="en-US" sz="900" strike="noStrike">
                          <a:solidFill>
                            <a:srgbClr val="000000"/>
                          </a:solidFill>
                        </a:rPr>
                        <a:t>Methodik</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dirty="0" err="1">
                          <a:solidFill>
                            <a:srgbClr val="000000"/>
                          </a:solidFill>
                          <a:latin typeface="+mn-lt"/>
                          <a:ea typeface="+mn-ea"/>
                          <a:cs typeface="+mn-cs"/>
                        </a:rPr>
                        <a:t>Volle</a:t>
                      </a:r>
                      <a:r>
                        <a:rPr lang="en-GB" sz="900" kern="1200" dirty="0">
                          <a:solidFill>
                            <a:srgbClr val="000000"/>
                          </a:solidFill>
                          <a:latin typeface="+mn-lt"/>
                          <a:ea typeface="+mn-ea"/>
                          <a:cs typeface="+mn-cs"/>
                        </a:rPr>
                        <a:t> </a:t>
                      </a:r>
                      <a:r>
                        <a:rPr lang="en-GB" sz="900" kern="1200" dirty="0" err="1">
                          <a:solidFill>
                            <a:srgbClr val="000000"/>
                          </a:solidFill>
                          <a:latin typeface="+mn-lt"/>
                          <a:ea typeface="+mn-ea"/>
                          <a:cs typeface="+mn-cs"/>
                        </a:rPr>
                        <a:t>Replizierung</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0"/>
                  </a:ext>
                </a:extLst>
              </a:tr>
              <a:tr h="0">
                <a:tc>
                  <a:txBody>
                    <a:bodyPr/>
                    <a:lstStyle/>
                    <a:p>
                      <a:r>
                        <a:rPr lang="en-GB" altLang="en-US" sz="900" strike="noStrike">
                          <a:solidFill>
                            <a:srgbClr val="000000"/>
                          </a:solidFill>
                        </a:rPr>
                        <a:t>Produktstruktur</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Physisch</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1"/>
                  </a:ext>
                </a:extLst>
              </a:tr>
              <a:tr h="0">
                <a:tc>
                  <a:txBody>
                    <a:bodyPr/>
                    <a:lstStyle/>
                    <a:p>
                      <a:r>
                        <a:rPr lang="en-GB" altLang="en-US" sz="900" strike="noStrike" dirty="0" err="1">
                          <a:solidFill>
                            <a:srgbClr val="000000"/>
                          </a:solidFill>
                        </a:rPr>
                        <a:t>Häufigkeit</a:t>
                      </a:r>
                      <a:r>
                        <a:rPr lang="en-GB" altLang="en-US" sz="900" strike="noStrike" dirty="0">
                          <a:solidFill>
                            <a:srgbClr val="000000"/>
                          </a:solidFill>
                        </a:rPr>
                        <a:t> der </a:t>
                      </a:r>
                      <a:r>
                        <a:rPr lang="en-GB" altLang="en-US" sz="900" strike="noStrike" dirty="0" err="1">
                          <a:solidFill>
                            <a:srgbClr val="000000"/>
                          </a:solidFill>
                        </a:rPr>
                        <a:t>Indexrekonstitution</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Halbjährlich</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2"/>
                  </a:ext>
                </a:extLst>
              </a:tr>
              <a:tr h="0">
                <a:tc>
                  <a:txBody>
                    <a:bodyPr/>
                    <a:lstStyle/>
                    <a:p>
                      <a:r>
                        <a:rPr lang="en-GB" altLang="en-US" sz="900" strike="noStrike">
                          <a:solidFill>
                            <a:srgbClr val="000000"/>
                          </a:solidFill>
                        </a:rPr>
                        <a:t>Anzahl der Positionen</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103</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3"/>
                  </a:ext>
                </a:extLst>
              </a:tr>
              <a:tr h="0">
                <a:tc>
                  <a:txBody>
                    <a:bodyPr/>
                    <a:lstStyle/>
                    <a:p>
                      <a:r>
                        <a:rPr lang="en-GB" altLang="en-US" sz="900" strike="noStrike">
                          <a:solidFill>
                            <a:srgbClr val="000000"/>
                          </a:solidFill>
                        </a:rPr>
                        <a:t>Verwendung der Erträge</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a:solidFill>
                            <a:srgbClr val="000000"/>
                          </a:solidFill>
                          <a:latin typeface="+mn-lt"/>
                          <a:ea typeface="+mn-ea"/>
                          <a:cs typeface="+mn-cs"/>
                        </a:rPr>
                        <a:t>Ausschüttend</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4"/>
                  </a:ext>
                </a:extLst>
              </a:tr>
              <a:tr h="0">
                <a:tc>
                  <a:txBody>
                    <a:bodyPr/>
                    <a:lstStyle/>
                    <a:p>
                      <a:r>
                        <a:rPr lang="en-GB" altLang="en-US" sz="900" strike="noStrike">
                          <a:solidFill>
                            <a:srgbClr val="000000"/>
                          </a:solidFill>
                        </a:rPr>
                        <a:t>Geschäftsjahresende</a:t>
                      </a:r>
                      <a:endParaRPr lang="en-US" altLang="en-US" sz="900" strike="noStrike" dirty="0">
                        <a:solidFill>
                          <a:srgbClr val="000000"/>
                        </a:solidFill>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GB" sz="900" kern="1200" dirty="0">
                          <a:solidFill>
                            <a:srgbClr val="000000"/>
                          </a:solidFill>
                          <a:latin typeface="+mn-lt"/>
                          <a:ea typeface="+mn-ea"/>
                          <a:cs typeface="+mn-cs"/>
                        </a:rPr>
                        <a:t>30. </a:t>
                      </a:r>
                      <a:r>
                        <a:rPr lang="en-GB" sz="900" kern="1200" dirty="0" err="1">
                          <a:solidFill>
                            <a:srgbClr val="000000"/>
                          </a:solidFill>
                          <a:latin typeface="+mn-lt"/>
                          <a:ea typeface="+mn-ea"/>
                          <a:cs typeface="+mn-cs"/>
                        </a:rPr>
                        <a:t>Juni</a:t>
                      </a:r>
                      <a:endParaRPr lang="en-US" sz="9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15"/>
                  </a:ext>
                </a:extLst>
              </a:tr>
              <a:tr h="0">
                <a:tc>
                  <a:txBody>
                    <a:bodyPr/>
                    <a:lstStyle/>
                    <a:p>
                      <a:r>
                        <a:rPr lang="en-US" altLang="en-US" sz="900" strike="noStrike" dirty="0">
                          <a:solidFill>
                            <a:srgbClr val="000000"/>
                          </a:solidFill>
                        </a:rPr>
                        <a:t>Morningstar Overall Rating</a:t>
                      </a:r>
                      <a:r>
                        <a:rPr lang="de-AT" sz="900" strike="noStrike" kern="1200" dirty="0">
                          <a:solidFill>
                            <a:srgbClr val="000000"/>
                          </a:solidFill>
                          <a:latin typeface="+mn-lt"/>
                          <a:ea typeface="+mn-ea"/>
                          <a:cs typeface="+mn-cs"/>
                        </a:rPr>
                        <a:t>™*</a:t>
                      </a:r>
                      <a:endParaRPr lang="en-US" altLang="en-US" sz="900" strike="noStrike"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de-AT" sz="1100" b="1" kern="1200" dirty="0">
                          <a:solidFill>
                            <a:schemeClr val="tx1"/>
                          </a:solidFill>
                          <a:effectLst/>
                          <a:latin typeface="+mn-lt"/>
                          <a:ea typeface="+mn-ea"/>
                          <a:cs typeface="+mn-cs"/>
                        </a:rPr>
                        <a:t>★★★★</a:t>
                      </a:r>
                      <a:endParaRPr lang="en-US" sz="500" kern="1200" dirty="0">
                        <a:solidFill>
                          <a:srgbClr val="000000"/>
                        </a:solidFill>
                        <a:latin typeface="+mn-lt"/>
                        <a:ea typeface="+mn-ea"/>
                        <a:cs typeface="+mn-cs"/>
                      </a:endParaRP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2193631396"/>
                  </a:ext>
                </a:extLst>
              </a:tr>
              <a:tr h="0">
                <a:tc>
                  <a:txBody>
                    <a:bodyPr/>
                    <a:lstStyle/>
                    <a:p>
                      <a:r>
                        <a:rPr lang="en-US" altLang="en-US" sz="900" strike="noStrike" dirty="0">
                          <a:solidFill>
                            <a:srgbClr val="000000"/>
                          </a:solidFill>
                        </a:rPr>
                        <a:t>Scope Rating*</a:t>
                      </a: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tc>
                  <a:txBody>
                    <a:bodyPr/>
                    <a:lstStyle/>
                    <a:p>
                      <a:pPr marL="0" algn="l" defTabSz="914400" rtl="0" eaLnBrk="1" latinLnBrk="0" hangingPunct="1"/>
                      <a:r>
                        <a:rPr lang="en-US" sz="900" kern="1200" dirty="0">
                          <a:solidFill>
                            <a:srgbClr val="000000"/>
                          </a:solidFill>
                          <a:latin typeface="+mn-lt"/>
                          <a:ea typeface="+mn-ea"/>
                          <a:cs typeface="+mn-cs"/>
                        </a:rPr>
                        <a:t>A</a:t>
                      </a:r>
                    </a:p>
                  </a:txBody>
                  <a:tcPr marT="18288" marB="18288">
                    <a:lnT w="3175" cap="flat" cmpd="sng" algn="ctr">
                      <a:solidFill>
                        <a:srgbClr val="C9C9C9"/>
                      </a:solidFill>
                      <a:prstDash val="solid"/>
                      <a:round/>
                      <a:headEnd type="none" w="med" len="med"/>
                      <a:tailEnd type="none" w="med" len="med"/>
                    </a:lnT>
                    <a:lnB w="317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3319652782"/>
                  </a:ext>
                </a:extLst>
              </a:tr>
            </a:tbl>
          </a:graphicData>
        </a:graphic>
      </p:graphicFrame>
    </p:spTree>
    <p:extLst>
      <p:ext uri="{BB962C8B-B14F-4D97-AF65-F5344CB8AC3E}">
        <p14:creationId xmlns:p14="http://schemas.microsoft.com/office/powerpoint/2010/main" val="389109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910" y="1082928"/>
            <a:ext cx="8438394" cy="529376"/>
          </a:xfrm>
        </p:spPr>
        <p:txBody>
          <a:bodyPr wrap="square">
            <a:spAutoFit/>
          </a:bodyPr>
          <a:lstStyle/>
          <a:p>
            <a:pPr>
              <a:lnSpc>
                <a:spcPts val="1200"/>
              </a:lnSpc>
            </a:pPr>
            <a:r>
              <a:rPr lang="en-US" sz="1200"/>
              <a:t>Franklin Global Dividend UCITS ETF</a:t>
            </a:r>
            <a:endParaRPr lang="en-US" sz="1200" dirty="0"/>
          </a:p>
          <a:p>
            <a:pPr>
              <a:lnSpc>
                <a:spcPts val="1200"/>
              </a:lnSpc>
            </a:pPr>
            <a:r>
              <a:rPr lang="en-US" sz="1200"/>
              <a:t>vs. </a:t>
            </a:r>
            <a:r>
              <a:rPr lang="en-GB" sz="1200"/>
              <a:t>MSCI AC World ex-REITS Index-NR</a:t>
            </a:r>
            <a:endParaRPr lang="en-US" sz="1200" dirty="0"/>
          </a:p>
          <a:p>
            <a:pPr lvl="1"/>
            <a:r>
              <a:rPr lang="en-US" sz="1000"/>
              <a:t>Am 30.11.2022</a:t>
            </a:r>
            <a:endParaRPr lang="en-US" sz="1000" dirty="0"/>
          </a:p>
        </p:txBody>
      </p:sp>
      <p:graphicFrame>
        <p:nvGraphicFramePr>
          <p:cNvPr id="7" name="Chart Placeholder 8"/>
          <p:cNvGraphicFramePr>
            <a:graphicFrameLocks noGrp="1"/>
          </p:cNvGraphicFramePr>
          <p:nvPr>
            <p:ph type="chart" sz="quarter" idx="15"/>
            <p:extLst>
              <p:ext uri="{D42A27DB-BD31-4B8C-83A1-F6EECF244321}">
                <p14:modId xmlns:p14="http://schemas.microsoft.com/office/powerpoint/2010/main" val="1800287044"/>
              </p:ext>
            </p:extLst>
          </p:nvPr>
        </p:nvGraphicFramePr>
        <p:xfrm>
          <a:off x="336068" y="1927889"/>
          <a:ext cx="3823597"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GB" sz="1800">
                <a:solidFill>
                  <a:schemeClr val="tx1"/>
                </a:solidFill>
              </a:rPr>
              <a:t>Sektorallokation </a:t>
            </a:r>
            <a:endParaRPr lang="en-US" sz="1800" dirty="0">
              <a:solidFill>
                <a:schemeClr val="tx1"/>
              </a:solidFill>
            </a:endParaRPr>
          </a:p>
        </p:txBody>
      </p:sp>
      <p:sp>
        <p:nvSpPr>
          <p:cNvPr id="11" name="Slide Number Placeholder 10"/>
          <p:cNvSpPr>
            <a:spLocks noGrp="1"/>
          </p:cNvSpPr>
          <p:nvPr>
            <p:ph type="sldNum" sz="quarter" idx="4"/>
          </p:nvPr>
        </p:nvSpPr>
        <p:spPr/>
        <p:txBody>
          <a:bodyPr/>
          <a:lstStyle/>
          <a:p>
            <a:fld id="{1BEC5097-9BB9-44C2-AAFE-8F70C5E005E2}" type="slidenum">
              <a:rPr lang="en-US" smtClean="0"/>
              <a:pPr/>
              <a:t>11</a:t>
            </a:fld>
            <a:endParaRPr lang="en-US" dirty="0"/>
          </a:p>
        </p:txBody>
      </p:sp>
      <p:sp>
        <p:nvSpPr>
          <p:cNvPr id="6" name="Text Placeholder 5"/>
          <p:cNvSpPr>
            <a:spLocks noGrp="1"/>
          </p:cNvSpPr>
          <p:nvPr>
            <p:ph type="body" sz="quarter" idx="26"/>
          </p:nvPr>
        </p:nvSpPr>
        <p:spPr>
          <a:xfrm>
            <a:off x="274320" y="6583680"/>
            <a:ext cx="8503920" cy="115416"/>
          </a:xfrm>
        </p:spPr>
        <p:txBody>
          <a:bodyPr/>
          <a:lstStyle/>
          <a:p>
            <a:pPr>
              <a:lnSpc>
                <a:spcPts val="900"/>
              </a:lnSpc>
            </a:pPr>
            <a:r>
              <a:rPr lang="en-US" sz="900"/>
              <a:t>Gewichtungen in % von Gesamt. Die Prozentanteile der einzelnen Branchen ergeben möglicherweise nicht 100 % bzw. entsprechen in der Summe möglicherweise nicht der Gewichtung des entsprechenden Sektors, da lediglich die größten Branchen abgebildet sind. Die Angaben beziehen sich auf die Vergangenheit und entsprechen nicht unbedingt den aktuellen oder künftigen Portfoliomerkmalen. Alle Portfoliopositionen unterliegen Veränderungen.</a:t>
            </a:r>
          </a:p>
          <a:p>
            <a:pPr>
              <a:lnSpc>
                <a:spcPts val="900"/>
              </a:lnSpc>
            </a:pPr>
            <a:r>
              <a:rPr lang="en-US" sz="900" b="1"/>
              <a:t>Nur für Vertriebspartner/Nicht für Investoren</a:t>
            </a:r>
            <a:r>
              <a:rPr lang="en-US" sz="900"/>
              <a:t> </a:t>
            </a:r>
          </a:p>
        </p:txBody>
      </p:sp>
      <p:sp>
        <p:nvSpPr>
          <p:cNvPr id="4" name="Footer Placeholder 3"/>
          <p:cNvSpPr>
            <a:spLocks noGrp="1"/>
          </p:cNvSpPr>
          <p:nvPr>
            <p:ph type="ftr" sz="quarter" idx="4294967295"/>
          </p:nvPr>
        </p:nvSpPr>
        <p:spPr>
          <a:xfrm>
            <a:off x="134471" y="322169"/>
            <a:ext cx="3000375" cy="82644"/>
          </a:xfrm>
          <a:prstGeom prst="rect">
            <a:avLst/>
          </a:prstGeom>
        </p:spPr>
        <p:txBody>
          <a:bodyPr/>
          <a:lstStyle/>
          <a:p>
            <a:r>
              <a:rPr lang="en-GB"/>
              <a:t> </a:t>
            </a:r>
            <a:endParaRPr lang="en-GB" dirty="0"/>
          </a:p>
        </p:txBody>
      </p:sp>
      <p:graphicFrame>
        <p:nvGraphicFramePr>
          <p:cNvPr id="8" name="Chart Placeholder 11"/>
          <p:cNvGraphicFramePr>
            <a:graphicFrameLocks/>
          </p:cNvGraphicFramePr>
          <p:nvPr>
            <p:extLst>
              <p:ext uri="{D42A27DB-BD31-4B8C-83A1-F6EECF244321}">
                <p14:modId xmlns:p14="http://schemas.microsoft.com/office/powerpoint/2010/main" val="3676805335"/>
              </p:ext>
            </p:extLst>
          </p:nvPr>
        </p:nvGraphicFramePr>
        <p:xfrm>
          <a:off x="4193052" y="1800889"/>
          <a:ext cx="4687645" cy="3573152"/>
        </p:xfrm>
        <a:graphic>
          <a:graphicData uri="http://schemas.openxmlformats.org/drawingml/2006/table">
            <a:tbl>
              <a:tblPr firstRow="1" bandRow="1">
                <a:tableStyleId>{5C22544A-7EE6-4342-B048-85BDC9FD1C3A}</a:tableStyleId>
              </a:tblPr>
              <a:tblGrid>
                <a:gridCol w="2218765">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0">
                <a:tc>
                  <a:txBody>
                    <a:bodyPr/>
                    <a:lstStyle/>
                    <a:p>
                      <a:endParaRPr lang="en-US" sz="850" b="1" dirty="0">
                        <a:solidFill>
                          <a:srgbClr val="005598"/>
                        </a:solidFill>
                        <a:latin typeface="+mn-lt"/>
                      </a:endParaRPr>
                    </a:p>
                  </a:txBody>
                  <a:tcPr marL="40341" marR="40341" marT="16136" marB="27432" anchor="b">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850" b="1">
                          <a:solidFill>
                            <a:schemeClr val="tx1"/>
                          </a:solidFill>
                          <a:latin typeface="+mn-lt"/>
                        </a:rPr>
                        <a:t>Portfolio %</a:t>
                      </a:r>
                      <a:endParaRPr lang="en-US" sz="850" b="1" dirty="0">
                        <a:solidFill>
                          <a:schemeClr val="tx1"/>
                        </a:solidFill>
                        <a:latin typeface="+mn-lt"/>
                      </a:endParaRPr>
                    </a:p>
                  </a:txBody>
                  <a:tcPr marL="0" marR="40341" marT="16136" marB="27432" anchor="b">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850" b="1">
                          <a:solidFill>
                            <a:schemeClr val="tx1"/>
                          </a:solidFill>
                          <a:latin typeface="+mn-lt"/>
                        </a:rPr>
                        <a:t>Index %</a:t>
                      </a:r>
                      <a:endParaRPr lang="en-US" sz="850" b="1" dirty="0">
                        <a:solidFill>
                          <a:schemeClr val="tx1"/>
                        </a:solidFill>
                        <a:latin typeface="+mn-lt"/>
                      </a:endParaRPr>
                    </a:p>
                  </a:txBody>
                  <a:tcPr marL="0" marR="40341" marT="16136" marB="27432"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850" b="1">
                          <a:solidFill>
                            <a:schemeClr val="tx1"/>
                          </a:solidFill>
                          <a:latin typeface="+mn-lt"/>
                        </a:rPr>
                        <a:t>Gewichtung %</a:t>
                      </a:r>
                      <a:endParaRPr lang="en-US" sz="850" b="1" dirty="0">
                        <a:solidFill>
                          <a:schemeClr val="tx1"/>
                        </a:solidFill>
                        <a:latin typeface="+mn-lt"/>
                      </a:endParaRPr>
                    </a:p>
                  </a:txBody>
                  <a:tcPr marL="0" marR="40341" marT="16136" marB="27432"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897">
                <a:tc>
                  <a:txBody>
                    <a:bodyPr/>
                    <a:lstStyle/>
                    <a:p>
                      <a:pPr algn="l" fontAlgn="b">
                        <a:lnSpc>
                          <a:spcPts val="900"/>
                        </a:lnSpc>
                      </a:pPr>
                      <a:r>
                        <a:rPr lang="en-GB" sz="850" b="1" kern="1200">
                          <a:solidFill>
                            <a:schemeClr val="tx1"/>
                          </a:solidFill>
                          <a:latin typeface="+mn-lt"/>
                          <a:ea typeface="+mn-ea"/>
                          <a:cs typeface="+mn-cs"/>
                        </a:rPr>
                        <a:t>Finanzwesen</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27,45</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15,22</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12,23</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01"/>
                  </a:ext>
                </a:extLst>
              </a:tr>
              <a:tr h="60462">
                <a:tc>
                  <a:txBody>
                    <a:bodyPr/>
                    <a:lstStyle/>
                    <a:p>
                      <a:pPr algn="l" fontAlgn="b">
                        <a:lnSpc>
                          <a:spcPts val="900"/>
                        </a:lnSpc>
                      </a:pPr>
                      <a:r>
                        <a:rPr lang="en-GB" sz="850" b="0" kern="1200">
                          <a:solidFill>
                            <a:schemeClr val="tx1"/>
                          </a:solidFill>
                          <a:latin typeface="+mn-lt"/>
                          <a:ea typeface="+mn-ea"/>
                          <a:cs typeface="+mn-cs"/>
                        </a:rPr>
                        <a:t>Banken</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10,44</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7,26</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3,18</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2"/>
                  </a:ext>
                </a:extLst>
              </a:tr>
              <a:tr h="60462">
                <a:tc>
                  <a:txBody>
                    <a:bodyPr/>
                    <a:lstStyle/>
                    <a:p>
                      <a:pPr algn="l" fontAlgn="b">
                        <a:lnSpc>
                          <a:spcPts val="900"/>
                        </a:lnSpc>
                      </a:pPr>
                      <a:r>
                        <a:rPr lang="en-GB" sz="850" b="0" kern="1200">
                          <a:solidFill>
                            <a:schemeClr val="tx1"/>
                          </a:solidFill>
                          <a:latin typeface="+mn-lt"/>
                          <a:ea typeface="+mn-ea"/>
                          <a:cs typeface="+mn-cs"/>
                        </a:rPr>
                        <a:t>Versicherungen</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9,68</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3,35</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6,33</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3"/>
                  </a:ext>
                </a:extLst>
              </a:tr>
              <a:tr h="60462">
                <a:tc>
                  <a:txBody>
                    <a:bodyPr/>
                    <a:lstStyle/>
                    <a:p>
                      <a:pPr algn="l" fontAlgn="b">
                        <a:lnSpc>
                          <a:spcPts val="900"/>
                        </a:lnSpc>
                      </a:pPr>
                      <a:r>
                        <a:rPr lang="en-GB" sz="850" b="0" kern="1200">
                          <a:solidFill>
                            <a:schemeClr val="tx1"/>
                          </a:solidFill>
                          <a:latin typeface="+mn-lt"/>
                          <a:ea typeface="+mn-ea"/>
                          <a:cs typeface="+mn-cs"/>
                        </a:rPr>
                        <a:t>Diversifizierte Finanzdienste</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7,33</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4,61</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2,72</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4"/>
                  </a:ext>
                </a:extLst>
              </a:tr>
              <a:tr h="83897">
                <a:tc>
                  <a:txBody>
                    <a:bodyPr/>
                    <a:lstStyle/>
                    <a:p>
                      <a:pPr algn="l" fontAlgn="b">
                        <a:lnSpc>
                          <a:spcPts val="900"/>
                        </a:lnSpc>
                      </a:pPr>
                      <a:r>
                        <a:rPr lang="en-GB" sz="850" b="1" kern="1200">
                          <a:solidFill>
                            <a:schemeClr val="tx1"/>
                          </a:solidFill>
                          <a:latin typeface="+mn-lt"/>
                          <a:ea typeface="+mn-ea"/>
                          <a:cs typeface="+mn-cs"/>
                        </a:rPr>
                        <a:t>Gesundheitswesen</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14,72</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13,28</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1,44</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05"/>
                  </a:ext>
                </a:extLst>
              </a:tr>
              <a:tr h="60462">
                <a:tc>
                  <a:txBody>
                    <a:bodyPr/>
                    <a:lstStyle/>
                    <a:p>
                      <a:pPr algn="l" fontAlgn="b">
                        <a:lnSpc>
                          <a:spcPts val="900"/>
                        </a:lnSpc>
                      </a:pPr>
                      <a:r>
                        <a:rPr lang="en-GB" sz="850" b="0" kern="1200">
                          <a:solidFill>
                            <a:schemeClr val="tx1"/>
                          </a:solidFill>
                          <a:latin typeface="+mn-lt"/>
                          <a:ea typeface="+mn-ea"/>
                          <a:cs typeface="+mn-cs"/>
                        </a:rPr>
                        <a:t>Pharma, Biotechn. &amp; -wissenschaften</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14,23</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8,66</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5,57</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6"/>
                  </a:ext>
                </a:extLst>
              </a:tr>
              <a:tr h="83897">
                <a:tc>
                  <a:txBody>
                    <a:bodyPr/>
                    <a:lstStyle/>
                    <a:p>
                      <a:pPr algn="l" fontAlgn="b">
                        <a:lnSpc>
                          <a:spcPts val="900"/>
                        </a:lnSpc>
                      </a:pPr>
                      <a:r>
                        <a:rPr lang="en-GB" sz="850" b="1" kern="1200">
                          <a:solidFill>
                            <a:schemeClr val="tx1"/>
                          </a:solidFill>
                          <a:latin typeface="+mn-lt"/>
                          <a:ea typeface="+mn-ea"/>
                          <a:cs typeface="+mn-cs"/>
                        </a:rPr>
                        <a:t>Industrie</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13,61</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10,16</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3,45</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07"/>
                  </a:ext>
                </a:extLst>
              </a:tr>
              <a:tr h="60462">
                <a:tc>
                  <a:txBody>
                    <a:bodyPr/>
                    <a:lstStyle/>
                    <a:p>
                      <a:pPr algn="l" fontAlgn="b">
                        <a:lnSpc>
                          <a:spcPts val="900"/>
                        </a:lnSpc>
                      </a:pPr>
                      <a:r>
                        <a:rPr lang="en-GB" sz="850" b="0" kern="1200">
                          <a:solidFill>
                            <a:schemeClr val="tx1"/>
                          </a:solidFill>
                          <a:latin typeface="+mn-lt"/>
                          <a:ea typeface="+mn-ea"/>
                          <a:cs typeface="+mn-cs"/>
                        </a:rPr>
                        <a:t>Investitionsgüter</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10,24</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6,88</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3,37</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8"/>
                  </a:ext>
                </a:extLst>
              </a:tr>
              <a:tr h="83897">
                <a:tc>
                  <a:txBody>
                    <a:bodyPr/>
                    <a:lstStyle/>
                    <a:p>
                      <a:pPr algn="l" fontAlgn="b">
                        <a:lnSpc>
                          <a:spcPts val="900"/>
                        </a:lnSpc>
                      </a:pPr>
                      <a:r>
                        <a:rPr lang="en-GB" sz="850" b="1" kern="1200">
                          <a:solidFill>
                            <a:schemeClr val="tx1"/>
                          </a:solidFill>
                          <a:latin typeface="+mn-lt"/>
                          <a:ea typeface="+mn-ea"/>
                          <a:cs typeface="+mn-cs"/>
                        </a:rPr>
                        <a:t>IT</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12,16</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21,23</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-9,08</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09"/>
                  </a:ext>
                </a:extLst>
              </a:tr>
              <a:tr h="60462">
                <a:tc>
                  <a:txBody>
                    <a:bodyPr/>
                    <a:lstStyle/>
                    <a:p>
                      <a:pPr algn="l" fontAlgn="b">
                        <a:lnSpc>
                          <a:spcPts val="900"/>
                        </a:lnSpc>
                      </a:pPr>
                      <a:r>
                        <a:rPr lang="en-GB" sz="850" b="0" kern="1200">
                          <a:solidFill>
                            <a:schemeClr val="tx1"/>
                          </a:solidFill>
                          <a:latin typeface="+mn-lt"/>
                          <a:ea typeface="+mn-ea"/>
                          <a:cs typeface="+mn-cs"/>
                        </a:rPr>
                        <a:t>Halbleiter &amp; Halbleiteranlagen</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6,55</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4,96</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1,58</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0"/>
                  </a:ext>
                </a:extLst>
              </a:tr>
              <a:tr h="60462">
                <a:tc>
                  <a:txBody>
                    <a:bodyPr/>
                    <a:lstStyle/>
                    <a:p>
                      <a:pPr algn="l" fontAlgn="b">
                        <a:lnSpc>
                          <a:spcPts val="900"/>
                        </a:lnSpc>
                      </a:pPr>
                      <a:r>
                        <a:rPr lang="en-GB" sz="850" b="0" kern="1200">
                          <a:solidFill>
                            <a:schemeClr val="tx1"/>
                          </a:solidFill>
                          <a:latin typeface="+mn-lt"/>
                          <a:ea typeface="+mn-ea"/>
                          <a:cs typeface="+mn-cs"/>
                        </a:rPr>
                        <a:t>Hardware &amp; Ausrüstung</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3,36</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6,74</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-3,38</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1"/>
                  </a:ext>
                </a:extLst>
              </a:tr>
              <a:tr h="60462">
                <a:tc>
                  <a:txBody>
                    <a:bodyPr/>
                    <a:lstStyle/>
                    <a:p>
                      <a:pPr algn="l" fontAlgn="b">
                        <a:lnSpc>
                          <a:spcPts val="900"/>
                        </a:lnSpc>
                      </a:pPr>
                      <a:r>
                        <a:rPr lang="en-GB" sz="850" b="0" kern="1200">
                          <a:solidFill>
                            <a:schemeClr val="tx1"/>
                          </a:solidFill>
                          <a:latin typeface="+mn-lt"/>
                          <a:ea typeface="+mn-ea"/>
                          <a:cs typeface="+mn-cs"/>
                        </a:rPr>
                        <a:t>Software &amp; Dienste</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2,25</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9,53</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-7,28</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2"/>
                  </a:ext>
                </a:extLst>
              </a:tr>
              <a:tr h="83897">
                <a:tc>
                  <a:txBody>
                    <a:bodyPr/>
                    <a:lstStyle/>
                    <a:p>
                      <a:pPr algn="l" fontAlgn="b">
                        <a:lnSpc>
                          <a:spcPts val="900"/>
                        </a:lnSpc>
                      </a:pPr>
                      <a:r>
                        <a:rPr lang="en-GB" sz="850" b="1" kern="1200">
                          <a:solidFill>
                            <a:schemeClr val="tx1"/>
                          </a:solidFill>
                          <a:latin typeface="+mn-lt"/>
                          <a:ea typeface="+mn-ea"/>
                          <a:cs typeface="+mn-cs"/>
                        </a:rPr>
                        <a:t>Nicht-zyklische Konsumgüter</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10,78</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7,69</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3,10</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13"/>
                  </a:ext>
                </a:extLst>
              </a:tr>
              <a:tr h="60462">
                <a:tc>
                  <a:txBody>
                    <a:bodyPr/>
                    <a:lstStyle/>
                    <a:p>
                      <a:pPr algn="l" fontAlgn="b">
                        <a:lnSpc>
                          <a:spcPts val="900"/>
                        </a:lnSpc>
                      </a:pPr>
                      <a:r>
                        <a:rPr lang="en-GB" sz="850" b="0" kern="1200">
                          <a:solidFill>
                            <a:schemeClr val="tx1"/>
                          </a:solidFill>
                          <a:latin typeface="+mn-lt"/>
                          <a:ea typeface="+mn-ea"/>
                          <a:cs typeface="+mn-cs"/>
                        </a:rPr>
                        <a:t>Haushaltsartikel &amp; Körperpflegeprodukte</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6,06</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1,74</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4,32</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4"/>
                  </a:ext>
                </a:extLst>
              </a:tr>
              <a:tr h="83897">
                <a:tc>
                  <a:txBody>
                    <a:bodyPr/>
                    <a:lstStyle/>
                    <a:p>
                      <a:pPr algn="l" fontAlgn="b">
                        <a:lnSpc>
                          <a:spcPts val="900"/>
                        </a:lnSpc>
                      </a:pPr>
                      <a:r>
                        <a:rPr lang="en-GB" sz="850" b="1" kern="1200">
                          <a:solidFill>
                            <a:schemeClr val="tx1"/>
                          </a:solidFill>
                          <a:latin typeface="+mn-lt"/>
                          <a:ea typeface="+mn-ea"/>
                          <a:cs typeface="+mn-cs"/>
                        </a:rPr>
                        <a:t>Rohstoffe</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8,76</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5,01</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3,75</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15"/>
                  </a:ext>
                </a:extLst>
              </a:tr>
              <a:tr h="83897">
                <a:tc>
                  <a:txBody>
                    <a:bodyPr/>
                    <a:lstStyle/>
                    <a:p>
                      <a:pPr algn="l" fontAlgn="b">
                        <a:lnSpc>
                          <a:spcPts val="900"/>
                        </a:lnSpc>
                      </a:pPr>
                      <a:r>
                        <a:rPr lang="en-GB" sz="850" b="1" kern="1200">
                          <a:solidFill>
                            <a:schemeClr val="tx1"/>
                          </a:solidFill>
                          <a:latin typeface="+mn-lt"/>
                          <a:ea typeface="+mn-ea"/>
                          <a:cs typeface="+mn-cs"/>
                        </a:rPr>
                        <a:t>Kommunikationsdienste</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6,15</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7,01</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-0,86</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16"/>
                  </a:ext>
                </a:extLst>
              </a:tr>
              <a:tr h="60462">
                <a:tc>
                  <a:txBody>
                    <a:bodyPr/>
                    <a:lstStyle/>
                    <a:p>
                      <a:pPr algn="l" fontAlgn="b">
                        <a:lnSpc>
                          <a:spcPts val="900"/>
                        </a:lnSpc>
                      </a:pPr>
                      <a:r>
                        <a:rPr lang="en-GB" sz="850" b="0" kern="1200">
                          <a:solidFill>
                            <a:schemeClr val="tx1"/>
                          </a:solidFill>
                          <a:latin typeface="+mn-lt"/>
                          <a:ea typeface="+mn-ea"/>
                          <a:cs typeface="+mn-cs"/>
                        </a:rPr>
                        <a:t>Telekommunikations-Dienste</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6,15</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1,86</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4,29</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7"/>
                  </a:ext>
                </a:extLst>
              </a:tr>
              <a:tr h="60462">
                <a:tc>
                  <a:txBody>
                    <a:bodyPr/>
                    <a:lstStyle/>
                    <a:p>
                      <a:pPr algn="l" fontAlgn="b">
                        <a:lnSpc>
                          <a:spcPts val="900"/>
                        </a:lnSpc>
                      </a:pPr>
                      <a:r>
                        <a:rPr lang="en-GB" sz="850" b="0" kern="1200">
                          <a:solidFill>
                            <a:schemeClr val="tx1"/>
                          </a:solidFill>
                          <a:latin typeface="+mn-lt"/>
                          <a:ea typeface="+mn-ea"/>
                          <a:cs typeface="+mn-cs"/>
                        </a:rPr>
                        <a:t>Medien &amp; Unterhaltung</a:t>
                      </a:r>
                      <a:r>
                        <a:rPr lang="en-US" sz="850" b="0" kern="1200">
                          <a:solidFill>
                            <a:schemeClr val="tx1"/>
                          </a:solidFill>
                          <a:latin typeface="+mn-lt"/>
                          <a:ea typeface="+mn-ea"/>
                          <a:cs typeface="+mn-cs"/>
                        </a:rPr>
                        <a:t> </a:t>
                      </a:r>
                      <a:endParaRPr lang="en-US" sz="850" b="0"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GB" sz="850" b="0" i="0" u="none" strike="noStrike">
                          <a:solidFill>
                            <a:schemeClr val="tx1"/>
                          </a:solidFill>
                          <a:effectLst/>
                          <a:latin typeface="+mn-lt"/>
                        </a:rPr>
                        <a:t>0,00</a:t>
                      </a:r>
                      <a:r>
                        <a:rPr lang="en-US" sz="850" b="0" i="0" u="none" strike="noStrike">
                          <a:solidFill>
                            <a:schemeClr val="tx1"/>
                          </a:solidFill>
                          <a:effectLst/>
                          <a:latin typeface="+mn-lt"/>
                        </a:rPr>
                        <a:t> </a:t>
                      </a:r>
                      <a:endParaRPr lang="en-US" sz="850" b="0"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5,15</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GB" sz="850" b="0" i="0" u="none" strike="noStrike">
                          <a:solidFill>
                            <a:schemeClr val="tx1"/>
                          </a:solidFill>
                          <a:effectLst/>
                          <a:latin typeface="+mn-lt"/>
                        </a:rPr>
                        <a:t>-5,15</a:t>
                      </a:r>
                      <a:endParaRPr lang="en-US" sz="850" b="0"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8"/>
                  </a:ext>
                </a:extLst>
              </a:tr>
              <a:tr h="83897">
                <a:tc>
                  <a:txBody>
                    <a:bodyPr/>
                    <a:lstStyle/>
                    <a:p>
                      <a:pPr algn="l" fontAlgn="b">
                        <a:lnSpc>
                          <a:spcPts val="900"/>
                        </a:lnSpc>
                      </a:pPr>
                      <a:r>
                        <a:rPr lang="en-GB" sz="850" b="1" kern="1200">
                          <a:solidFill>
                            <a:schemeClr val="tx1"/>
                          </a:solidFill>
                          <a:latin typeface="+mn-lt"/>
                          <a:ea typeface="+mn-ea"/>
                          <a:cs typeface="+mn-cs"/>
                        </a:rPr>
                        <a:t>Zyklische Konsumgüter</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3,50</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11,01</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-7,51</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19"/>
                  </a:ext>
                </a:extLst>
              </a:tr>
              <a:tr h="83897">
                <a:tc>
                  <a:txBody>
                    <a:bodyPr/>
                    <a:lstStyle/>
                    <a:p>
                      <a:pPr algn="l" fontAlgn="b">
                        <a:lnSpc>
                          <a:spcPts val="900"/>
                        </a:lnSpc>
                      </a:pPr>
                      <a:r>
                        <a:rPr lang="en-GB" sz="850" b="1" kern="1200">
                          <a:solidFill>
                            <a:schemeClr val="tx1"/>
                          </a:solidFill>
                          <a:latin typeface="+mn-lt"/>
                          <a:ea typeface="+mn-ea"/>
                          <a:cs typeface="+mn-cs"/>
                        </a:rPr>
                        <a:t>Immobilien</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1,86</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0,62</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1,24</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20"/>
                  </a:ext>
                </a:extLst>
              </a:tr>
              <a:tr h="83897">
                <a:tc>
                  <a:txBody>
                    <a:bodyPr/>
                    <a:lstStyle/>
                    <a:p>
                      <a:pPr algn="l" fontAlgn="b">
                        <a:lnSpc>
                          <a:spcPts val="900"/>
                        </a:lnSpc>
                      </a:pPr>
                      <a:r>
                        <a:rPr lang="en-GB" sz="850" b="1" kern="1200">
                          <a:solidFill>
                            <a:schemeClr val="tx1"/>
                          </a:solidFill>
                          <a:latin typeface="+mn-lt"/>
                          <a:ea typeface="+mn-ea"/>
                          <a:cs typeface="+mn-cs"/>
                        </a:rPr>
                        <a:t>Versorgungsbetriebe</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0,36</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3,10</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-2,74</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21"/>
                  </a:ext>
                </a:extLst>
              </a:tr>
              <a:tr h="83897">
                <a:tc>
                  <a:txBody>
                    <a:bodyPr/>
                    <a:lstStyle/>
                    <a:p>
                      <a:pPr algn="l" fontAlgn="b">
                        <a:lnSpc>
                          <a:spcPts val="900"/>
                        </a:lnSpc>
                      </a:pPr>
                      <a:r>
                        <a:rPr lang="en-GB" sz="850" b="1" kern="1200">
                          <a:solidFill>
                            <a:schemeClr val="tx1"/>
                          </a:solidFill>
                          <a:latin typeface="+mn-lt"/>
                          <a:ea typeface="+mn-ea"/>
                          <a:cs typeface="+mn-cs"/>
                        </a:rPr>
                        <a:t>Energie</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0,00</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5,67</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-5,67</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22"/>
                  </a:ext>
                </a:extLst>
              </a:tr>
              <a:tr h="83897">
                <a:tc>
                  <a:txBody>
                    <a:bodyPr/>
                    <a:lstStyle/>
                    <a:p>
                      <a:pPr algn="l" fontAlgn="b">
                        <a:lnSpc>
                          <a:spcPts val="900"/>
                        </a:lnSpc>
                      </a:pPr>
                      <a:r>
                        <a:rPr lang="en-GB" sz="850" b="1" kern="1200">
                          <a:solidFill>
                            <a:schemeClr val="tx1"/>
                          </a:solidFill>
                          <a:latin typeface="+mn-lt"/>
                          <a:ea typeface="+mn-ea"/>
                          <a:cs typeface="+mn-cs"/>
                        </a:rPr>
                        <a:t>Liquide Mittel</a:t>
                      </a:r>
                      <a:endParaRPr lang="en-US" sz="850" b="1" kern="1200" dirty="0">
                        <a:solidFill>
                          <a:schemeClr val="tx1"/>
                        </a:solidFill>
                        <a:latin typeface="+mn-lt"/>
                        <a:ea typeface="+mn-ea"/>
                        <a:cs typeface="+mn-cs"/>
                      </a:endParaRPr>
                    </a:p>
                  </a:txBody>
                  <a:tcPr marL="40341" marR="40341" marT="9144" marB="9144"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850" b="1" i="0" u="none" strike="noStrike">
                          <a:solidFill>
                            <a:schemeClr val="tx1"/>
                          </a:solidFill>
                          <a:effectLst/>
                          <a:latin typeface="+mn-lt"/>
                        </a:rPr>
                        <a:t>0,65</a:t>
                      </a:r>
                      <a:r>
                        <a:rPr lang="en-US" sz="850" b="1" i="0" u="none" strike="noStrike">
                          <a:solidFill>
                            <a:schemeClr val="tx1"/>
                          </a:solidFill>
                          <a:effectLst/>
                          <a:latin typeface="+mn-lt"/>
                        </a:rPr>
                        <a:t> </a:t>
                      </a:r>
                      <a:endParaRPr lang="en-US" sz="850" b="1" i="0" u="none" strike="noStrike" dirty="0">
                        <a:solidFill>
                          <a:schemeClr val="tx1"/>
                        </a:solidFill>
                        <a:effectLst/>
                        <a:latin typeface="+mn-lt"/>
                      </a:endParaRPr>
                    </a:p>
                  </a:txBody>
                  <a:tcPr marL="0" marR="40341" marT="9144" marB="9144">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0,00</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tc>
                  <a:txBody>
                    <a:bodyPr/>
                    <a:lstStyle/>
                    <a:p>
                      <a:pPr algn="r" fontAlgn="b"/>
                      <a:r>
                        <a:rPr lang="en-GB" sz="850" b="1" i="0" u="none" strike="noStrike">
                          <a:solidFill>
                            <a:schemeClr val="tx1"/>
                          </a:solidFill>
                          <a:effectLst/>
                          <a:latin typeface="+mn-lt"/>
                        </a:rPr>
                        <a:t>0,65</a:t>
                      </a:r>
                      <a:endParaRPr lang="en-US" sz="850" b="1" i="0" u="none" strike="noStrike" dirty="0">
                        <a:solidFill>
                          <a:schemeClr val="tx1"/>
                        </a:solidFill>
                        <a:effectLst/>
                        <a:latin typeface="+mn-lt"/>
                      </a:endParaRPr>
                    </a:p>
                  </a:txBody>
                  <a:tcPr marL="0" marR="40341" marT="9144" marB="9144">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E1F7F7"/>
                    </a:solidFill>
                  </a:tcPr>
                </a:tc>
                <a:extLst>
                  <a:ext uri="{0D108BD9-81ED-4DB2-BD59-A6C34878D82A}">
                    <a16:rowId xmlns:a16="http://schemas.microsoft.com/office/drawing/2014/main" val="10023"/>
                  </a:ext>
                </a:extLst>
              </a:tr>
            </a:tbl>
          </a:graphicData>
        </a:graphic>
      </p:graphicFrame>
      <p:graphicFrame>
        <p:nvGraphicFramePr>
          <p:cNvPr id="133" name="Table 13">
            <a:extLst>
              <a:ext uri="{FF2B5EF4-FFF2-40B4-BE49-F238E27FC236}">
                <a16:creationId xmlns:a16="http://schemas.microsoft.com/office/drawing/2014/main" id="{D0CA4AD0-B3E8-4736-9FDE-030C304B0D6F}"/>
              </a:ext>
            </a:extLst>
          </p:cNvPr>
          <p:cNvGraphicFramePr>
            <a:graphicFrameLocks noGrp="1"/>
          </p:cNvGraphicFramePr>
          <p:nvPr>
            <p:extLst>
              <p:ext uri="{D42A27DB-BD31-4B8C-83A1-F6EECF244321}">
                <p14:modId xmlns:p14="http://schemas.microsoft.com/office/powerpoint/2010/main" val="3346447680"/>
              </p:ext>
            </p:extLst>
          </p:nvPr>
        </p:nvGraphicFramePr>
        <p:xfrm>
          <a:off x="640080" y="5212080"/>
          <a:ext cx="3429000" cy="235968"/>
        </p:xfrm>
        <a:graphic>
          <a:graphicData uri="http://schemas.openxmlformats.org/drawingml/2006/table">
            <a:tbl>
              <a:tblPr firstRow="1" bandRow="1">
                <a:tableStyleId>{2D5ABB26-0587-4C30-8999-92F81FD0307C}</a:tableStyleId>
              </a:tblPr>
              <a:tblGrid>
                <a:gridCol w="91440">
                  <a:extLst>
                    <a:ext uri="{9D8B030D-6E8A-4147-A177-3AD203B41FA5}">
                      <a16:colId xmlns:a16="http://schemas.microsoft.com/office/drawing/2014/main" val="1552165972"/>
                    </a:ext>
                  </a:extLst>
                </a:gridCol>
                <a:gridCol w="3337560">
                  <a:extLst>
                    <a:ext uri="{9D8B030D-6E8A-4147-A177-3AD203B41FA5}">
                      <a16:colId xmlns:a16="http://schemas.microsoft.com/office/drawing/2014/main" val="2575189263"/>
                    </a:ext>
                  </a:extLst>
                </a:gridCol>
              </a:tblGrid>
              <a:tr h="117984">
                <a:tc>
                  <a:txBody>
                    <a:bodyPr/>
                    <a:lstStyle/>
                    <a:p>
                      <a:pPr>
                        <a:lnSpc>
                          <a:spcPts val="900"/>
                        </a:lnSpc>
                      </a:pPr>
                      <a:r>
                        <a:rPr kumimoji="0" lang="en-US" sz="700" b="0" i="0" u="none" strike="noStrike" kern="1200" cap="none" spc="0" normalizeH="0" baseline="0" noProof="0" dirty="0">
                          <a:ln>
                            <a:noFill/>
                          </a:ln>
                          <a:solidFill>
                            <a:srgbClr val="3769FF"/>
                          </a:solidFill>
                          <a:effectLst/>
                          <a:uLnTx/>
                          <a:uFillTx/>
                          <a:latin typeface="Arial Narrow" panose="020B0606020202030204" pitchFamily="34" charset="0"/>
                          <a:ea typeface="+mn-ea"/>
                          <a:cs typeface="+mn-cs"/>
                          <a:sym typeface="Wingdings" panose="05000000000000000000" pitchFamily="2" charset="2"/>
                        </a:rPr>
                        <a:t></a:t>
                      </a:r>
                      <a:endParaRPr lang="en-US" sz="900" dirty="0">
                        <a:solidFill>
                          <a:srgbClr val="3769FF"/>
                        </a:solidFill>
                        <a:latin typeface="Arial Narrow" panose="020B0606020202030204" pitchFamily="34" charset="0"/>
                      </a:endParaRPr>
                    </a:p>
                  </a:txBody>
                  <a:tcPr marL="0" marR="27432" marT="9144" marB="0"/>
                </a:tc>
                <a:tc>
                  <a:txBody>
                    <a:bodyPr/>
                    <a:lstStyle/>
                    <a:p>
                      <a:pPr>
                        <a:lnSpc>
                          <a:spcPts val="800"/>
                        </a:lnSpc>
                      </a:pPr>
                      <a:r>
                        <a:rPr kumimoji="0" lang="en-US" sz="85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Franklin Global Dividend UCITS ETF</a:t>
                      </a:r>
                      <a:r>
                        <a:rPr kumimoji="0" lang="en-US" sz="9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t>
                      </a:r>
                      <a:endParaRPr lang="en-US" sz="900" dirty="0">
                        <a:latin typeface="Arial Narrow" panose="020B0606020202030204" pitchFamily="34" charset="0"/>
                      </a:endParaRPr>
                    </a:p>
                  </a:txBody>
                  <a:tcPr marL="9144" marR="27432" marT="9144" marB="0" anchor="ctr"/>
                </a:tc>
                <a:extLst>
                  <a:ext uri="{0D108BD9-81ED-4DB2-BD59-A6C34878D82A}">
                    <a16:rowId xmlns:a16="http://schemas.microsoft.com/office/drawing/2014/main" val="3591173152"/>
                  </a:ext>
                </a:extLst>
              </a:tr>
              <a:tr h="117984">
                <a:tc>
                  <a:txBody>
                    <a:bodyPr/>
                    <a:lstStyle/>
                    <a:p>
                      <a:pPr>
                        <a:lnSpc>
                          <a:spcPts val="900"/>
                        </a:lnSpc>
                      </a:pPr>
                      <a:r>
                        <a:rPr kumimoji="0" lang="en-US" sz="700" b="0" i="0" u="none" strike="noStrike" kern="1200" cap="none" spc="0" normalizeH="0" baseline="0" noProof="0" dirty="0">
                          <a:ln>
                            <a:noFill/>
                          </a:ln>
                          <a:solidFill>
                            <a:srgbClr val="72DBD5"/>
                          </a:solidFill>
                          <a:effectLst/>
                          <a:uLnTx/>
                          <a:uFillTx/>
                          <a:latin typeface="Arial Narrow" panose="020B0606020202030204" pitchFamily="34" charset="0"/>
                          <a:ea typeface="+mn-ea"/>
                          <a:cs typeface="+mn-cs"/>
                          <a:sym typeface="Wingdings" panose="05000000000000000000" pitchFamily="2" charset="2"/>
                        </a:rPr>
                        <a:t></a:t>
                      </a:r>
                      <a:endParaRPr lang="en-US" sz="700" dirty="0">
                        <a:solidFill>
                          <a:srgbClr val="72DBD5"/>
                        </a:solidFill>
                        <a:latin typeface="Arial Narrow" panose="020B0606020202030204" pitchFamily="34" charset="0"/>
                      </a:endParaRPr>
                    </a:p>
                  </a:txBody>
                  <a:tcPr marL="0" marR="27432" marT="9144" marB="0"/>
                </a:tc>
                <a:tc>
                  <a:txBody>
                    <a:bodyPr/>
                    <a:lstStyle/>
                    <a:p>
                      <a:pPr>
                        <a:lnSpc>
                          <a:spcPts val="800"/>
                        </a:lnSpc>
                      </a:pPr>
                      <a:r>
                        <a:rPr kumimoji="0" lang="en-GB" sz="85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MSCI AC World ex-REITS Index-NR</a:t>
                      </a:r>
                      <a:r>
                        <a:rPr kumimoji="0" lang="en-US" sz="85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t>
                      </a:r>
                      <a:endParaRPr lang="en-US" sz="850" dirty="0">
                        <a:solidFill>
                          <a:srgbClr val="4E9D2D"/>
                        </a:solidFill>
                        <a:latin typeface="Arial Narrow" panose="020B0606020202030204" pitchFamily="34" charset="0"/>
                      </a:endParaRPr>
                    </a:p>
                  </a:txBody>
                  <a:tcPr marL="0" marR="27432" marT="9144" marB="0"/>
                </a:tc>
                <a:extLst>
                  <a:ext uri="{0D108BD9-81ED-4DB2-BD59-A6C34878D82A}">
                    <a16:rowId xmlns:a16="http://schemas.microsoft.com/office/drawing/2014/main" val="1239789366"/>
                  </a:ext>
                </a:extLst>
              </a:tr>
            </a:tbl>
          </a:graphicData>
        </a:graphic>
      </p:graphicFrame>
    </p:spTree>
    <p:extLst>
      <p:ext uri="{BB962C8B-B14F-4D97-AF65-F5344CB8AC3E}">
        <p14:creationId xmlns:p14="http://schemas.microsoft.com/office/powerpoint/2010/main" val="331241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74639" y="1280160"/>
            <a:ext cx="8412162" cy="677732"/>
          </a:xfrm>
        </p:spPr>
        <p:txBody>
          <a:bodyPr/>
          <a:lstStyle/>
          <a:p>
            <a:r>
              <a:rPr lang="en-US" sz="1200"/>
              <a:t>Franklin Global Dividend UCITS ETF </a:t>
            </a:r>
            <a:endParaRPr lang="en-US" sz="1200" dirty="0"/>
          </a:p>
          <a:p>
            <a:r>
              <a:rPr lang="en-US" sz="1000" b="0"/>
              <a:t>Am 30.11.2022 </a:t>
            </a:r>
            <a:endParaRPr lang="en-US" sz="1000" b="0" dirty="0"/>
          </a:p>
        </p:txBody>
      </p:sp>
      <p:graphicFrame>
        <p:nvGraphicFramePr>
          <p:cNvPr id="7" name="Chart Placeholder 6"/>
          <p:cNvGraphicFramePr>
            <a:graphicFrameLocks noGrp="1"/>
          </p:cNvGraphicFramePr>
          <p:nvPr>
            <p:ph sz="quarter" idx="27"/>
            <p:extLst>
              <p:ext uri="{D42A27DB-BD31-4B8C-83A1-F6EECF244321}">
                <p14:modId xmlns:p14="http://schemas.microsoft.com/office/powerpoint/2010/main" val="1535248187"/>
              </p:ext>
            </p:extLst>
          </p:nvPr>
        </p:nvGraphicFramePr>
        <p:xfrm>
          <a:off x="274638" y="1872591"/>
          <a:ext cx="8412798" cy="2781744"/>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gridCol w="1097598">
                  <a:extLst>
                    <a:ext uri="{9D8B030D-6E8A-4147-A177-3AD203B41FA5}">
                      <a16:colId xmlns:a16="http://schemas.microsoft.com/office/drawing/2014/main" val="20003"/>
                    </a:ext>
                  </a:extLst>
                </a:gridCol>
              </a:tblGrid>
              <a:tr h="0">
                <a:tc>
                  <a:txBody>
                    <a:bodyPr/>
                    <a:lstStyle/>
                    <a:p>
                      <a:r>
                        <a:rPr lang="en-US" sz="1000" b="1">
                          <a:solidFill>
                            <a:schemeClr val="tx1"/>
                          </a:solidFill>
                          <a:latin typeface="+mn-lt"/>
                        </a:rPr>
                        <a:t>Emittent</a:t>
                      </a:r>
                      <a:r>
                        <a:rPr lang="en-US" sz="1000" b="1">
                          <a:solidFill>
                            <a:srgbClr val="005598"/>
                          </a:solidFill>
                          <a:latin typeface="+mn-lt"/>
                        </a:rPr>
                        <a:t> </a:t>
                      </a:r>
                      <a:endParaRPr lang="en-US" sz="1000" b="1" dirty="0">
                        <a:solidFill>
                          <a:srgbClr val="005598"/>
                        </a:solidFill>
                        <a:latin typeface="+mn-lt"/>
                      </a:endParaRPr>
                    </a:p>
                  </a:txBody>
                  <a:tcPr marL="45789" marR="45789" marT="40341" marB="40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tx1"/>
                          </a:solidFill>
                          <a:latin typeface="+mn-lt"/>
                        </a:rPr>
                        <a:t>Land</a:t>
                      </a:r>
                    </a:p>
                  </a:txBody>
                  <a:tcPr marL="45789" marR="45789" marT="40341" marB="40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tx1"/>
                          </a:solidFill>
                          <a:latin typeface="+mn-lt"/>
                        </a:rPr>
                        <a:t>Industrie</a:t>
                      </a:r>
                    </a:p>
                  </a:txBody>
                  <a:tcPr marL="45789" marR="45789" marT="40341" marB="40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1">
                          <a:solidFill>
                            <a:schemeClr val="tx1"/>
                          </a:solidFill>
                          <a:latin typeface="+mn-lt"/>
                        </a:rPr>
                        <a:t>in % des Fondsvolumens</a:t>
                      </a:r>
                      <a:endParaRPr lang="en-US" sz="1000" b="1" dirty="0">
                        <a:solidFill>
                          <a:schemeClr val="tx1"/>
                        </a:solidFill>
                        <a:latin typeface="+mn-lt"/>
                      </a:endParaRPr>
                    </a:p>
                  </a:txBody>
                  <a:tcPr marL="0" marR="45789" marT="40341" marB="40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b"/>
                      <a:r>
                        <a:rPr lang="en-GB" sz="900" b="0" i="0" u="none" strike="noStrike" dirty="0">
                          <a:solidFill>
                            <a:srgbClr val="000000"/>
                          </a:solidFill>
                          <a:effectLst/>
                          <a:latin typeface="+mn-lt"/>
                        </a:rPr>
                        <a:t>UNITED PARCEL SERVICE INC</a:t>
                      </a:r>
                      <a:r>
                        <a:rPr lang="en-US" sz="900" b="0" i="0" u="none" strike="noStrike" dirty="0">
                          <a:solidFill>
                            <a:srgbClr val="000000"/>
                          </a:solidFill>
                          <a:effectLst/>
                          <a:latin typeface="+mn-lt"/>
                        </a:rPr>
                        <a:t> </a:t>
                      </a: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Transportwesen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2,07</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fontAlgn="b"/>
                      <a:r>
                        <a:rPr lang="en-GB" sz="900" b="0" i="0" u="none" strike="noStrike">
                          <a:solidFill>
                            <a:srgbClr val="000000"/>
                          </a:solidFill>
                          <a:effectLst/>
                          <a:latin typeface="+mn-lt"/>
                        </a:rPr>
                        <a:t>MERCK &amp; CO INC</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Pharma, Biotechn. &amp; -wissenschaften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2,06</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fontAlgn="b"/>
                      <a:r>
                        <a:rPr lang="en-GB" sz="900" b="0" i="0" u="none" strike="noStrike" dirty="0">
                          <a:solidFill>
                            <a:srgbClr val="000000"/>
                          </a:solidFill>
                          <a:effectLst/>
                          <a:latin typeface="+mn-lt"/>
                        </a:rPr>
                        <a:t>NUCOR CORP</a:t>
                      </a:r>
                      <a:r>
                        <a:rPr lang="en-US" sz="900" b="0" i="0" u="none" strike="noStrike" dirty="0">
                          <a:solidFill>
                            <a:srgbClr val="000000"/>
                          </a:solidFill>
                          <a:effectLst/>
                          <a:latin typeface="+mn-lt"/>
                        </a:rPr>
                        <a:t> </a:t>
                      </a: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Rohstoffe</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2,06</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fontAlgn="b"/>
                      <a:r>
                        <a:rPr lang="en-GB" sz="900" b="0" i="0" u="none" strike="noStrike">
                          <a:solidFill>
                            <a:srgbClr val="000000"/>
                          </a:solidFill>
                          <a:effectLst/>
                          <a:latin typeface="+mn-lt"/>
                        </a:rPr>
                        <a:t>PROCTER &amp; GAMBLE CO/THE</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dirty="0" err="1">
                          <a:solidFill>
                            <a:srgbClr val="000000"/>
                          </a:solidFill>
                          <a:effectLst/>
                          <a:latin typeface="+mn-lt"/>
                        </a:rPr>
                        <a:t>Haushaltsartikel</a:t>
                      </a:r>
                      <a:r>
                        <a:rPr lang="en-GB" sz="900" b="0" i="0" u="none" strike="noStrike" baseline="0" dirty="0">
                          <a:solidFill>
                            <a:srgbClr val="000000"/>
                          </a:solidFill>
                          <a:effectLst/>
                          <a:latin typeface="+mn-lt"/>
                        </a:rPr>
                        <a:t> &amp; </a:t>
                      </a:r>
                      <a:r>
                        <a:rPr lang="en-GB" sz="900" b="0" i="0" u="none" strike="noStrike" baseline="0" dirty="0" err="1">
                          <a:solidFill>
                            <a:srgbClr val="000000"/>
                          </a:solidFill>
                          <a:effectLst/>
                          <a:latin typeface="+mn-lt"/>
                        </a:rPr>
                        <a:t>Körperpflegeprodukte</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2,05</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fontAlgn="b"/>
                      <a:r>
                        <a:rPr lang="en-GB" sz="900" b="0" i="0" u="none" strike="noStrike">
                          <a:solidFill>
                            <a:srgbClr val="000000"/>
                          </a:solidFill>
                          <a:effectLst/>
                          <a:latin typeface="+mn-lt"/>
                        </a:rPr>
                        <a:t>CISCO SYSTEMS INC</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Hardware &amp; Ausrüstung</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2,03</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fontAlgn="b"/>
                      <a:r>
                        <a:rPr lang="en-GB" sz="900" b="0" i="0" u="none" strike="noStrike">
                          <a:solidFill>
                            <a:srgbClr val="000000"/>
                          </a:solidFill>
                          <a:effectLst/>
                          <a:latin typeface="+mn-lt"/>
                        </a:rPr>
                        <a:t>COCA-COLA CO/THE</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Lebensmittel, Getränke &amp; Tabak</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2,03</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l" fontAlgn="b"/>
                      <a:r>
                        <a:rPr lang="en-GB" sz="900" b="0" i="0" u="none" strike="noStrike">
                          <a:solidFill>
                            <a:srgbClr val="000000"/>
                          </a:solidFill>
                          <a:effectLst/>
                          <a:latin typeface="+mn-lt"/>
                        </a:rPr>
                        <a:t>PFIZER INC</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Pharma, Biotechn. &amp; -wissenschaften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2,03</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fontAlgn="b"/>
                      <a:r>
                        <a:rPr lang="en-GB" sz="900" b="0" i="0" u="none" strike="noStrike">
                          <a:solidFill>
                            <a:srgbClr val="000000"/>
                          </a:solidFill>
                          <a:effectLst/>
                          <a:latin typeface="+mn-lt"/>
                        </a:rPr>
                        <a:t>RIO TINTO PLC</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Australien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Rohstoffe</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2,03</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l" fontAlgn="b"/>
                      <a:r>
                        <a:rPr lang="en-GB" sz="900" b="0" i="0" u="none" strike="noStrike" dirty="0">
                          <a:solidFill>
                            <a:srgbClr val="000000"/>
                          </a:solidFill>
                          <a:effectLst/>
                          <a:latin typeface="+mn-lt"/>
                        </a:rPr>
                        <a:t>PHILIP MORRIS INTERNATIONAL INC</a:t>
                      </a:r>
                      <a:r>
                        <a:rPr lang="en-US" sz="900" b="0" i="0" u="none" strike="noStrike" dirty="0">
                          <a:solidFill>
                            <a:srgbClr val="000000"/>
                          </a:solidFill>
                          <a:effectLst/>
                          <a:latin typeface="+mn-lt"/>
                        </a:rPr>
                        <a:t> </a:t>
                      </a: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Lebensmittel, Getränke &amp; Tabak</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2,02</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l" fontAlgn="b"/>
                      <a:r>
                        <a:rPr lang="en-GB" sz="900" b="0" i="0" u="none" strike="noStrike">
                          <a:solidFill>
                            <a:srgbClr val="000000"/>
                          </a:solidFill>
                          <a:effectLst/>
                          <a:latin typeface="+mn-lt"/>
                        </a:rPr>
                        <a:t>KIMBERLY-CLARK CORP</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Vereinigte Staaten</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l" fontAlgn="b"/>
                      <a:r>
                        <a:rPr lang="en-GB" sz="900" b="0" i="0" u="none" strike="noStrike" baseline="0">
                          <a:solidFill>
                            <a:srgbClr val="000000"/>
                          </a:solidFill>
                          <a:effectLst/>
                          <a:latin typeface="+mn-lt"/>
                        </a:rPr>
                        <a:t>Haushaltsartikel &amp; Körperpflegeprodukte</a:t>
                      </a:r>
                      <a:endParaRPr lang="en-US" sz="900" b="0" i="0" u="none" strike="noStrike" baseline="0"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C8C8C8"/>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n-lt"/>
                        </a:rPr>
                        <a:t>2,02</a:t>
                      </a:r>
                      <a:r>
                        <a:rPr lang="en-US" sz="900" b="0" i="0" u="none" strike="noStrike">
                          <a:solidFill>
                            <a:srgbClr val="000000"/>
                          </a:solidFill>
                          <a:effectLst/>
                          <a:latin typeface="+mn-lt"/>
                        </a:rPr>
                        <a:t>   </a:t>
                      </a:r>
                      <a:endParaRPr lang="en-US" sz="900" b="0" i="0" u="none" strike="noStrike" dirty="0">
                        <a:solidFill>
                          <a:srgbClr val="000000"/>
                        </a:solidFill>
                        <a:effectLst/>
                        <a:latin typeface="+mn-lt"/>
                      </a:endParaRPr>
                    </a:p>
                  </a:txBody>
                  <a:tcPr marL="47949" marR="47949" marT="40341" marB="40341">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0">
                <a:tc gridSpan="3">
                  <a:txBody>
                    <a:bodyPr/>
                    <a:lstStyle/>
                    <a:p>
                      <a:r>
                        <a:rPr lang="en-GB" sz="900" b="1">
                          <a:solidFill>
                            <a:schemeClr val="bg1"/>
                          </a:solidFill>
                          <a:latin typeface="+mn-lt"/>
                        </a:rPr>
                        <a:t>Gesamt</a:t>
                      </a:r>
                      <a:endParaRPr lang="en-US" sz="900" b="1" dirty="0">
                        <a:solidFill>
                          <a:schemeClr val="bg1"/>
                        </a:solidFill>
                        <a:latin typeface="+mn-lt"/>
                      </a:endParaRPr>
                    </a:p>
                  </a:txBody>
                  <a:tcPr marL="47949" marR="47949"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A096"/>
                    </a:solidFill>
                  </a:tcPr>
                </a:tc>
                <a:tc hMerge="1">
                  <a:txBody>
                    <a:bodyPr/>
                    <a:lstStyle/>
                    <a:p>
                      <a:endParaRPr lang="en-US" sz="900" b="1" dirty="0">
                        <a:solidFill>
                          <a:srgbClr val="000000"/>
                        </a:solidFill>
                        <a:latin typeface="Arial"/>
                      </a:endParaRPr>
                    </a:p>
                  </a:txBody>
                  <a:tcPr marL="0" marR="0" marT="49530" marB="4953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6350" cmpd="sng">
                      <a:solidFill>
                        <a:srgbClr val="BBBBBB"/>
                      </a:solidFill>
                    </a:lnB>
                    <a:solidFill>
                      <a:srgbClr val="A5D7F5"/>
                    </a:solidFill>
                  </a:tcPr>
                </a:tc>
                <a:tc hMerge="1">
                  <a:txBody>
                    <a:bodyPr/>
                    <a:lstStyle/>
                    <a:p>
                      <a:endParaRPr lang="en-US" sz="900" b="1" dirty="0">
                        <a:solidFill>
                          <a:srgbClr val="000000"/>
                        </a:solidFill>
                        <a:latin typeface="Arial"/>
                      </a:endParaRPr>
                    </a:p>
                  </a:txBody>
                  <a:tcPr marL="0" marR="0" marT="49530" marB="4953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6350" cmpd="sng">
                      <a:solidFill>
                        <a:srgbClr val="BBBBBB"/>
                      </a:solidFill>
                    </a:lnB>
                    <a:solidFill>
                      <a:srgbClr val="A5D7F5"/>
                    </a:solidFill>
                  </a:tcPr>
                </a:tc>
                <a:tc>
                  <a:txBody>
                    <a:bodyPr/>
                    <a:lstStyle/>
                    <a:p>
                      <a:pPr algn="r" fontAlgn="b"/>
                      <a:r>
                        <a:rPr lang="en-GB" sz="900" b="1" i="0" u="none" strike="noStrike" dirty="0">
                          <a:solidFill>
                            <a:schemeClr val="bg1"/>
                          </a:solidFill>
                          <a:effectLst/>
                          <a:latin typeface="+mn-lt"/>
                        </a:rPr>
                        <a:t>20,41</a:t>
                      </a:r>
                      <a:r>
                        <a:rPr lang="en-US" sz="900" b="1" i="0" u="none" strike="noStrike" dirty="0">
                          <a:solidFill>
                            <a:srgbClr val="000000"/>
                          </a:solidFill>
                          <a:effectLst/>
                          <a:latin typeface="+mn-lt"/>
                        </a:rPr>
                        <a:t> </a:t>
                      </a:r>
                    </a:p>
                  </a:txBody>
                  <a:tcPr marL="47949" marR="47949"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A096"/>
                    </a:solidFill>
                  </a:tcPr>
                </a:tc>
                <a:extLst>
                  <a:ext uri="{0D108BD9-81ED-4DB2-BD59-A6C34878D82A}">
                    <a16:rowId xmlns:a16="http://schemas.microsoft.com/office/drawing/2014/main" val="10011"/>
                  </a:ext>
                </a:extLst>
              </a:tr>
            </a:tbl>
          </a:graphicData>
        </a:graphic>
      </p:graphicFrame>
      <p:sp>
        <p:nvSpPr>
          <p:cNvPr id="9" name="Slide Number Placeholder 8"/>
          <p:cNvSpPr>
            <a:spLocks noGrp="1"/>
          </p:cNvSpPr>
          <p:nvPr>
            <p:ph type="sldNum" sz="quarter" idx="4"/>
          </p:nvPr>
        </p:nvSpPr>
        <p:spPr/>
        <p:txBody>
          <a:bodyPr/>
          <a:lstStyle/>
          <a:p>
            <a:fld id="{1BEC5097-9BB9-44C2-AAFE-8F70C5E005E2}" type="slidenum">
              <a:rPr lang="en-US" smtClean="0"/>
              <a:pPr/>
              <a:t>12</a:t>
            </a:fld>
            <a:endParaRPr lang="en-US" dirty="0"/>
          </a:p>
        </p:txBody>
      </p:sp>
      <p:sp>
        <p:nvSpPr>
          <p:cNvPr id="6" name="Text Placeholder 5"/>
          <p:cNvSpPr>
            <a:spLocks noGrp="1"/>
          </p:cNvSpPr>
          <p:nvPr>
            <p:ph type="body" sz="quarter" idx="26"/>
          </p:nvPr>
        </p:nvSpPr>
        <p:spPr>
          <a:xfrm>
            <a:off x="274638" y="6583680"/>
            <a:ext cx="8503920" cy="115416"/>
          </a:xfrm>
        </p:spPr>
        <p:txBody>
          <a:bodyPr/>
          <a:lstStyle/>
          <a:p>
            <a:pPr>
              <a:lnSpc>
                <a:spcPts val="900"/>
              </a:lnSpc>
            </a:pPr>
            <a:r>
              <a:rPr lang="en-US" sz="900"/>
              <a:t>Die Informationen sind historisch und spiegeln nicht unbedingt die aktuellen oder künftigen Portfolio-Merkmale wider. Bei allen Portfolio-Beteiligungen sind Änderungen vorbehalten.</a:t>
            </a:r>
          </a:p>
          <a:p>
            <a:pPr>
              <a:lnSpc>
                <a:spcPts val="900"/>
              </a:lnSpc>
            </a:pPr>
            <a:r>
              <a:rPr lang="en-US" sz="900"/>
              <a:t>Die bereitgestellten Informationen stellen keine Empfehlung zum Kauf, Halten oder Verkauf eines Wertpapiers dar. Die aufgeführten Wertpapiere oder Emittenten stellen nicht die gesamten Beteiligungen dar und machen möglicherweise zusammen nur einen kleinen Prozentsatz dieser Beteiligungen aus. Es gibt keine Garantie dafür, dass erworbene Wertpapiere im Portfolio verbleiben oder dass verkaufte Wertpapiere nicht erneut gekauft werden. Darüber hinaus sollte nicht davon ausgegangen werden, dass aufgeführte Wertpapiere oder Emittenten gewinnbringend sind oder sein werden.</a:t>
            </a:r>
          </a:p>
          <a:p>
            <a:pPr>
              <a:lnSpc>
                <a:spcPts val="900"/>
              </a:lnSpc>
            </a:pPr>
            <a:r>
              <a:rPr lang="en-US" sz="900" b="1" u="sng"/>
              <a:t>Größte Beteiligungen</a:t>
            </a:r>
            <a:r>
              <a:rPr lang="en-US" sz="900"/>
              <a:t>: Wertpapiere desselben Emittenten wurden zusammengefasst.</a:t>
            </a:r>
          </a:p>
          <a:p>
            <a:pPr>
              <a:lnSpc>
                <a:spcPts val="900"/>
              </a:lnSpc>
            </a:pPr>
            <a:r>
              <a:rPr lang="en-US" sz="900" b="1"/>
              <a:t>Nur für Vertriebspartner/Nicht für Investoren</a:t>
            </a:r>
          </a:p>
        </p:txBody>
      </p:sp>
      <p:sp>
        <p:nvSpPr>
          <p:cNvPr id="5" name="Title 4"/>
          <p:cNvSpPr>
            <a:spLocks noGrp="1"/>
          </p:cNvSpPr>
          <p:nvPr>
            <p:ph type="title"/>
          </p:nvPr>
        </p:nvSpPr>
        <p:spPr/>
        <p:txBody>
          <a:bodyPr/>
          <a:lstStyle/>
          <a:p>
            <a:r>
              <a:rPr lang="en-US" sz="1800" dirty="0">
                <a:solidFill>
                  <a:schemeClr val="tx1"/>
                </a:solidFill>
              </a:rPr>
              <a:t>Die zehn größten Werte</a:t>
            </a:r>
          </a:p>
        </p:txBody>
      </p:sp>
      <p:sp>
        <p:nvSpPr>
          <p:cNvPr id="4" name="Footer Placeholder 3"/>
          <p:cNvSpPr>
            <a:spLocks noGrp="1"/>
          </p:cNvSpPr>
          <p:nvPr>
            <p:ph type="ftr" sz="quarter" idx="4294967295"/>
          </p:nvPr>
        </p:nvSpPr>
        <p:spPr>
          <a:xfrm>
            <a:off x="134471" y="322169"/>
            <a:ext cx="3000375" cy="82644"/>
          </a:xfrm>
          <a:prstGeom prst="rect">
            <a:avLst/>
          </a:prstGeom>
        </p:spPr>
        <p:txBody>
          <a:bodyPr/>
          <a:lstStyle/>
          <a:p>
            <a:r>
              <a:rPr lang="en-GB"/>
              <a:t> </a:t>
            </a:r>
            <a:endParaRPr lang="en-GB" dirty="0"/>
          </a:p>
        </p:txBody>
      </p:sp>
    </p:spTree>
    <p:extLst>
      <p:ext uri="{BB962C8B-B14F-4D97-AF65-F5344CB8AC3E}">
        <p14:creationId xmlns:p14="http://schemas.microsoft.com/office/powerpoint/2010/main" val="239375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Bef>
                <a:spcPts val="240"/>
              </a:spcBef>
            </a:pPr>
            <a:r>
              <a:rPr lang="en-US"/>
              <a:t>Franklin Global Dividend UCITS ETF–Fonds</a:t>
            </a:r>
            <a:endParaRPr lang="en-US" dirty="0"/>
          </a:p>
          <a:p>
            <a:pPr>
              <a:spcBef>
                <a:spcPts val="240"/>
              </a:spcBef>
            </a:pPr>
            <a:r>
              <a:rPr lang="en-US" sz="1000" b="0"/>
              <a:t>Am 30.11.2022 </a:t>
            </a:r>
            <a:endParaRPr lang="en-US" sz="1000" b="0" dirty="0"/>
          </a:p>
        </p:txBody>
      </p:sp>
      <p:graphicFrame>
        <p:nvGraphicFramePr>
          <p:cNvPr id="5" name="Content Placeholder 4"/>
          <p:cNvGraphicFramePr>
            <a:graphicFrameLocks noGrp="1"/>
          </p:cNvGraphicFramePr>
          <p:nvPr>
            <p:ph sz="quarter" idx="27"/>
            <p:extLst>
              <p:ext uri="{D42A27DB-BD31-4B8C-83A1-F6EECF244321}">
                <p14:modId xmlns:p14="http://schemas.microsoft.com/office/powerpoint/2010/main" val="3161239848"/>
              </p:ext>
            </p:extLst>
          </p:nvPr>
        </p:nvGraphicFramePr>
        <p:xfrm>
          <a:off x="274638" y="1828800"/>
          <a:ext cx="8594725"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8DEE4CCE-E124-4EEF-808B-DF88997C2318}" type="slidenum">
              <a:rPr lang="en-US" smtClean="0"/>
              <a:pPr/>
              <a:t>13</a:t>
            </a:fld>
            <a:endParaRPr lang="en-US" dirty="0"/>
          </a:p>
        </p:txBody>
      </p:sp>
      <p:sp>
        <p:nvSpPr>
          <p:cNvPr id="7" name="Text Placeholder 6"/>
          <p:cNvSpPr>
            <a:spLocks noGrp="1"/>
          </p:cNvSpPr>
          <p:nvPr>
            <p:ph type="body" sz="quarter" idx="26"/>
          </p:nvPr>
        </p:nvSpPr>
        <p:spPr>
          <a:xfrm>
            <a:off x="274320" y="6596376"/>
            <a:ext cx="8686800" cy="102720"/>
          </a:xfrm>
        </p:spPr>
        <p:txBody>
          <a:bodyPr/>
          <a:lstStyle/>
          <a:p>
            <a:pPr>
              <a:lnSpc>
                <a:spcPts val="750"/>
              </a:lnSpc>
            </a:pPr>
            <a:r>
              <a:rPr lang="en-US"/>
              <a:t> Alle Performancedaten werden in der Basiswährung des Fonds angegeben. Die Angaben zur Wertentwicklung beruhen auf dem Nettoinventarwert (NIW) des ETF, der gegebenenfalls vom jeweiligen Marktkurs abweichen kann. Die von einzelnen Anteilsinhabern realisierten Renditen können von der Wertentwicklung des NIW abweichen. Alle Dividenden werden wiederangelegt. Die tatsächlichen Kosten können je nach ausführender Depotbank unterschiedlich ausfallen. Darüber hinaus können Depotkosten anfallen, die sich negativ auf die Wertentwicklung auswirken können. Die anfallenden Kosten können Sie den jeweiligen Preislisten der ausführenden Bank bzw. der Depotbank entnehmen. Änderungen der Wechselkurse können sich positiv oder negativ auf die Entwicklung in Euro auswirken. Angaben zur aktuellen Wertentwicklung finden Sie unter franklintempleton.de bzw. franklintempleton.at. Nähere Einzelheiten sind dem Verkaufsprospekt zu entnehmen. Wenn die Wertentwicklung entweder des Portfolios oder seiner Benchmark umgerechnet wurde, werden für das Portfolio und seine Benchmark gegebenenfalls unterschiedliche Devisenschlusskurse verwendet. Die Rendite des Fonds kann infolge von Wechselkursschwankungen steigen oder fallen. </a:t>
            </a:r>
            <a:r>
              <a:rPr lang="en-US" b="1"/>
              <a:t>Der Wert von Fondsanteilen und die daraus erzielten Erträge können sowohl fallen als auch steigen, wobei Anleger unter Umständen nicht den vollen Anlagebetrag zurückerhalten.</a:t>
            </a:r>
            <a:r>
              <a:rPr lang="en-US"/>
              <a:t> </a:t>
            </a:r>
            <a:r>
              <a:rPr lang="en-US" b="1"/>
              <a:t>Die Wertentwicklung der Vergangenheit ist weder ein Indikator noch eine Garantie für die zukünftige Wertentwicklung.</a:t>
            </a:r>
          </a:p>
          <a:p>
            <a:pPr>
              <a:lnSpc>
                <a:spcPts val="750"/>
              </a:lnSpc>
            </a:pPr>
            <a:r>
              <a:rPr lang="en-US"/>
              <a:t>Die Nettorenditen (NR) umfassen die Erträge abzüglich der Quellensteuer bei Dividendenausschüttung.</a:t>
            </a:r>
          </a:p>
          <a:p>
            <a:pPr>
              <a:lnSpc>
                <a:spcPts val="750"/>
              </a:lnSpc>
            </a:pPr>
            <a:r>
              <a:rPr lang="en-US" b="1"/>
              <a:t>Nur für Vertriebspartner/Nicht für Investoren</a:t>
            </a:r>
          </a:p>
        </p:txBody>
      </p:sp>
      <p:sp>
        <p:nvSpPr>
          <p:cNvPr id="6" name="Title 5"/>
          <p:cNvSpPr>
            <a:spLocks noGrp="1"/>
          </p:cNvSpPr>
          <p:nvPr>
            <p:ph type="title"/>
          </p:nvPr>
        </p:nvSpPr>
        <p:spPr/>
        <p:txBody>
          <a:bodyPr/>
          <a:lstStyle/>
          <a:p>
            <a:r>
              <a:rPr lang="en-US">
                <a:solidFill>
                  <a:schemeClr val="tx1"/>
                </a:solidFill>
              </a:rPr>
              <a:t>Jährliche Erträge (%) </a:t>
            </a:r>
            <a:endParaRPr lang="en-US" dirty="0">
              <a:solidFill>
                <a:schemeClr val="tx1"/>
              </a:solidFill>
            </a:endParaRPr>
          </a:p>
        </p:txBody>
      </p:sp>
      <p:graphicFrame>
        <p:nvGraphicFramePr>
          <p:cNvPr id="18" name="Table 7">
            <a:extLst>
              <a:ext uri="{FF2B5EF4-FFF2-40B4-BE49-F238E27FC236}">
                <a16:creationId xmlns:a16="http://schemas.microsoft.com/office/drawing/2014/main" id="{5A4ED186-38C9-4864-B913-F24869379CA9}"/>
              </a:ext>
            </a:extLst>
          </p:cNvPr>
          <p:cNvGraphicFramePr>
            <a:graphicFrameLocks noGrp="1"/>
          </p:cNvGraphicFramePr>
          <p:nvPr>
            <p:extLst>
              <p:ext uri="{D42A27DB-BD31-4B8C-83A1-F6EECF244321}">
                <p14:modId xmlns:p14="http://schemas.microsoft.com/office/powerpoint/2010/main" val="2783957034"/>
              </p:ext>
            </p:extLst>
          </p:nvPr>
        </p:nvGraphicFramePr>
        <p:xfrm>
          <a:off x="397196" y="4555624"/>
          <a:ext cx="8503919" cy="329184"/>
        </p:xfrm>
        <a:graphic>
          <a:graphicData uri="http://schemas.openxmlformats.org/drawingml/2006/table">
            <a:tbl>
              <a:tblPr>
                <a:tableStyleId>{3B4B98B0-60AC-42C2-AFA5-B58CD77FA1E5}</a:tableStyleId>
              </a:tblPr>
              <a:tblGrid>
                <a:gridCol w="121919">
                  <a:extLst>
                    <a:ext uri="{9D8B030D-6E8A-4147-A177-3AD203B41FA5}">
                      <a16:colId xmlns:a16="http://schemas.microsoft.com/office/drawing/2014/main" val="4267885304"/>
                    </a:ext>
                  </a:extLst>
                </a:gridCol>
                <a:gridCol w="4130040">
                  <a:extLst>
                    <a:ext uri="{9D8B030D-6E8A-4147-A177-3AD203B41FA5}">
                      <a16:colId xmlns:a16="http://schemas.microsoft.com/office/drawing/2014/main" val="1130528639"/>
                    </a:ext>
                  </a:extLst>
                </a:gridCol>
                <a:gridCol w="116840">
                  <a:extLst>
                    <a:ext uri="{9D8B030D-6E8A-4147-A177-3AD203B41FA5}">
                      <a16:colId xmlns:a16="http://schemas.microsoft.com/office/drawing/2014/main" val="3597732726"/>
                    </a:ext>
                  </a:extLst>
                </a:gridCol>
                <a:gridCol w="4135120">
                  <a:extLst>
                    <a:ext uri="{9D8B030D-6E8A-4147-A177-3AD203B41FA5}">
                      <a16:colId xmlns:a16="http://schemas.microsoft.com/office/drawing/2014/main" val="904450161"/>
                    </a:ext>
                  </a:extLst>
                </a:gridCol>
              </a:tblGrid>
              <a:tr h="0">
                <a:tc>
                  <a:txBody>
                    <a:bodyPr/>
                    <a:lstStyle/>
                    <a:p>
                      <a:pPr algn="l" fontAlgn="t"/>
                      <a:r>
                        <a:rPr lang="en-GB" sz="900" dirty="0">
                          <a:solidFill>
                            <a:srgbClr val="3769FF"/>
                          </a:solidFill>
                          <a:effectLst/>
                        </a:rPr>
                        <a:t>■</a:t>
                      </a:r>
                    </a:p>
                  </a:txBody>
                  <a:tcPr marL="45720" marR="45720" marT="36576" marB="0">
                    <a:lnL>
                      <a:noFill/>
                    </a:lnL>
                    <a:lnR>
                      <a:noFill/>
                    </a:lnR>
                    <a:lnT w="12700" cmpd="sng">
                      <a:noFill/>
                    </a:lnT>
                    <a:lnB>
                      <a:noFill/>
                    </a:lnB>
                    <a:lnTlToBr w="12700" cmpd="sng">
                      <a:noFill/>
                      <a:prstDash val="solid"/>
                    </a:lnTlToBr>
                    <a:lnBlToTr w="12700" cmpd="sng">
                      <a:noFill/>
                      <a:prstDash val="solid"/>
                    </a:lnBlToTr>
                  </a:tcPr>
                </a:tc>
                <a:tc>
                  <a:txBody>
                    <a:bodyPr/>
                    <a:lstStyle/>
                    <a:p>
                      <a:r>
                        <a:rPr lang="en-GB" sz="900">
                          <a:latin typeface="Arial Narrow" panose="020B0606020202030204" pitchFamily="34" charset="0"/>
                        </a:rPr>
                        <a:t>Franklin Global Dividend UCITS ETF–Fonds—NIW-Wertentwicklung—(USD) </a:t>
                      </a:r>
                      <a:endParaRPr lang="en-GB" sz="900" dirty="0">
                        <a:latin typeface="Arial Narrow" panose="020B0606020202030204" pitchFamily="34" charset="0"/>
                      </a:endParaRPr>
                    </a:p>
                  </a:txBody>
                  <a:tcPr marL="45720" marR="45720" marT="36576" marB="0">
                    <a:lnL>
                      <a:noFill/>
                    </a:lnL>
                    <a:lnR>
                      <a:noFill/>
                    </a:lnR>
                    <a:lnT w="12700" cmpd="sng">
                      <a:noFill/>
                    </a:lnT>
                    <a:lnB>
                      <a:noFill/>
                    </a:lnB>
                    <a:lnTlToBr w="12700" cmpd="sng">
                      <a:noFill/>
                      <a:prstDash val="solid"/>
                    </a:lnTlToBr>
                    <a:lnBlToTr w="12700" cmpd="sng">
                      <a:noFill/>
                      <a:prstDash val="solid"/>
                    </a:lnBlToTr>
                  </a:tcPr>
                </a:tc>
                <a:tc>
                  <a:txBody>
                    <a:bodyPr/>
                    <a:lstStyle/>
                    <a:p>
                      <a:pPr algn="l" fontAlgn="t"/>
                      <a:r>
                        <a:rPr lang="en-GB" sz="900" dirty="0">
                          <a:solidFill>
                            <a:srgbClr val="72DBD5"/>
                          </a:solidFill>
                          <a:effectLst/>
                        </a:rPr>
                        <a:t>■</a:t>
                      </a:r>
                    </a:p>
                  </a:txBody>
                  <a:tcPr marL="45720" marR="45720" marT="36576" marB="0">
                    <a:lnL>
                      <a:noFill/>
                    </a:lnL>
                    <a:lnR>
                      <a:noFill/>
                    </a:lnR>
                    <a:lnT w="12700" cmpd="sng">
                      <a:noFill/>
                    </a:lnT>
                    <a:lnB>
                      <a:noFill/>
                    </a:lnB>
                    <a:lnTlToBr w="12700" cmpd="sng">
                      <a:noFill/>
                      <a:prstDash val="solid"/>
                    </a:lnTlToBr>
                    <a:lnBlToTr w="12700" cmpd="sng">
                      <a:noFill/>
                      <a:prstDash val="solid"/>
                    </a:lnBlToTr>
                  </a:tcPr>
                </a:tc>
                <a:tc>
                  <a:txBody>
                    <a:bodyPr/>
                    <a:lstStyle/>
                    <a:p>
                      <a:r>
                        <a:rPr lang="en-GB" sz="900">
                          <a:latin typeface="Arial Narrow" panose="020B0606020202030204" pitchFamily="34" charset="0"/>
                        </a:rPr>
                        <a:t>MSCI AC World ex-REITS Index-NR—(USD) </a:t>
                      </a:r>
                      <a:endParaRPr lang="en-GB" sz="900" dirty="0">
                        <a:latin typeface="Arial Narrow" panose="020B0606020202030204" pitchFamily="34" charset="0"/>
                      </a:endParaRPr>
                    </a:p>
                  </a:txBody>
                  <a:tcPr marL="45720" marR="45720" marT="36576" marB="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9146550"/>
                  </a:ext>
                </a:extLst>
              </a:tr>
              <a:tr h="0">
                <a:tc>
                  <a:txBody>
                    <a:bodyPr/>
                    <a:lstStyle/>
                    <a:p>
                      <a:pPr algn="l" fontAlgn="t"/>
                      <a:r>
                        <a:rPr lang="en-GB" sz="900" dirty="0">
                          <a:solidFill>
                            <a:srgbClr val="D9D9D9"/>
                          </a:solidFill>
                          <a:effectLst/>
                        </a:rPr>
                        <a:t>■</a:t>
                      </a:r>
                    </a:p>
                  </a:txBody>
                  <a:tcPr marL="45720" marR="45720" marT="0" marB="18288">
                    <a:lnL>
                      <a:noFill/>
                    </a:lnL>
                    <a:lnR>
                      <a:noFill/>
                    </a:lnR>
                    <a:lnT>
                      <a:noFill/>
                    </a:lnT>
                    <a:lnB w="12700" cmpd="sng">
                      <a:noFill/>
                    </a:lnB>
                    <a:lnTlToBr w="12700" cmpd="sng">
                      <a:noFill/>
                      <a:prstDash val="solid"/>
                    </a:lnTlToBr>
                    <a:lnBlToTr w="12700" cmpd="sng">
                      <a:noFill/>
                      <a:prstDash val="solid"/>
                    </a:lnBlToTr>
                  </a:tcPr>
                </a:tc>
                <a:tc>
                  <a:txBody>
                    <a:bodyPr/>
                    <a:lstStyle/>
                    <a:p>
                      <a:r>
                        <a:rPr lang="en-GB" sz="900">
                          <a:latin typeface="Arial Narrow" panose="020B0606020202030204" pitchFamily="34" charset="0"/>
                        </a:rPr>
                        <a:t>LibertyQ Global Dividend Index-NR—(USD) </a:t>
                      </a:r>
                      <a:endParaRPr lang="en-GB" sz="900" dirty="0">
                        <a:latin typeface="Arial Narrow" panose="020B0606020202030204" pitchFamily="34" charset="0"/>
                      </a:endParaRPr>
                    </a:p>
                  </a:txBody>
                  <a:tcPr marL="45720" marR="45720" marT="0" marB="18288">
                    <a:lnL>
                      <a:noFill/>
                    </a:lnL>
                    <a:lnR>
                      <a:noFill/>
                    </a:lnR>
                    <a:lnT>
                      <a:noFill/>
                    </a:lnT>
                    <a:lnB w="12700" cmpd="sng">
                      <a:noFill/>
                    </a:lnB>
                    <a:lnTlToBr w="12700" cmpd="sng">
                      <a:noFill/>
                      <a:prstDash val="solid"/>
                    </a:lnTlToBr>
                    <a:lnBlToTr w="12700" cmpd="sng">
                      <a:noFill/>
                      <a:prstDash val="solid"/>
                    </a:lnBlToTr>
                  </a:tcPr>
                </a:tc>
                <a:tc>
                  <a:txBody>
                    <a:bodyPr/>
                    <a:lstStyle/>
                    <a:p>
                      <a:pPr algn="l" fontAlgn="t"/>
                      <a:endParaRPr lang="en-GB" sz="900" dirty="0">
                        <a:solidFill>
                          <a:srgbClr val="00A0DC"/>
                        </a:solidFill>
                        <a:effectLst/>
                      </a:endParaRPr>
                    </a:p>
                  </a:txBody>
                  <a:tcPr marL="45720" marR="45720" marT="0" marB="18288">
                    <a:lnL>
                      <a:noFill/>
                    </a:lnL>
                    <a:lnR>
                      <a:noFill/>
                    </a:lnR>
                    <a:lnT>
                      <a:noFill/>
                    </a:lnT>
                    <a:lnB w="12700" cmpd="sng">
                      <a:noFill/>
                    </a:lnB>
                    <a:lnTlToBr w="12700" cmpd="sng">
                      <a:noFill/>
                      <a:prstDash val="solid"/>
                    </a:lnTlToBr>
                    <a:lnBlToTr w="12700" cmpd="sng">
                      <a:noFill/>
                      <a:prstDash val="solid"/>
                    </a:lnBlToTr>
                  </a:tcPr>
                </a:tc>
                <a:tc>
                  <a:txBody>
                    <a:bodyPr/>
                    <a:lstStyle/>
                    <a:p>
                      <a:r>
                        <a:rPr lang="en-GB" sz="900" dirty="0">
                          <a:latin typeface="Arial Narrow" panose="020B0606020202030204" pitchFamily="34" charset="0"/>
                        </a:rPr>
                        <a:t> </a:t>
                      </a:r>
                    </a:p>
                  </a:txBody>
                  <a:tcPr marL="45720" marR="45720" marT="0" marB="18288">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4458954"/>
                  </a:ext>
                </a:extLst>
              </a:tr>
            </a:tbl>
          </a:graphicData>
        </a:graphic>
      </p:graphicFrame>
      <p:sp>
        <p:nvSpPr>
          <p:cNvPr id="21" name="TextBox 20">
            <a:extLst>
              <a:ext uri="{FF2B5EF4-FFF2-40B4-BE49-F238E27FC236}">
                <a16:creationId xmlns:a16="http://schemas.microsoft.com/office/drawing/2014/main" id="{DFE1EB8E-1361-49E5-8F86-FBA1BB82B3D4}"/>
              </a:ext>
            </a:extLst>
          </p:cNvPr>
          <p:cNvSpPr txBox="1"/>
          <p:nvPr/>
        </p:nvSpPr>
        <p:spPr>
          <a:xfrm>
            <a:off x="274320" y="1691640"/>
            <a:ext cx="7772400" cy="138499"/>
          </a:xfrm>
          <a:prstGeom prst="rect">
            <a:avLst/>
          </a:prstGeom>
          <a:noFill/>
        </p:spPr>
        <p:txBody>
          <a:bodyPr wrap="square" lIns="0" tIns="0" rIns="0" bIns="0" rtlCol="0">
            <a:spAutoFit/>
          </a:bodyPr>
          <a:lstStyle/>
          <a:p>
            <a:r>
              <a:rPr lang="en-US" sz="900" b="1">
                <a:latin typeface="Arial Narrow" panose="020B0606020202030204" pitchFamily="34" charset="0"/>
              </a:rPr>
              <a:t>Die Wertentwicklung der Vergangenheit ist kein Indikator für die zukünftigen Renditen.</a:t>
            </a:r>
          </a:p>
          <a:p>
            <a:endParaRPr lang="en-US" sz="900" b="1">
              <a:latin typeface="Arial Narrow" panose="020B0606020202030204" pitchFamily="34" charset="0"/>
            </a:endParaRPr>
          </a:p>
        </p:txBody>
      </p:sp>
    </p:spTree>
    <p:extLst>
      <p:ext uri="{BB962C8B-B14F-4D97-AF65-F5344CB8AC3E}">
        <p14:creationId xmlns:p14="http://schemas.microsoft.com/office/powerpoint/2010/main" val="46530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02F48-0B57-4FBE-0B6E-A75B466E1DC6}"/>
              </a:ext>
            </a:extLst>
          </p:cNvPr>
          <p:cNvSpPr>
            <a:spLocks noGrp="1"/>
          </p:cNvSpPr>
          <p:nvPr>
            <p:ph type="sldNum" sz="quarter" idx="4"/>
          </p:nvPr>
        </p:nvSpPr>
        <p:spPr/>
        <p:txBody>
          <a:bodyPr/>
          <a:lstStyle/>
          <a:p>
            <a:pPr algn="r" rtl="0"/>
            <a:fld id="{8DEE4CCE-E124-4EEF-808B-DF88997C2318}" type="slidenum">
              <a:rPr/>
              <a:pPr algn="r" rtl="0"/>
              <a:t>14</a:t>
            </a:fld>
            <a:endParaRPr lang="de-de" dirty="0"/>
          </a:p>
        </p:txBody>
      </p:sp>
      <p:sp>
        <p:nvSpPr>
          <p:cNvPr id="5" name="Text Placeholder 4">
            <a:extLst>
              <a:ext uri="{FF2B5EF4-FFF2-40B4-BE49-F238E27FC236}">
                <a16:creationId xmlns:a16="http://schemas.microsoft.com/office/drawing/2014/main" id="{B641E885-F772-6346-F27E-F7D65F59EB2B}"/>
              </a:ext>
            </a:extLst>
          </p:cNvPr>
          <p:cNvSpPr>
            <a:spLocks noGrp="1"/>
          </p:cNvSpPr>
          <p:nvPr>
            <p:ph type="body" sz="quarter" idx="32"/>
          </p:nvPr>
        </p:nvSpPr>
        <p:spPr/>
        <p:txBody>
          <a:bodyPr/>
          <a:lstStyle/>
          <a:p>
            <a:pPr algn="l" rtl="0"/>
            <a:r>
              <a:rPr lang="de-de" b="1" i="0" u="none" baseline="0" dirty="0"/>
              <a:t>Zusammenfassung</a:t>
            </a:r>
          </a:p>
        </p:txBody>
      </p:sp>
      <p:sp>
        <p:nvSpPr>
          <p:cNvPr id="6" name="TextBox 5">
            <a:extLst>
              <a:ext uri="{FF2B5EF4-FFF2-40B4-BE49-F238E27FC236}">
                <a16:creationId xmlns:a16="http://schemas.microsoft.com/office/drawing/2014/main" id="{44E86BA9-6B12-E9A3-CA0A-D039DD126304}"/>
              </a:ext>
            </a:extLst>
          </p:cNvPr>
          <p:cNvSpPr txBox="1"/>
          <p:nvPr/>
        </p:nvSpPr>
        <p:spPr>
          <a:xfrm>
            <a:off x="9619" y="0"/>
            <a:ext cx="265457" cy="92333"/>
          </a:xfrm>
          <a:prstGeom prst="rect">
            <a:avLst/>
          </a:prstGeom>
          <a:noFill/>
        </p:spPr>
        <p:txBody>
          <a:bodyPr wrap="none" lIns="0" tIns="0" bIns="0" rtlCol="0">
            <a:spAutoFit/>
          </a:bodyPr>
          <a:lstStyle/>
          <a:p>
            <a:pPr lvl="0" algn="l" rtl="0"/>
            <a:r>
              <a:rPr lang="de-de" sz="600" b="0" i="0" u="none" baseline="0">
                <a:solidFill>
                  <a:srgbClr val="BBBBBB"/>
                </a:solidFill>
              </a:rPr>
              <a:t>9987</a:t>
            </a:r>
          </a:p>
        </p:txBody>
      </p:sp>
      <p:grpSp>
        <p:nvGrpSpPr>
          <p:cNvPr id="9" name="Group 8">
            <a:extLst>
              <a:ext uri="{FF2B5EF4-FFF2-40B4-BE49-F238E27FC236}">
                <a16:creationId xmlns:a16="http://schemas.microsoft.com/office/drawing/2014/main" id="{4766EF3C-2B83-ECDE-A891-B4281E2BF0DB}"/>
              </a:ext>
            </a:extLst>
          </p:cNvPr>
          <p:cNvGrpSpPr/>
          <p:nvPr/>
        </p:nvGrpSpPr>
        <p:grpSpPr>
          <a:xfrm>
            <a:off x="749143" y="1550718"/>
            <a:ext cx="6446331" cy="3111105"/>
            <a:chOff x="5194287" y="1893062"/>
            <a:chExt cx="6446331" cy="2935311"/>
          </a:xfrm>
        </p:grpSpPr>
        <p:sp>
          <p:nvSpPr>
            <p:cNvPr id="10" name="TextBox 9">
              <a:extLst>
                <a:ext uri="{FF2B5EF4-FFF2-40B4-BE49-F238E27FC236}">
                  <a16:creationId xmlns:a16="http://schemas.microsoft.com/office/drawing/2014/main" id="{28258BFD-D71B-BA24-8A19-AD29936EBFAD}"/>
                </a:ext>
              </a:extLst>
            </p:cNvPr>
            <p:cNvSpPr txBox="1"/>
            <p:nvPr/>
          </p:nvSpPr>
          <p:spPr>
            <a:xfrm>
              <a:off x="6280595" y="1893062"/>
              <a:ext cx="5360023" cy="816124"/>
            </a:xfrm>
            <a:prstGeom prst="rect">
              <a:avLst/>
            </a:prstGeom>
            <a:solidFill>
              <a:srgbClr val="DDEAFF"/>
            </a:solidFill>
          </p:spPr>
          <p:txBody>
            <a:bodyPr wrap="square" lIns="144000" tIns="144000" rIns="108000" bIns="108000" rtlCol="0" anchor="ctr" anchorCtr="0">
              <a:noAutofit/>
            </a:bodyPr>
            <a:lstStyle/>
            <a:p>
              <a:pPr>
                <a:defRPr/>
              </a:pPr>
              <a:r>
                <a:rPr lang="de-AT" sz="1400" dirty="0">
                  <a:cs typeface="Times New Roman" panose="02020603050405020304" pitchFamily="18" charset="0"/>
                </a:rPr>
                <a:t>Dividendentitel können helfen, die Auswirkungen der </a:t>
              </a:r>
              <a:r>
                <a:rPr lang="de-AT" sz="1400" b="1" dirty="0">
                  <a:cs typeface="Times New Roman" panose="02020603050405020304" pitchFamily="18" charset="0"/>
                </a:rPr>
                <a:t>Inflation auszugleichen </a:t>
              </a:r>
              <a:r>
                <a:rPr lang="de-AT" sz="1400" dirty="0">
                  <a:cs typeface="Times New Roman" panose="02020603050405020304" pitchFamily="18" charset="0"/>
                </a:rPr>
                <a:t>und die </a:t>
              </a:r>
              <a:r>
                <a:rPr lang="de-AT" sz="1400" b="1" dirty="0">
                  <a:cs typeface="Times New Roman" panose="02020603050405020304" pitchFamily="18" charset="0"/>
                </a:rPr>
                <a:t>Kaufkraft zu schützen</a:t>
              </a:r>
              <a:endParaRPr kumimoji="0" lang="de-de" sz="1400" b="1" i="0" u="none" strike="noStrike" kern="1200" cap="none" spc="0" normalizeH="0" baseline="0" dirty="0">
                <a:ln>
                  <a:noFill/>
                </a:ln>
                <a:solidFill>
                  <a:srgbClr val="3769FF"/>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C11E1C12-3B64-2646-675C-BE35B71423F5}"/>
                </a:ext>
              </a:extLst>
            </p:cNvPr>
            <p:cNvGrpSpPr/>
            <p:nvPr/>
          </p:nvGrpSpPr>
          <p:grpSpPr>
            <a:xfrm>
              <a:off x="5283461" y="3094421"/>
              <a:ext cx="648000" cy="648000"/>
              <a:chOff x="4472442" y="2822847"/>
              <a:chExt cx="659890" cy="637644"/>
            </a:xfrm>
          </p:grpSpPr>
          <p:sp>
            <p:nvSpPr>
              <p:cNvPr id="32" name="Freeform 41">
                <a:extLst>
                  <a:ext uri="{FF2B5EF4-FFF2-40B4-BE49-F238E27FC236}">
                    <a16:creationId xmlns:a16="http://schemas.microsoft.com/office/drawing/2014/main" id="{55FB2BA9-D4BA-668C-EEB1-11436AF9C28D}"/>
                  </a:ext>
                </a:extLst>
              </p:cNvPr>
              <p:cNvSpPr/>
              <p:nvPr/>
            </p:nvSpPr>
            <p:spPr>
              <a:xfrm>
                <a:off x="4505109" y="2944640"/>
                <a:ext cx="353037" cy="231425"/>
              </a:xfrm>
              <a:custGeom>
                <a:avLst/>
                <a:gdLst>
                  <a:gd name="connsiteX0" fmla="*/ 341277 w 353037"/>
                  <a:gd name="connsiteY0" fmla="*/ 208701 h 231425"/>
                  <a:gd name="connsiteX1" fmla="*/ 315543 w 353037"/>
                  <a:gd name="connsiteY1" fmla="*/ 208701 h 231425"/>
                  <a:gd name="connsiteX2" fmla="*/ 315543 w 353037"/>
                  <a:gd name="connsiteY2" fmla="*/ 11362 h 231425"/>
                  <a:gd name="connsiteX3" fmla="*/ 303782 w 353037"/>
                  <a:gd name="connsiteY3" fmla="*/ 0 h 231425"/>
                  <a:gd name="connsiteX4" fmla="*/ 292020 w 353037"/>
                  <a:gd name="connsiteY4" fmla="*/ 11362 h 231425"/>
                  <a:gd name="connsiteX5" fmla="*/ 292020 w 353037"/>
                  <a:gd name="connsiteY5" fmla="*/ 208724 h 231425"/>
                  <a:gd name="connsiteX6" fmla="*/ 228392 w 353037"/>
                  <a:gd name="connsiteY6" fmla="*/ 208724 h 231425"/>
                  <a:gd name="connsiteX7" fmla="*/ 228392 w 353037"/>
                  <a:gd name="connsiteY7" fmla="*/ 143630 h 231425"/>
                  <a:gd name="connsiteX8" fmla="*/ 216631 w 353037"/>
                  <a:gd name="connsiteY8" fmla="*/ 132267 h 231425"/>
                  <a:gd name="connsiteX9" fmla="*/ 204869 w 353037"/>
                  <a:gd name="connsiteY9" fmla="*/ 143630 h 231425"/>
                  <a:gd name="connsiteX10" fmla="*/ 204869 w 353037"/>
                  <a:gd name="connsiteY10" fmla="*/ 208701 h 231425"/>
                  <a:gd name="connsiteX11" fmla="*/ 140794 w 353037"/>
                  <a:gd name="connsiteY11" fmla="*/ 208701 h 231425"/>
                  <a:gd name="connsiteX12" fmla="*/ 140794 w 353037"/>
                  <a:gd name="connsiteY12" fmla="*/ 71707 h 231425"/>
                  <a:gd name="connsiteX13" fmla="*/ 129033 w 353037"/>
                  <a:gd name="connsiteY13" fmla="*/ 60345 h 231425"/>
                  <a:gd name="connsiteX14" fmla="*/ 117272 w 353037"/>
                  <a:gd name="connsiteY14" fmla="*/ 71707 h 231425"/>
                  <a:gd name="connsiteX15" fmla="*/ 117272 w 353037"/>
                  <a:gd name="connsiteY15" fmla="*/ 208701 h 231425"/>
                  <a:gd name="connsiteX16" fmla="*/ 53655 w 353037"/>
                  <a:gd name="connsiteY16" fmla="*/ 208701 h 231425"/>
                  <a:gd name="connsiteX17" fmla="*/ 53655 w 353037"/>
                  <a:gd name="connsiteY17" fmla="*/ 179386 h 231425"/>
                  <a:gd name="connsiteX18" fmla="*/ 41894 w 353037"/>
                  <a:gd name="connsiteY18" fmla="*/ 168024 h 231425"/>
                  <a:gd name="connsiteX19" fmla="*/ 30132 w 353037"/>
                  <a:gd name="connsiteY19" fmla="*/ 179386 h 231425"/>
                  <a:gd name="connsiteX20" fmla="*/ 30132 w 353037"/>
                  <a:gd name="connsiteY20" fmla="*/ 208701 h 231425"/>
                  <a:gd name="connsiteX21" fmla="*/ 11761 w 353037"/>
                  <a:gd name="connsiteY21" fmla="*/ 208701 h 231425"/>
                  <a:gd name="connsiteX22" fmla="*/ 0 w 353037"/>
                  <a:gd name="connsiteY22" fmla="*/ 220063 h 231425"/>
                  <a:gd name="connsiteX23" fmla="*/ 11761 w 353037"/>
                  <a:gd name="connsiteY23" fmla="*/ 231425 h 231425"/>
                  <a:gd name="connsiteX24" fmla="*/ 341277 w 353037"/>
                  <a:gd name="connsiteY24" fmla="*/ 231425 h 231425"/>
                  <a:gd name="connsiteX25" fmla="*/ 353038 w 353037"/>
                  <a:gd name="connsiteY25" fmla="*/ 220063 h 231425"/>
                  <a:gd name="connsiteX26" fmla="*/ 341277 w 353037"/>
                  <a:gd name="connsiteY26" fmla="*/ 208701 h 23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37" h="231425">
                    <a:moveTo>
                      <a:pt x="341277" y="208701"/>
                    </a:moveTo>
                    <a:lnTo>
                      <a:pt x="315543" y="208701"/>
                    </a:lnTo>
                    <a:lnTo>
                      <a:pt x="315543" y="11362"/>
                    </a:lnTo>
                    <a:cubicBezTo>
                      <a:pt x="315543" y="5087"/>
                      <a:pt x="310277" y="0"/>
                      <a:pt x="303782" y="0"/>
                    </a:cubicBezTo>
                    <a:cubicBezTo>
                      <a:pt x="297286" y="0"/>
                      <a:pt x="292020" y="5087"/>
                      <a:pt x="292020" y="11362"/>
                    </a:cubicBezTo>
                    <a:lnTo>
                      <a:pt x="292020" y="208724"/>
                    </a:lnTo>
                    <a:lnTo>
                      <a:pt x="228392" y="208724"/>
                    </a:lnTo>
                    <a:lnTo>
                      <a:pt x="228392" y="143630"/>
                    </a:lnTo>
                    <a:cubicBezTo>
                      <a:pt x="228392" y="137354"/>
                      <a:pt x="223127" y="132267"/>
                      <a:pt x="216631" y="132267"/>
                    </a:cubicBezTo>
                    <a:cubicBezTo>
                      <a:pt x="210135" y="132267"/>
                      <a:pt x="204869" y="137354"/>
                      <a:pt x="204869" y="143630"/>
                    </a:cubicBezTo>
                    <a:lnTo>
                      <a:pt x="204869" y="208701"/>
                    </a:lnTo>
                    <a:lnTo>
                      <a:pt x="140794" y="208701"/>
                    </a:lnTo>
                    <a:lnTo>
                      <a:pt x="140794" y="71707"/>
                    </a:lnTo>
                    <a:cubicBezTo>
                      <a:pt x="140794" y="65432"/>
                      <a:pt x="135529" y="60345"/>
                      <a:pt x="129033" y="60345"/>
                    </a:cubicBezTo>
                    <a:cubicBezTo>
                      <a:pt x="122537" y="60345"/>
                      <a:pt x="117272" y="65432"/>
                      <a:pt x="117272" y="71707"/>
                    </a:cubicBezTo>
                    <a:lnTo>
                      <a:pt x="117272" y="208701"/>
                    </a:lnTo>
                    <a:lnTo>
                      <a:pt x="53655" y="208701"/>
                    </a:lnTo>
                    <a:lnTo>
                      <a:pt x="53655" y="179386"/>
                    </a:lnTo>
                    <a:cubicBezTo>
                      <a:pt x="53655" y="173111"/>
                      <a:pt x="48389" y="168024"/>
                      <a:pt x="41894" y="168024"/>
                    </a:cubicBezTo>
                    <a:cubicBezTo>
                      <a:pt x="35398" y="168024"/>
                      <a:pt x="30132" y="173111"/>
                      <a:pt x="30132" y="179386"/>
                    </a:cubicBezTo>
                    <a:lnTo>
                      <a:pt x="30132" y="208701"/>
                    </a:lnTo>
                    <a:lnTo>
                      <a:pt x="11761" y="208701"/>
                    </a:lnTo>
                    <a:cubicBezTo>
                      <a:pt x="5266" y="208701"/>
                      <a:pt x="0" y="213788"/>
                      <a:pt x="0" y="220063"/>
                    </a:cubicBezTo>
                    <a:cubicBezTo>
                      <a:pt x="0" y="226339"/>
                      <a:pt x="5266" y="231425"/>
                      <a:pt x="11761" y="231425"/>
                    </a:cubicBezTo>
                    <a:lnTo>
                      <a:pt x="341277" y="231425"/>
                    </a:lnTo>
                    <a:cubicBezTo>
                      <a:pt x="347772" y="231425"/>
                      <a:pt x="353038" y="226339"/>
                      <a:pt x="353038" y="220063"/>
                    </a:cubicBezTo>
                    <a:cubicBezTo>
                      <a:pt x="353038" y="213788"/>
                      <a:pt x="347772" y="208701"/>
                      <a:pt x="341277" y="208701"/>
                    </a:cubicBezTo>
                    <a:close/>
                  </a:path>
                </a:pathLst>
              </a:custGeom>
              <a:solidFill>
                <a:srgbClr val="00BFB3"/>
              </a:solidFill>
              <a:ln w="11757" cap="flat">
                <a:noFill/>
                <a:prstDash val="solid"/>
                <a:miter/>
              </a:ln>
            </p:spPr>
            <p:txBody>
              <a:bodyPr rtlCol="0" anchor="ctr"/>
              <a:lstStyle/>
              <a:p>
                <a:endParaRPr lang="de-de"/>
              </a:p>
            </p:txBody>
          </p:sp>
          <p:sp>
            <p:nvSpPr>
              <p:cNvPr id="33" name="Freeform 42">
                <a:extLst>
                  <a:ext uri="{FF2B5EF4-FFF2-40B4-BE49-F238E27FC236}">
                    <a16:creationId xmlns:a16="http://schemas.microsoft.com/office/drawing/2014/main" id="{42393088-5B49-6E8B-2F24-CE8C0E006657}"/>
                  </a:ext>
                </a:extLst>
              </p:cNvPr>
              <p:cNvSpPr/>
              <p:nvPr/>
            </p:nvSpPr>
            <p:spPr>
              <a:xfrm>
                <a:off x="4472442" y="2822847"/>
                <a:ext cx="659890" cy="637644"/>
              </a:xfrm>
              <a:custGeom>
                <a:avLst/>
                <a:gdLst>
                  <a:gd name="connsiteX0" fmla="*/ 652956 w 659890"/>
                  <a:gd name="connsiteY0" fmla="*/ 548227 h 637644"/>
                  <a:gd name="connsiteX1" fmla="*/ 507516 w 659890"/>
                  <a:gd name="connsiteY1" fmla="*/ 408461 h 637644"/>
                  <a:gd name="connsiteX2" fmla="*/ 480653 w 659890"/>
                  <a:gd name="connsiteY2" fmla="*/ 403155 h 637644"/>
                  <a:gd name="connsiteX3" fmla="*/ 456072 w 659890"/>
                  <a:gd name="connsiteY3" fmla="*/ 417619 h 637644"/>
                  <a:gd name="connsiteX4" fmla="*/ 452462 w 659890"/>
                  <a:gd name="connsiteY4" fmla="*/ 421164 h 637644"/>
                  <a:gd name="connsiteX5" fmla="*/ 421882 w 659890"/>
                  <a:gd name="connsiteY5" fmla="*/ 391736 h 637644"/>
                  <a:gd name="connsiteX6" fmla="*/ 405494 w 659890"/>
                  <a:gd name="connsiteY6" fmla="*/ 60877 h 637644"/>
                  <a:gd name="connsiteX7" fmla="*/ 63015 w 659890"/>
                  <a:gd name="connsiteY7" fmla="*/ 76708 h 637644"/>
                  <a:gd name="connsiteX8" fmla="*/ 79403 w 659890"/>
                  <a:gd name="connsiteY8" fmla="*/ 407568 h 637644"/>
                  <a:gd name="connsiteX9" fmla="*/ 405240 w 659890"/>
                  <a:gd name="connsiteY9" fmla="*/ 407790 h 637644"/>
                  <a:gd name="connsiteX10" fmla="*/ 435972 w 659890"/>
                  <a:gd name="connsiteY10" fmla="*/ 437332 h 637644"/>
                  <a:gd name="connsiteX11" fmla="*/ 431750 w 659890"/>
                  <a:gd name="connsiteY11" fmla="*/ 441468 h 637644"/>
                  <a:gd name="connsiteX12" fmla="*/ 415719 w 659890"/>
                  <a:gd name="connsiteY12" fmla="*/ 474316 h 637644"/>
                  <a:gd name="connsiteX13" fmla="*/ 422776 w 659890"/>
                  <a:gd name="connsiteY13" fmla="*/ 491359 h 637644"/>
                  <a:gd name="connsiteX14" fmla="*/ 568028 w 659890"/>
                  <a:gd name="connsiteY14" fmla="*/ 631001 h 637644"/>
                  <a:gd name="connsiteX15" fmla="*/ 585564 w 659890"/>
                  <a:gd name="connsiteY15" fmla="*/ 637637 h 637644"/>
                  <a:gd name="connsiteX16" fmla="*/ 585634 w 659890"/>
                  <a:gd name="connsiteY16" fmla="*/ 637637 h 637644"/>
                  <a:gd name="connsiteX17" fmla="*/ 619483 w 659890"/>
                  <a:gd name="connsiteY17" fmla="*/ 621911 h 637644"/>
                  <a:gd name="connsiteX18" fmla="*/ 643841 w 659890"/>
                  <a:gd name="connsiteY18" fmla="*/ 598051 h 637644"/>
                  <a:gd name="connsiteX19" fmla="*/ 659883 w 659890"/>
                  <a:gd name="connsiteY19" fmla="*/ 565168 h 637644"/>
                  <a:gd name="connsiteX20" fmla="*/ 652956 w 659890"/>
                  <a:gd name="connsiteY20" fmla="*/ 548227 h 637644"/>
                  <a:gd name="connsiteX21" fmla="*/ 89462 w 659890"/>
                  <a:gd name="connsiteY21" fmla="*/ 384827 h 637644"/>
                  <a:gd name="connsiteX22" fmla="*/ 87907 w 659890"/>
                  <a:gd name="connsiteY22" fmla="*/ 86647 h 637644"/>
                  <a:gd name="connsiteX23" fmla="*/ 396560 w 659890"/>
                  <a:gd name="connsiteY23" fmla="*/ 85145 h 637644"/>
                  <a:gd name="connsiteX24" fmla="*/ 398125 w 659890"/>
                  <a:gd name="connsiteY24" fmla="*/ 383316 h 637644"/>
                  <a:gd name="connsiteX25" fmla="*/ 89462 w 659890"/>
                  <a:gd name="connsiteY25" fmla="*/ 384827 h 637644"/>
                  <a:gd name="connsiteX26" fmla="*/ 627140 w 659890"/>
                  <a:gd name="connsiteY26" fmla="*/ 581962 h 637644"/>
                  <a:gd name="connsiteX27" fmla="*/ 602806 w 659890"/>
                  <a:gd name="connsiteY27" fmla="*/ 605822 h 637644"/>
                  <a:gd name="connsiteX28" fmla="*/ 584611 w 659890"/>
                  <a:gd name="connsiteY28" fmla="*/ 614912 h 637644"/>
                  <a:gd name="connsiteX29" fmla="*/ 443946 w 659890"/>
                  <a:gd name="connsiteY29" fmla="*/ 479577 h 637644"/>
                  <a:gd name="connsiteX30" fmla="*/ 439348 w 659890"/>
                  <a:gd name="connsiteY30" fmla="*/ 475339 h 637644"/>
                  <a:gd name="connsiteX31" fmla="*/ 448404 w 659890"/>
                  <a:gd name="connsiteY31" fmla="*/ 457489 h 637644"/>
                  <a:gd name="connsiteX32" fmla="*/ 472750 w 659890"/>
                  <a:gd name="connsiteY32" fmla="*/ 433628 h 637644"/>
                  <a:gd name="connsiteX33" fmla="*/ 490039 w 659890"/>
                  <a:gd name="connsiteY33" fmla="*/ 424447 h 637644"/>
                  <a:gd name="connsiteX34" fmla="*/ 490945 w 659890"/>
                  <a:gd name="connsiteY34" fmla="*/ 424572 h 637644"/>
                  <a:gd name="connsiteX35" fmla="*/ 636208 w 659890"/>
                  <a:gd name="connsiteY35" fmla="*/ 564123 h 637644"/>
                  <a:gd name="connsiteX36" fmla="*/ 627140 w 659890"/>
                  <a:gd name="connsiteY36" fmla="*/ 581962 h 63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9890" h="637644">
                    <a:moveTo>
                      <a:pt x="652956" y="548227"/>
                    </a:moveTo>
                    <a:lnTo>
                      <a:pt x="507516" y="408461"/>
                    </a:lnTo>
                    <a:cubicBezTo>
                      <a:pt x="500222" y="402114"/>
                      <a:pt x="489941" y="400084"/>
                      <a:pt x="480653" y="403155"/>
                    </a:cubicBezTo>
                    <a:cubicBezTo>
                      <a:pt x="471308" y="405853"/>
                      <a:pt x="462842" y="410834"/>
                      <a:pt x="456072" y="417619"/>
                    </a:cubicBezTo>
                    <a:lnTo>
                      <a:pt x="452462" y="421164"/>
                    </a:lnTo>
                    <a:lnTo>
                      <a:pt x="421882" y="391736"/>
                    </a:lnTo>
                    <a:cubicBezTo>
                      <a:pt x="511930" y="296000"/>
                      <a:pt x="504592" y="147869"/>
                      <a:pt x="405494" y="60877"/>
                    </a:cubicBezTo>
                    <a:cubicBezTo>
                      <a:pt x="306395" y="-26116"/>
                      <a:pt x="153062" y="-19028"/>
                      <a:pt x="63015" y="76708"/>
                    </a:cubicBezTo>
                    <a:cubicBezTo>
                      <a:pt x="-27033" y="172445"/>
                      <a:pt x="-19696" y="320575"/>
                      <a:pt x="79403" y="407568"/>
                    </a:cubicBezTo>
                    <a:cubicBezTo>
                      <a:pt x="171767" y="488648"/>
                      <a:pt x="312757" y="488745"/>
                      <a:pt x="405240" y="407790"/>
                    </a:cubicBezTo>
                    <a:lnTo>
                      <a:pt x="435972" y="437332"/>
                    </a:lnTo>
                    <a:lnTo>
                      <a:pt x="431750" y="441468"/>
                    </a:lnTo>
                    <a:cubicBezTo>
                      <a:pt x="422247" y="450028"/>
                      <a:pt x="416509" y="461787"/>
                      <a:pt x="415719" y="474316"/>
                    </a:cubicBezTo>
                    <a:cubicBezTo>
                      <a:pt x="415574" y="480688"/>
                      <a:pt x="418122" y="486842"/>
                      <a:pt x="422776" y="491359"/>
                    </a:cubicBezTo>
                    <a:lnTo>
                      <a:pt x="568028" y="631001"/>
                    </a:lnTo>
                    <a:cubicBezTo>
                      <a:pt x="572705" y="635412"/>
                      <a:pt x="579031" y="637805"/>
                      <a:pt x="585564" y="637637"/>
                    </a:cubicBezTo>
                    <a:lnTo>
                      <a:pt x="585634" y="637637"/>
                    </a:lnTo>
                    <a:cubicBezTo>
                      <a:pt x="598584" y="636768"/>
                      <a:pt x="610697" y="631141"/>
                      <a:pt x="619483" y="621911"/>
                    </a:cubicBezTo>
                    <a:lnTo>
                      <a:pt x="643841" y="598051"/>
                    </a:lnTo>
                    <a:cubicBezTo>
                      <a:pt x="653368" y="589491"/>
                      <a:pt x="659113" y="577715"/>
                      <a:pt x="659883" y="565168"/>
                    </a:cubicBezTo>
                    <a:cubicBezTo>
                      <a:pt x="660046" y="558848"/>
                      <a:pt x="657546" y="552734"/>
                      <a:pt x="652956" y="548227"/>
                    </a:cubicBezTo>
                    <a:close/>
                    <a:moveTo>
                      <a:pt x="89462" y="384827"/>
                    </a:moveTo>
                    <a:cubicBezTo>
                      <a:pt x="3800" y="302901"/>
                      <a:pt x="3104" y="169402"/>
                      <a:pt x="87907" y="86647"/>
                    </a:cubicBezTo>
                    <a:cubicBezTo>
                      <a:pt x="172709" y="3891"/>
                      <a:pt x="310898" y="3219"/>
                      <a:pt x="396560" y="85145"/>
                    </a:cubicBezTo>
                    <a:cubicBezTo>
                      <a:pt x="482219" y="167066"/>
                      <a:pt x="482919" y="300560"/>
                      <a:pt x="398125" y="383316"/>
                    </a:cubicBezTo>
                    <a:cubicBezTo>
                      <a:pt x="313266" y="465949"/>
                      <a:pt x="175183" y="466625"/>
                      <a:pt x="89462" y="384827"/>
                    </a:cubicBezTo>
                    <a:close/>
                    <a:moveTo>
                      <a:pt x="627140" y="581962"/>
                    </a:moveTo>
                    <a:lnTo>
                      <a:pt x="602806" y="605822"/>
                    </a:lnTo>
                    <a:cubicBezTo>
                      <a:pt x="598321" y="611174"/>
                      <a:pt x="591724" y="614469"/>
                      <a:pt x="584611" y="614912"/>
                    </a:cubicBezTo>
                    <a:lnTo>
                      <a:pt x="443946" y="479577"/>
                    </a:lnTo>
                    <a:lnTo>
                      <a:pt x="439348" y="475339"/>
                    </a:lnTo>
                    <a:cubicBezTo>
                      <a:pt x="439467" y="468383"/>
                      <a:pt x="442786" y="461840"/>
                      <a:pt x="448404" y="457489"/>
                    </a:cubicBezTo>
                    <a:lnTo>
                      <a:pt x="472750" y="433628"/>
                    </a:lnTo>
                    <a:cubicBezTo>
                      <a:pt x="477221" y="428706"/>
                      <a:pt x="483341" y="425456"/>
                      <a:pt x="490039" y="424447"/>
                    </a:cubicBezTo>
                    <a:cubicBezTo>
                      <a:pt x="490346" y="424435"/>
                      <a:pt x="490653" y="424477"/>
                      <a:pt x="490945" y="424572"/>
                    </a:cubicBezTo>
                    <a:lnTo>
                      <a:pt x="636208" y="564123"/>
                    </a:lnTo>
                    <a:cubicBezTo>
                      <a:pt x="636083" y="571077"/>
                      <a:pt x="632760" y="577615"/>
                      <a:pt x="627140" y="581962"/>
                    </a:cubicBezTo>
                    <a:close/>
                  </a:path>
                </a:pathLst>
              </a:custGeom>
              <a:solidFill>
                <a:srgbClr val="6730E3"/>
              </a:solidFill>
              <a:ln w="11757" cap="flat">
                <a:noFill/>
                <a:prstDash val="solid"/>
                <a:miter/>
              </a:ln>
            </p:spPr>
            <p:txBody>
              <a:bodyPr rtlCol="0" anchor="ctr"/>
              <a:lstStyle/>
              <a:p>
                <a:endParaRPr lang="de-de"/>
              </a:p>
            </p:txBody>
          </p:sp>
        </p:grpSp>
        <p:grpSp>
          <p:nvGrpSpPr>
            <p:cNvPr id="21" name="Graphic 176">
              <a:extLst>
                <a:ext uri="{FF2B5EF4-FFF2-40B4-BE49-F238E27FC236}">
                  <a16:creationId xmlns:a16="http://schemas.microsoft.com/office/drawing/2014/main" id="{4A8BAADA-5CC4-2815-45C0-CB9944E764FE}"/>
                </a:ext>
              </a:extLst>
            </p:cNvPr>
            <p:cNvGrpSpPr/>
            <p:nvPr/>
          </p:nvGrpSpPr>
          <p:grpSpPr>
            <a:xfrm>
              <a:off x="5194287" y="1908268"/>
              <a:ext cx="552627" cy="603638"/>
              <a:chOff x="648375" y="2817199"/>
              <a:chExt cx="552627" cy="603638"/>
            </a:xfrm>
            <a:solidFill>
              <a:srgbClr val="6730E3"/>
            </a:solidFill>
          </p:grpSpPr>
          <p:sp>
            <p:nvSpPr>
              <p:cNvPr id="22" name="Freeform: Shape 303">
                <a:extLst>
                  <a:ext uri="{FF2B5EF4-FFF2-40B4-BE49-F238E27FC236}">
                    <a16:creationId xmlns:a16="http://schemas.microsoft.com/office/drawing/2014/main" id="{00343103-930B-1081-3E00-93AFF7A49B5F}"/>
                  </a:ext>
                </a:extLst>
              </p:cNvPr>
              <p:cNvSpPr/>
              <p:nvPr/>
            </p:nvSpPr>
            <p:spPr>
              <a:xfrm>
                <a:off x="731939" y="2910777"/>
                <a:ext cx="392031" cy="409453"/>
              </a:xfrm>
              <a:custGeom>
                <a:avLst/>
                <a:gdLst>
                  <a:gd name="connsiteX0" fmla="*/ 380075 w 392031"/>
                  <a:gd name="connsiteY0" fmla="*/ 188686 h 409453"/>
                  <a:gd name="connsiteX1" fmla="*/ 318578 w 392031"/>
                  <a:gd name="connsiteY1" fmla="*/ 195488 h 409453"/>
                  <a:gd name="connsiteX2" fmla="*/ 288254 w 392031"/>
                  <a:gd name="connsiteY2" fmla="*/ 144476 h 409453"/>
                  <a:gd name="connsiteX3" fmla="*/ 343517 w 392031"/>
                  <a:gd name="connsiteY3" fmla="*/ 62574 h 409453"/>
                  <a:gd name="connsiteX4" fmla="*/ 340683 w 392031"/>
                  <a:gd name="connsiteY4" fmla="*/ 47838 h 409453"/>
                  <a:gd name="connsiteX5" fmla="*/ 325946 w 392031"/>
                  <a:gd name="connsiteY5" fmla="*/ 50672 h 409453"/>
                  <a:gd name="connsiteX6" fmla="*/ 271250 w 392031"/>
                  <a:gd name="connsiteY6" fmla="*/ 131440 h 409453"/>
                  <a:gd name="connsiteX7" fmla="*/ 217688 w 392031"/>
                  <a:gd name="connsiteY7" fmla="*/ 116420 h 409453"/>
                  <a:gd name="connsiteX8" fmla="*/ 190482 w 392031"/>
                  <a:gd name="connsiteY8" fmla="*/ 120104 h 409453"/>
                  <a:gd name="connsiteX9" fmla="*/ 119065 w 392031"/>
                  <a:gd name="connsiteY9" fmla="*/ 5044 h 409453"/>
                  <a:gd name="connsiteX10" fmla="*/ 104328 w 392031"/>
                  <a:gd name="connsiteY10" fmla="*/ 1644 h 409453"/>
                  <a:gd name="connsiteX11" fmla="*/ 100928 w 392031"/>
                  <a:gd name="connsiteY11" fmla="*/ 16380 h 409453"/>
                  <a:gd name="connsiteX12" fmla="*/ 170077 w 392031"/>
                  <a:gd name="connsiteY12" fmla="*/ 128323 h 409453"/>
                  <a:gd name="connsiteX13" fmla="*/ 115098 w 392031"/>
                  <a:gd name="connsiteY13" fmla="*/ 200589 h 409453"/>
                  <a:gd name="connsiteX14" fmla="*/ 13358 w 392031"/>
                  <a:gd name="connsiteY14" fmla="*/ 175083 h 409453"/>
                  <a:gd name="connsiteX15" fmla="*/ 321 w 392031"/>
                  <a:gd name="connsiteY15" fmla="*/ 182735 h 409453"/>
                  <a:gd name="connsiteX16" fmla="*/ 7973 w 392031"/>
                  <a:gd name="connsiteY16" fmla="*/ 195771 h 409453"/>
                  <a:gd name="connsiteX17" fmla="*/ 109996 w 392031"/>
                  <a:gd name="connsiteY17" fmla="*/ 221561 h 409453"/>
                  <a:gd name="connsiteX18" fmla="*/ 112547 w 392031"/>
                  <a:gd name="connsiteY18" fmla="*/ 221844 h 409453"/>
                  <a:gd name="connsiteX19" fmla="*/ 112547 w 392031"/>
                  <a:gd name="connsiteY19" fmla="*/ 221844 h 409453"/>
                  <a:gd name="connsiteX20" fmla="*/ 135502 w 392031"/>
                  <a:gd name="connsiteY20" fmla="*/ 286459 h 409453"/>
                  <a:gd name="connsiteX21" fmla="*/ 41697 w 392031"/>
                  <a:gd name="connsiteY21" fmla="*/ 373179 h 409453"/>
                  <a:gd name="connsiteX22" fmla="*/ 41131 w 392031"/>
                  <a:gd name="connsiteY22" fmla="*/ 388199 h 409453"/>
                  <a:gd name="connsiteX23" fmla="*/ 49066 w 392031"/>
                  <a:gd name="connsiteY23" fmla="*/ 391600 h 409453"/>
                  <a:gd name="connsiteX24" fmla="*/ 56434 w 392031"/>
                  <a:gd name="connsiteY24" fmla="*/ 388766 h 409453"/>
                  <a:gd name="connsiteX25" fmla="*/ 150806 w 392031"/>
                  <a:gd name="connsiteY25" fmla="*/ 301479 h 409453"/>
                  <a:gd name="connsiteX26" fmla="*/ 209186 w 392031"/>
                  <a:gd name="connsiteY26" fmla="*/ 325284 h 409453"/>
                  <a:gd name="connsiteX27" fmla="*/ 209186 w 392031"/>
                  <a:gd name="connsiteY27" fmla="*/ 398684 h 409453"/>
                  <a:gd name="connsiteX28" fmla="*/ 219955 w 392031"/>
                  <a:gd name="connsiteY28" fmla="*/ 409454 h 409453"/>
                  <a:gd name="connsiteX29" fmla="*/ 230724 w 392031"/>
                  <a:gd name="connsiteY29" fmla="*/ 398684 h 409453"/>
                  <a:gd name="connsiteX30" fmla="*/ 230724 w 392031"/>
                  <a:gd name="connsiteY30" fmla="*/ 324718 h 409453"/>
                  <a:gd name="connsiteX31" fmla="*/ 282019 w 392031"/>
                  <a:gd name="connsiteY31" fmla="*/ 303179 h 409453"/>
                  <a:gd name="connsiteX32" fmla="*/ 354853 w 392031"/>
                  <a:gd name="connsiteY32" fmla="*/ 379413 h 409453"/>
                  <a:gd name="connsiteX33" fmla="*/ 362504 w 392031"/>
                  <a:gd name="connsiteY33" fmla="*/ 382814 h 409453"/>
                  <a:gd name="connsiteX34" fmla="*/ 369873 w 392031"/>
                  <a:gd name="connsiteY34" fmla="*/ 379980 h 409453"/>
                  <a:gd name="connsiteX35" fmla="*/ 370156 w 392031"/>
                  <a:gd name="connsiteY35" fmla="*/ 364960 h 409453"/>
                  <a:gd name="connsiteX36" fmla="*/ 297323 w 392031"/>
                  <a:gd name="connsiteY36" fmla="*/ 288443 h 409453"/>
                  <a:gd name="connsiteX37" fmla="*/ 321978 w 392031"/>
                  <a:gd name="connsiteY37" fmla="*/ 221277 h 409453"/>
                  <a:gd name="connsiteX38" fmla="*/ 321695 w 392031"/>
                  <a:gd name="connsiteY38" fmla="*/ 216743 h 409453"/>
                  <a:gd name="connsiteX39" fmla="*/ 382626 w 392031"/>
                  <a:gd name="connsiteY39" fmla="*/ 209941 h 409453"/>
                  <a:gd name="connsiteX40" fmla="*/ 391978 w 392031"/>
                  <a:gd name="connsiteY40" fmla="*/ 198039 h 409453"/>
                  <a:gd name="connsiteX41" fmla="*/ 380075 w 392031"/>
                  <a:gd name="connsiteY41" fmla="*/ 188686 h 409453"/>
                  <a:gd name="connsiteX42" fmla="*/ 217404 w 392031"/>
                  <a:gd name="connsiteY42" fmla="*/ 304030 h 409453"/>
                  <a:gd name="connsiteX43" fmla="*/ 134369 w 392031"/>
                  <a:gd name="connsiteY43" fmla="*/ 220994 h 409453"/>
                  <a:gd name="connsiteX44" fmla="*/ 217404 w 392031"/>
                  <a:gd name="connsiteY44" fmla="*/ 137958 h 409453"/>
                  <a:gd name="connsiteX45" fmla="*/ 300440 w 392031"/>
                  <a:gd name="connsiteY45" fmla="*/ 220994 h 409453"/>
                  <a:gd name="connsiteX46" fmla="*/ 217404 w 392031"/>
                  <a:gd name="connsiteY46" fmla="*/ 304030 h 40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2031" h="409453">
                    <a:moveTo>
                      <a:pt x="380075" y="188686"/>
                    </a:moveTo>
                    <a:lnTo>
                      <a:pt x="318578" y="195488"/>
                    </a:lnTo>
                    <a:cubicBezTo>
                      <a:pt x="313477" y="175650"/>
                      <a:pt x="302707" y="158079"/>
                      <a:pt x="288254" y="144476"/>
                    </a:cubicBezTo>
                    <a:lnTo>
                      <a:pt x="343517" y="62574"/>
                    </a:lnTo>
                    <a:cubicBezTo>
                      <a:pt x="346918" y="57757"/>
                      <a:pt x="345501" y="50955"/>
                      <a:pt x="340683" y="47838"/>
                    </a:cubicBezTo>
                    <a:cubicBezTo>
                      <a:pt x="335865" y="44437"/>
                      <a:pt x="329063" y="45854"/>
                      <a:pt x="325946" y="50672"/>
                    </a:cubicBezTo>
                    <a:lnTo>
                      <a:pt x="271250" y="131440"/>
                    </a:lnTo>
                    <a:cubicBezTo>
                      <a:pt x="255663" y="122088"/>
                      <a:pt x="237242" y="116420"/>
                      <a:pt x="217688" y="116420"/>
                    </a:cubicBezTo>
                    <a:cubicBezTo>
                      <a:pt x="208336" y="116420"/>
                      <a:pt x="199267" y="117837"/>
                      <a:pt x="190482" y="120104"/>
                    </a:cubicBezTo>
                    <a:lnTo>
                      <a:pt x="119065" y="5044"/>
                    </a:lnTo>
                    <a:cubicBezTo>
                      <a:pt x="115948" y="-57"/>
                      <a:pt x="109430" y="-1474"/>
                      <a:pt x="104328" y="1644"/>
                    </a:cubicBezTo>
                    <a:cubicBezTo>
                      <a:pt x="99227" y="4761"/>
                      <a:pt x="97810" y="11279"/>
                      <a:pt x="100928" y="16380"/>
                    </a:cubicBezTo>
                    <a:lnTo>
                      <a:pt x="170077" y="128323"/>
                    </a:lnTo>
                    <a:cubicBezTo>
                      <a:pt x="142304" y="142493"/>
                      <a:pt x="121616" y="169132"/>
                      <a:pt x="115098" y="200589"/>
                    </a:cubicBezTo>
                    <a:lnTo>
                      <a:pt x="13358" y="175083"/>
                    </a:lnTo>
                    <a:cubicBezTo>
                      <a:pt x="7690" y="173666"/>
                      <a:pt x="1738" y="177067"/>
                      <a:pt x="321" y="182735"/>
                    </a:cubicBezTo>
                    <a:cubicBezTo>
                      <a:pt x="-1096" y="188403"/>
                      <a:pt x="2305" y="194354"/>
                      <a:pt x="7973" y="195771"/>
                    </a:cubicBezTo>
                    <a:lnTo>
                      <a:pt x="109996" y="221561"/>
                    </a:lnTo>
                    <a:cubicBezTo>
                      <a:pt x="110847" y="221844"/>
                      <a:pt x="111697" y="221844"/>
                      <a:pt x="112547" y="221844"/>
                    </a:cubicBezTo>
                    <a:cubicBezTo>
                      <a:pt x="112547" y="221844"/>
                      <a:pt x="112547" y="221844"/>
                      <a:pt x="112547" y="221844"/>
                    </a:cubicBezTo>
                    <a:cubicBezTo>
                      <a:pt x="112547" y="246216"/>
                      <a:pt x="121332" y="268605"/>
                      <a:pt x="135502" y="286459"/>
                    </a:cubicBezTo>
                    <a:lnTo>
                      <a:pt x="41697" y="373179"/>
                    </a:lnTo>
                    <a:cubicBezTo>
                      <a:pt x="37446" y="377146"/>
                      <a:pt x="37163" y="383948"/>
                      <a:pt x="41131" y="388199"/>
                    </a:cubicBezTo>
                    <a:cubicBezTo>
                      <a:pt x="43114" y="390466"/>
                      <a:pt x="46232" y="391600"/>
                      <a:pt x="49066" y="391600"/>
                    </a:cubicBezTo>
                    <a:cubicBezTo>
                      <a:pt x="51616" y="391600"/>
                      <a:pt x="54167" y="390749"/>
                      <a:pt x="56434" y="388766"/>
                    </a:cubicBezTo>
                    <a:lnTo>
                      <a:pt x="150806" y="301479"/>
                    </a:lnTo>
                    <a:cubicBezTo>
                      <a:pt x="166960" y="314799"/>
                      <a:pt x="187081" y="323301"/>
                      <a:pt x="209186" y="325284"/>
                    </a:cubicBezTo>
                    <a:lnTo>
                      <a:pt x="209186" y="398684"/>
                    </a:lnTo>
                    <a:cubicBezTo>
                      <a:pt x="209186" y="404636"/>
                      <a:pt x="214004" y="409454"/>
                      <a:pt x="219955" y="409454"/>
                    </a:cubicBezTo>
                    <a:cubicBezTo>
                      <a:pt x="225906" y="409454"/>
                      <a:pt x="230724" y="404636"/>
                      <a:pt x="230724" y="398684"/>
                    </a:cubicBezTo>
                    <a:lnTo>
                      <a:pt x="230724" y="324718"/>
                    </a:lnTo>
                    <a:cubicBezTo>
                      <a:pt x="249995" y="322167"/>
                      <a:pt x="267566" y="314515"/>
                      <a:pt x="282019" y="303179"/>
                    </a:cubicBezTo>
                    <a:lnTo>
                      <a:pt x="354853" y="379413"/>
                    </a:lnTo>
                    <a:cubicBezTo>
                      <a:pt x="356836" y="381681"/>
                      <a:pt x="359670" y="382814"/>
                      <a:pt x="362504" y="382814"/>
                    </a:cubicBezTo>
                    <a:cubicBezTo>
                      <a:pt x="365055" y="382814"/>
                      <a:pt x="367889" y="381964"/>
                      <a:pt x="369873" y="379980"/>
                    </a:cubicBezTo>
                    <a:cubicBezTo>
                      <a:pt x="374124" y="376013"/>
                      <a:pt x="374407" y="369211"/>
                      <a:pt x="370156" y="364960"/>
                    </a:cubicBezTo>
                    <a:lnTo>
                      <a:pt x="297323" y="288443"/>
                    </a:lnTo>
                    <a:cubicBezTo>
                      <a:pt x="312626" y="270305"/>
                      <a:pt x="321978" y="246783"/>
                      <a:pt x="321978" y="221277"/>
                    </a:cubicBezTo>
                    <a:cubicBezTo>
                      <a:pt x="321978" y="219860"/>
                      <a:pt x="321695" y="218443"/>
                      <a:pt x="321695" y="216743"/>
                    </a:cubicBezTo>
                    <a:lnTo>
                      <a:pt x="382626" y="209941"/>
                    </a:lnTo>
                    <a:cubicBezTo>
                      <a:pt x="388577" y="209375"/>
                      <a:pt x="392545" y="203990"/>
                      <a:pt x="391978" y="198039"/>
                    </a:cubicBezTo>
                    <a:cubicBezTo>
                      <a:pt x="391411" y="192087"/>
                      <a:pt x="386027" y="188120"/>
                      <a:pt x="380075" y="188686"/>
                    </a:cubicBezTo>
                    <a:close/>
                    <a:moveTo>
                      <a:pt x="217404" y="304030"/>
                    </a:moveTo>
                    <a:cubicBezTo>
                      <a:pt x="171494" y="304030"/>
                      <a:pt x="134369" y="266904"/>
                      <a:pt x="134369" y="220994"/>
                    </a:cubicBezTo>
                    <a:cubicBezTo>
                      <a:pt x="134369" y="175083"/>
                      <a:pt x="171494" y="137958"/>
                      <a:pt x="217404" y="137958"/>
                    </a:cubicBezTo>
                    <a:cubicBezTo>
                      <a:pt x="263315" y="137958"/>
                      <a:pt x="300440" y="175083"/>
                      <a:pt x="300440" y="220994"/>
                    </a:cubicBezTo>
                    <a:cubicBezTo>
                      <a:pt x="300724" y="266904"/>
                      <a:pt x="263315" y="304030"/>
                      <a:pt x="217404" y="304030"/>
                    </a:cubicBezTo>
                    <a:close/>
                  </a:path>
                </a:pathLst>
              </a:custGeom>
              <a:solidFill>
                <a:srgbClr val="00BFB3"/>
              </a:solidFill>
              <a:ln w="2833" cap="flat">
                <a:noFill/>
                <a:prstDash val="solid"/>
                <a:miter/>
              </a:ln>
            </p:spPr>
            <p:txBody>
              <a:bodyPr rtlCol="0" anchor="ctr"/>
              <a:lstStyle/>
              <a:p>
                <a:endParaRPr lang="de-de"/>
              </a:p>
            </p:txBody>
          </p:sp>
          <p:sp>
            <p:nvSpPr>
              <p:cNvPr id="23" name="Freeform: Shape 304">
                <a:extLst>
                  <a:ext uri="{FF2B5EF4-FFF2-40B4-BE49-F238E27FC236}">
                    <a16:creationId xmlns:a16="http://schemas.microsoft.com/office/drawing/2014/main" id="{31873690-3090-81BC-2A85-C9B5777BF387}"/>
                  </a:ext>
                </a:extLst>
              </p:cNvPr>
              <p:cNvSpPr/>
              <p:nvPr/>
            </p:nvSpPr>
            <p:spPr>
              <a:xfrm>
                <a:off x="1036914" y="2846105"/>
                <a:ext cx="138298" cy="138298"/>
              </a:xfrm>
              <a:custGeom>
                <a:avLst/>
                <a:gdLst>
                  <a:gd name="connsiteX0" fmla="*/ 69149 w 138298"/>
                  <a:gd name="connsiteY0" fmla="*/ 138298 h 138298"/>
                  <a:gd name="connsiteX1" fmla="*/ 0 w 138298"/>
                  <a:gd name="connsiteY1" fmla="*/ 69149 h 138298"/>
                  <a:gd name="connsiteX2" fmla="*/ 69149 w 138298"/>
                  <a:gd name="connsiteY2" fmla="*/ 0 h 138298"/>
                  <a:gd name="connsiteX3" fmla="*/ 138298 w 138298"/>
                  <a:gd name="connsiteY3" fmla="*/ 69149 h 138298"/>
                  <a:gd name="connsiteX4" fmla="*/ 69149 w 138298"/>
                  <a:gd name="connsiteY4" fmla="*/ 138298 h 138298"/>
                  <a:gd name="connsiteX5" fmla="*/ 69149 w 138298"/>
                  <a:gd name="connsiteY5" fmla="*/ 21255 h 138298"/>
                  <a:gd name="connsiteX6" fmla="*/ 21255 w 138298"/>
                  <a:gd name="connsiteY6" fmla="*/ 69149 h 138298"/>
                  <a:gd name="connsiteX7" fmla="*/ 69149 w 138298"/>
                  <a:gd name="connsiteY7" fmla="*/ 117043 h 138298"/>
                  <a:gd name="connsiteX8" fmla="*/ 117044 w 138298"/>
                  <a:gd name="connsiteY8" fmla="*/ 69149 h 138298"/>
                  <a:gd name="connsiteX9" fmla="*/ 69149 w 138298"/>
                  <a:gd name="connsiteY9" fmla="*/ 21255 h 1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8" h="138298">
                    <a:moveTo>
                      <a:pt x="69149" y="138298"/>
                    </a:moveTo>
                    <a:cubicBezTo>
                      <a:pt x="30890" y="138298"/>
                      <a:pt x="0" y="107124"/>
                      <a:pt x="0" y="69149"/>
                    </a:cubicBezTo>
                    <a:cubicBezTo>
                      <a:pt x="0" y="31174"/>
                      <a:pt x="31174" y="0"/>
                      <a:pt x="69149" y="0"/>
                    </a:cubicBezTo>
                    <a:cubicBezTo>
                      <a:pt x="107125" y="0"/>
                      <a:pt x="138298" y="31174"/>
                      <a:pt x="138298" y="69149"/>
                    </a:cubicBezTo>
                    <a:cubicBezTo>
                      <a:pt x="138298" y="107124"/>
                      <a:pt x="107125" y="138298"/>
                      <a:pt x="69149" y="138298"/>
                    </a:cubicBezTo>
                    <a:close/>
                    <a:moveTo>
                      <a:pt x="69149" y="21255"/>
                    </a:moveTo>
                    <a:cubicBezTo>
                      <a:pt x="42793" y="21255"/>
                      <a:pt x="21255" y="42793"/>
                      <a:pt x="21255" y="69149"/>
                    </a:cubicBezTo>
                    <a:cubicBezTo>
                      <a:pt x="21255" y="95505"/>
                      <a:pt x="42793" y="117043"/>
                      <a:pt x="69149" y="117043"/>
                    </a:cubicBezTo>
                    <a:cubicBezTo>
                      <a:pt x="95505" y="117043"/>
                      <a:pt x="117044" y="95505"/>
                      <a:pt x="117044" y="69149"/>
                    </a:cubicBezTo>
                    <a:cubicBezTo>
                      <a:pt x="117044" y="42793"/>
                      <a:pt x="95505" y="21255"/>
                      <a:pt x="69149" y="21255"/>
                    </a:cubicBezTo>
                    <a:close/>
                  </a:path>
                </a:pathLst>
              </a:custGeom>
              <a:grpFill/>
              <a:ln w="2833" cap="flat">
                <a:noFill/>
                <a:prstDash val="solid"/>
                <a:miter/>
              </a:ln>
            </p:spPr>
            <p:txBody>
              <a:bodyPr rtlCol="0" anchor="ctr"/>
              <a:lstStyle/>
              <a:p>
                <a:endParaRPr lang="de-de"/>
              </a:p>
            </p:txBody>
          </p:sp>
          <p:sp>
            <p:nvSpPr>
              <p:cNvPr id="24" name="Freeform: Shape 305">
                <a:extLst>
                  <a:ext uri="{FF2B5EF4-FFF2-40B4-BE49-F238E27FC236}">
                    <a16:creationId xmlns:a16="http://schemas.microsoft.com/office/drawing/2014/main" id="{559CECAC-C5D8-D649-0A41-493943FBC9D8}"/>
                  </a:ext>
                </a:extLst>
              </p:cNvPr>
              <p:cNvSpPr/>
              <p:nvPr/>
            </p:nvSpPr>
            <p:spPr>
              <a:xfrm>
                <a:off x="648375" y="3260150"/>
                <a:ext cx="159836" cy="159553"/>
              </a:xfrm>
              <a:custGeom>
                <a:avLst/>
                <a:gdLst>
                  <a:gd name="connsiteX0" fmla="*/ 79918 w 159836"/>
                  <a:gd name="connsiteY0" fmla="*/ 159553 h 159553"/>
                  <a:gd name="connsiteX1" fmla="*/ 0 w 159836"/>
                  <a:gd name="connsiteY1" fmla="*/ 79918 h 159553"/>
                  <a:gd name="connsiteX2" fmla="*/ 79918 w 159836"/>
                  <a:gd name="connsiteY2" fmla="*/ 0 h 159553"/>
                  <a:gd name="connsiteX3" fmla="*/ 159837 w 159836"/>
                  <a:gd name="connsiteY3" fmla="*/ 79918 h 159553"/>
                  <a:gd name="connsiteX4" fmla="*/ 79918 w 159836"/>
                  <a:gd name="connsiteY4" fmla="*/ 159553 h 159553"/>
                  <a:gd name="connsiteX5" fmla="*/ 79918 w 159836"/>
                  <a:gd name="connsiteY5" fmla="*/ 21255 h 159553"/>
                  <a:gd name="connsiteX6" fmla="*/ 21255 w 159836"/>
                  <a:gd name="connsiteY6" fmla="*/ 79918 h 159553"/>
                  <a:gd name="connsiteX7" fmla="*/ 79918 w 159836"/>
                  <a:gd name="connsiteY7" fmla="*/ 138582 h 159553"/>
                  <a:gd name="connsiteX8" fmla="*/ 138582 w 159836"/>
                  <a:gd name="connsiteY8" fmla="*/ 79918 h 159553"/>
                  <a:gd name="connsiteX9" fmla="*/ 79918 w 159836"/>
                  <a:gd name="connsiteY9" fmla="*/ 21255 h 15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836" h="159553">
                    <a:moveTo>
                      <a:pt x="79918" y="159553"/>
                    </a:moveTo>
                    <a:cubicBezTo>
                      <a:pt x="35708" y="159553"/>
                      <a:pt x="0" y="123845"/>
                      <a:pt x="0" y="79918"/>
                    </a:cubicBezTo>
                    <a:cubicBezTo>
                      <a:pt x="0" y="35992"/>
                      <a:pt x="35708" y="0"/>
                      <a:pt x="79918" y="0"/>
                    </a:cubicBezTo>
                    <a:cubicBezTo>
                      <a:pt x="124129" y="0"/>
                      <a:pt x="159837" y="35708"/>
                      <a:pt x="159837" y="79918"/>
                    </a:cubicBezTo>
                    <a:cubicBezTo>
                      <a:pt x="159837" y="124128"/>
                      <a:pt x="123845" y="159553"/>
                      <a:pt x="79918" y="159553"/>
                    </a:cubicBezTo>
                    <a:close/>
                    <a:moveTo>
                      <a:pt x="79918" y="21255"/>
                    </a:moveTo>
                    <a:cubicBezTo>
                      <a:pt x="47611" y="21255"/>
                      <a:pt x="21255" y="47611"/>
                      <a:pt x="21255" y="79918"/>
                    </a:cubicBezTo>
                    <a:cubicBezTo>
                      <a:pt x="21255" y="112226"/>
                      <a:pt x="47611" y="138582"/>
                      <a:pt x="79918" y="138582"/>
                    </a:cubicBezTo>
                    <a:cubicBezTo>
                      <a:pt x="112226" y="138582"/>
                      <a:pt x="138582" y="112226"/>
                      <a:pt x="138582" y="79918"/>
                    </a:cubicBezTo>
                    <a:cubicBezTo>
                      <a:pt x="138582" y="47611"/>
                      <a:pt x="112226" y="21255"/>
                      <a:pt x="79918" y="21255"/>
                    </a:cubicBezTo>
                    <a:close/>
                  </a:path>
                </a:pathLst>
              </a:custGeom>
              <a:grpFill/>
              <a:ln w="2833" cap="flat">
                <a:noFill/>
                <a:prstDash val="solid"/>
                <a:miter/>
              </a:ln>
            </p:spPr>
            <p:txBody>
              <a:bodyPr rtlCol="0" anchor="ctr"/>
              <a:lstStyle/>
              <a:p>
                <a:endParaRPr lang="de-de"/>
              </a:p>
            </p:txBody>
          </p:sp>
          <p:sp>
            <p:nvSpPr>
              <p:cNvPr id="25" name="Freeform: Shape 306">
                <a:extLst>
                  <a:ext uri="{FF2B5EF4-FFF2-40B4-BE49-F238E27FC236}">
                    <a16:creationId xmlns:a16="http://schemas.microsoft.com/office/drawing/2014/main" id="{C68EBF60-32D6-F219-F4CD-E3C5782F7628}"/>
                  </a:ext>
                </a:extLst>
              </p:cNvPr>
              <p:cNvSpPr/>
              <p:nvPr/>
            </p:nvSpPr>
            <p:spPr>
              <a:xfrm>
                <a:off x="761734" y="2817199"/>
                <a:ext cx="117326" cy="117043"/>
              </a:xfrm>
              <a:custGeom>
                <a:avLst/>
                <a:gdLst>
                  <a:gd name="connsiteX0" fmla="*/ 58663 w 117326"/>
                  <a:gd name="connsiteY0" fmla="*/ 117043 h 117043"/>
                  <a:gd name="connsiteX1" fmla="*/ 0 w 117326"/>
                  <a:gd name="connsiteY1" fmla="*/ 58380 h 117043"/>
                  <a:gd name="connsiteX2" fmla="*/ 58663 w 117326"/>
                  <a:gd name="connsiteY2" fmla="*/ 0 h 117043"/>
                  <a:gd name="connsiteX3" fmla="*/ 117327 w 117326"/>
                  <a:gd name="connsiteY3" fmla="*/ 58663 h 117043"/>
                  <a:gd name="connsiteX4" fmla="*/ 58663 w 117326"/>
                  <a:gd name="connsiteY4" fmla="*/ 117043 h 117043"/>
                  <a:gd name="connsiteX5" fmla="*/ 58663 w 117326"/>
                  <a:gd name="connsiteY5" fmla="*/ 21255 h 117043"/>
                  <a:gd name="connsiteX6" fmla="*/ 21255 w 117326"/>
                  <a:gd name="connsiteY6" fmla="*/ 58663 h 117043"/>
                  <a:gd name="connsiteX7" fmla="*/ 58663 w 117326"/>
                  <a:gd name="connsiteY7" fmla="*/ 96072 h 117043"/>
                  <a:gd name="connsiteX8" fmla="*/ 96072 w 117326"/>
                  <a:gd name="connsiteY8" fmla="*/ 58663 h 117043"/>
                  <a:gd name="connsiteX9" fmla="*/ 58663 w 117326"/>
                  <a:gd name="connsiteY9" fmla="*/ 21255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26" h="117043">
                    <a:moveTo>
                      <a:pt x="58663" y="117043"/>
                    </a:moveTo>
                    <a:cubicBezTo>
                      <a:pt x="26356" y="117043"/>
                      <a:pt x="0" y="90687"/>
                      <a:pt x="0" y="58380"/>
                    </a:cubicBezTo>
                    <a:cubicBezTo>
                      <a:pt x="0" y="26073"/>
                      <a:pt x="26356" y="0"/>
                      <a:pt x="58663" y="0"/>
                    </a:cubicBezTo>
                    <a:cubicBezTo>
                      <a:pt x="90971" y="0"/>
                      <a:pt x="117327" y="26356"/>
                      <a:pt x="117327" y="58663"/>
                    </a:cubicBezTo>
                    <a:cubicBezTo>
                      <a:pt x="117327" y="90971"/>
                      <a:pt x="90971" y="117043"/>
                      <a:pt x="58663" y="117043"/>
                    </a:cubicBezTo>
                    <a:close/>
                    <a:moveTo>
                      <a:pt x="58663" y="21255"/>
                    </a:moveTo>
                    <a:cubicBezTo>
                      <a:pt x="37975" y="21255"/>
                      <a:pt x="21255" y="37975"/>
                      <a:pt x="21255" y="58663"/>
                    </a:cubicBezTo>
                    <a:cubicBezTo>
                      <a:pt x="21255" y="79351"/>
                      <a:pt x="37975" y="96072"/>
                      <a:pt x="58663" y="96072"/>
                    </a:cubicBezTo>
                    <a:cubicBezTo>
                      <a:pt x="79352" y="96072"/>
                      <a:pt x="96072" y="79351"/>
                      <a:pt x="96072" y="58663"/>
                    </a:cubicBezTo>
                    <a:cubicBezTo>
                      <a:pt x="96072" y="37975"/>
                      <a:pt x="79352" y="21255"/>
                      <a:pt x="58663" y="21255"/>
                    </a:cubicBezTo>
                    <a:close/>
                  </a:path>
                </a:pathLst>
              </a:custGeom>
              <a:grpFill/>
              <a:ln w="2833" cap="flat">
                <a:noFill/>
                <a:prstDash val="solid"/>
                <a:miter/>
              </a:ln>
            </p:spPr>
            <p:txBody>
              <a:bodyPr rtlCol="0" anchor="ctr"/>
              <a:lstStyle/>
              <a:p>
                <a:endParaRPr lang="de-de"/>
              </a:p>
            </p:txBody>
          </p:sp>
          <p:sp>
            <p:nvSpPr>
              <p:cNvPr id="26" name="Freeform: Shape 307">
                <a:extLst>
                  <a:ext uri="{FF2B5EF4-FFF2-40B4-BE49-F238E27FC236}">
                    <a16:creationId xmlns:a16="http://schemas.microsoft.com/office/drawing/2014/main" id="{1CD6B378-D09F-C706-E1E6-2050A2F4AE6B}"/>
                  </a:ext>
                </a:extLst>
              </p:cNvPr>
              <p:cNvSpPr/>
              <p:nvPr/>
            </p:nvSpPr>
            <p:spPr>
              <a:xfrm>
                <a:off x="1066387" y="3262134"/>
                <a:ext cx="117326" cy="117326"/>
              </a:xfrm>
              <a:custGeom>
                <a:avLst/>
                <a:gdLst>
                  <a:gd name="connsiteX0" fmla="*/ 58663 w 117326"/>
                  <a:gd name="connsiteY0" fmla="*/ 117327 h 117326"/>
                  <a:gd name="connsiteX1" fmla="*/ 0 w 117326"/>
                  <a:gd name="connsiteY1" fmla="*/ 58663 h 117326"/>
                  <a:gd name="connsiteX2" fmla="*/ 58663 w 117326"/>
                  <a:gd name="connsiteY2" fmla="*/ 0 h 117326"/>
                  <a:gd name="connsiteX3" fmla="*/ 117327 w 117326"/>
                  <a:gd name="connsiteY3" fmla="*/ 58663 h 117326"/>
                  <a:gd name="connsiteX4" fmla="*/ 58663 w 117326"/>
                  <a:gd name="connsiteY4" fmla="*/ 117327 h 117326"/>
                  <a:gd name="connsiteX5" fmla="*/ 58663 w 117326"/>
                  <a:gd name="connsiteY5" fmla="*/ 21538 h 117326"/>
                  <a:gd name="connsiteX6" fmla="*/ 21255 w 117326"/>
                  <a:gd name="connsiteY6" fmla="*/ 58947 h 117326"/>
                  <a:gd name="connsiteX7" fmla="*/ 58663 w 117326"/>
                  <a:gd name="connsiteY7" fmla="*/ 96355 h 117326"/>
                  <a:gd name="connsiteX8" fmla="*/ 96072 w 117326"/>
                  <a:gd name="connsiteY8" fmla="*/ 58947 h 117326"/>
                  <a:gd name="connsiteX9" fmla="*/ 58663 w 117326"/>
                  <a:gd name="connsiteY9" fmla="*/ 21538 h 11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26" h="117326">
                    <a:moveTo>
                      <a:pt x="58663" y="117327"/>
                    </a:moveTo>
                    <a:cubicBezTo>
                      <a:pt x="26356" y="117327"/>
                      <a:pt x="0" y="90971"/>
                      <a:pt x="0" y="58663"/>
                    </a:cubicBezTo>
                    <a:cubicBezTo>
                      <a:pt x="0" y="26356"/>
                      <a:pt x="26356" y="0"/>
                      <a:pt x="58663" y="0"/>
                    </a:cubicBezTo>
                    <a:cubicBezTo>
                      <a:pt x="90971" y="0"/>
                      <a:pt x="117327" y="26356"/>
                      <a:pt x="117327" y="58663"/>
                    </a:cubicBezTo>
                    <a:cubicBezTo>
                      <a:pt x="117327" y="90971"/>
                      <a:pt x="90971" y="117327"/>
                      <a:pt x="58663" y="117327"/>
                    </a:cubicBezTo>
                    <a:close/>
                    <a:moveTo>
                      <a:pt x="58663" y="21538"/>
                    </a:moveTo>
                    <a:cubicBezTo>
                      <a:pt x="37975" y="21538"/>
                      <a:pt x="21255" y="38259"/>
                      <a:pt x="21255" y="58947"/>
                    </a:cubicBezTo>
                    <a:cubicBezTo>
                      <a:pt x="21255" y="79635"/>
                      <a:pt x="37975" y="96355"/>
                      <a:pt x="58663" y="96355"/>
                    </a:cubicBezTo>
                    <a:cubicBezTo>
                      <a:pt x="79352" y="96355"/>
                      <a:pt x="96072" y="79635"/>
                      <a:pt x="96072" y="58947"/>
                    </a:cubicBezTo>
                    <a:cubicBezTo>
                      <a:pt x="96072" y="38259"/>
                      <a:pt x="79068" y="21538"/>
                      <a:pt x="58663" y="21538"/>
                    </a:cubicBezTo>
                    <a:close/>
                  </a:path>
                </a:pathLst>
              </a:custGeom>
              <a:grpFill/>
              <a:ln w="2833" cap="flat">
                <a:noFill/>
                <a:prstDash val="solid"/>
                <a:miter/>
              </a:ln>
            </p:spPr>
            <p:txBody>
              <a:bodyPr rtlCol="0" anchor="ctr"/>
              <a:lstStyle/>
              <a:p>
                <a:endParaRPr lang="de-de"/>
              </a:p>
            </p:txBody>
          </p:sp>
          <p:sp>
            <p:nvSpPr>
              <p:cNvPr id="27" name="Freeform: Shape 308">
                <a:extLst>
                  <a:ext uri="{FF2B5EF4-FFF2-40B4-BE49-F238E27FC236}">
                    <a16:creationId xmlns:a16="http://schemas.microsoft.com/office/drawing/2014/main" id="{76080A70-A8A8-21E2-E501-B152C143E1D3}"/>
                  </a:ext>
                </a:extLst>
              </p:cNvPr>
              <p:cNvSpPr/>
              <p:nvPr/>
            </p:nvSpPr>
            <p:spPr>
              <a:xfrm>
                <a:off x="657727" y="3037966"/>
                <a:ext cx="95788" cy="95788"/>
              </a:xfrm>
              <a:custGeom>
                <a:avLst/>
                <a:gdLst>
                  <a:gd name="connsiteX0" fmla="*/ 47894 w 95788"/>
                  <a:gd name="connsiteY0" fmla="*/ 95789 h 95788"/>
                  <a:gd name="connsiteX1" fmla="*/ 0 w 95788"/>
                  <a:gd name="connsiteY1" fmla="*/ 47894 h 95788"/>
                  <a:gd name="connsiteX2" fmla="*/ 47894 w 95788"/>
                  <a:gd name="connsiteY2" fmla="*/ 0 h 95788"/>
                  <a:gd name="connsiteX3" fmla="*/ 95789 w 95788"/>
                  <a:gd name="connsiteY3" fmla="*/ 47894 h 95788"/>
                  <a:gd name="connsiteX4" fmla="*/ 47894 w 95788"/>
                  <a:gd name="connsiteY4" fmla="*/ 95789 h 95788"/>
                  <a:gd name="connsiteX5" fmla="*/ 47894 w 95788"/>
                  <a:gd name="connsiteY5" fmla="*/ 21255 h 95788"/>
                  <a:gd name="connsiteX6" fmla="*/ 21255 w 95788"/>
                  <a:gd name="connsiteY6" fmla="*/ 47894 h 95788"/>
                  <a:gd name="connsiteX7" fmla="*/ 47894 w 95788"/>
                  <a:gd name="connsiteY7" fmla="*/ 74534 h 95788"/>
                  <a:gd name="connsiteX8" fmla="*/ 74534 w 95788"/>
                  <a:gd name="connsiteY8" fmla="*/ 47894 h 95788"/>
                  <a:gd name="connsiteX9" fmla="*/ 47894 w 95788"/>
                  <a:gd name="connsiteY9" fmla="*/ 21255 h 9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88" h="95788">
                    <a:moveTo>
                      <a:pt x="47894" y="95789"/>
                    </a:moveTo>
                    <a:cubicBezTo>
                      <a:pt x="21538" y="95789"/>
                      <a:pt x="0" y="74250"/>
                      <a:pt x="0" y="47894"/>
                    </a:cubicBezTo>
                    <a:cubicBezTo>
                      <a:pt x="0" y="21538"/>
                      <a:pt x="21538" y="0"/>
                      <a:pt x="47894" y="0"/>
                    </a:cubicBezTo>
                    <a:cubicBezTo>
                      <a:pt x="74250" y="0"/>
                      <a:pt x="95789" y="21538"/>
                      <a:pt x="95789" y="47894"/>
                    </a:cubicBezTo>
                    <a:cubicBezTo>
                      <a:pt x="95789" y="74250"/>
                      <a:pt x="74250" y="95789"/>
                      <a:pt x="47894" y="95789"/>
                    </a:cubicBezTo>
                    <a:close/>
                    <a:moveTo>
                      <a:pt x="47894" y="21255"/>
                    </a:moveTo>
                    <a:cubicBezTo>
                      <a:pt x="33158" y="21255"/>
                      <a:pt x="21255" y="33158"/>
                      <a:pt x="21255" y="47894"/>
                    </a:cubicBezTo>
                    <a:cubicBezTo>
                      <a:pt x="21255" y="62631"/>
                      <a:pt x="33158" y="74534"/>
                      <a:pt x="47894" y="74534"/>
                    </a:cubicBezTo>
                    <a:cubicBezTo>
                      <a:pt x="62631" y="74534"/>
                      <a:pt x="74534" y="62631"/>
                      <a:pt x="74534" y="47894"/>
                    </a:cubicBezTo>
                    <a:cubicBezTo>
                      <a:pt x="74534" y="33158"/>
                      <a:pt x="62631" y="21255"/>
                      <a:pt x="47894" y="21255"/>
                    </a:cubicBezTo>
                    <a:close/>
                  </a:path>
                </a:pathLst>
              </a:custGeom>
              <a:grpFill/>
              <a:ln w="2833" cap="flat">
                <a:noFill/>
                <a:prstDash val="solid"/>
                <a:miter/>
              </a:ln>
            </p:spPr>
            <p:txBody>
              <a:bodyPr rtlCol="0" anchor="ctr"/>
              <a:lstStyle/>
              <a:p>
                <a:endParaRPr lang="de-de"/>
              </a:p>
            </p:txBody>
          </p:sp>
          <p:sp>
            <p:nvSpPr>
              <p:cNvPr id="28" name="Freeform: Shape 309">
                <a:extLst>
                  <a:ext uri="{FF2B5EF4-FFF2-40B4-BE49-F238E27FC236}">
                    <a16:creationId xmlns:a16="http://schemas.microsoft.com/office/drawing/2014/main" id="{43C73E47-CAFA-8643-1031-C4EC350E2F35}"/>
                  </a:ext>
                </a:extLst>
              </p:cNvPr>
              <p:cNvSpPr/>
              <p:nvPr/>
            </p:nvSpPr>
            <p:spPr>
              <a:xfrm>
                <a:off x="1105780" y="3061488"/>
                <a:ext cx="95788" cy="95788"/>
              </a:xfrm>
              <a:custGeom>
                <a:avLst/>
                <a:gdLst>
                  <a:gd name="connsiteX0" fmla="*/ 47894 w 95788"/>
                  <a:gd name="connsiteY0" fmla="*/ 95789 h 95788"/>
                  <a:gd name="connsiteX1" fmla="*/ 0 w 95788"/>
                  <a:gd name="connsiteY1" fmla="*/ 47894 h 95788"/>
                  <a:gd name="connsiteX2" fmla="*/ 47894 w 95788"/>
                  <a:gd name="connsiteY2" fmla="*/ 0 h 95788"/>
                  <a:gd name="connsiteX3" fmla="*/ 95789 w 95788"/>
                  <a:gd name="connsiteY3" fmla="*/ 47894 h 95788"/>
                  <a:gd name="connsiteX4" fmla="*/ 47894 w 95788"/>
                  <a:gd name="connsiteY4" fmla="*/ 95789 h 95788"/>
                  <a:gd name="connsiteX5" fmla="*/ 47894 w 95788"/>
                  <a:gd name="connsiteY5" fmla="*/ 21255 h 95788"/>
                  <a:gd name="connsiteX6" fmla="*/ 21255 w 95788"/>
                  <a:gd name="connsiteY6" fmla="*/ 47894 h 95788"/>
                  <a:gd name="connsiteX7" fmla="*/ 47894 w 95788"/>
                  <a:gd name="connsiteY7" fmla="*/ 74534 h 95788"/>
                  <a:gd name="connsiteX8" fmla="*/ 74534 w 95788"/>
                  <a:gd name="connsiteY8" fmla="*/ 47894 h 95788"/>
                  <a:gd name="connsiteX9" fmla="*/ 47894 w 95788"/>
                  <a:gd name="connsiteY9" fmla="*/ 21255 h 9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88" h="95788">
                    <a:moveTo>
                      <a:pt x="47894" y="95789"/>
                    </a:moveTo>
                    <a:cubicBezTo>
                      <a:pt x="21538" y="95789"/>
                      <a:pt x="0" y="74250"/>
                      <a:pt x="0" y="47894"/>
                    </a:cubicBezTo>
                    <a:cubicBezTo>
                      <a:pt x="0" y="21538"/>
                      <a:pt x="21538" y="0"/>
                      <a:pt x="47894" y="0"/>
                    </a:cubicBezTo>
                    <a:cubicBezTo>
                      <a:pt x="74250" y="0"/>
                      <a:pt x="95789" y="21538"/>
                      <a:pt x="95789" y="47894"/>
                    </a:cubicBezTo>
                    <a:cubicBezTo>
                      <a:pt x="95789" y="74250"/>
                      <a:pt x="74250" y="95789"/>
                      <a:pt x="47894" y="95789"/>
                    </a:cubicBezTo>
                    <a:close/>
                    <a:moveTo>
                      <a:pt x="47894" y="21255"/>
                    </a:moveTo>
                    <a:cubicBezTo>
                      <a:pt x="33158" y="21255"/>
                      <a:pt x="21255" y="33158"/>
                      <a:pt x="21255" y="47894"/>
                    </a:cubicBezTo>
                    <a:cubicBezTo>
                      <a:pt x="21255" y="62631"/>
                      <a:pt x="33158" y="74534"/>
                      <a:pt x="47894" y="74534"/>
                    </a:cubicBezTo>
                    <a:cubicBezTo>
                      <a:pt x="62631" y="74534"/>
                      <a:pt x="74534" y="62631"/>
                      <a:pt x="74534" y="47894"/>
                    </a:cubicBezTo>
                    <a:cubicBezTo>
                      <a:pt x="74534" y="33158"/>
                      <a:pt x="62631" y="21255"/>
                      <a:pt x="47894" y="21255"/>
                    </a:cubicBezTo>
                    <a:close/>
                  </a:path>
                </a:pathLst>
              </a:custGeom>
              <a:grpFill/>
              <a:ln w="2833" cap="flat">
                <a:noFill/>
                <a:prstDash val="solid"/>
                <a:miter/>
              </a:ln>
            </p:spPr>
            <p:txBody>
              <a:bodyPr rtlCol="0" anchor="ctr"/>
              <a:lstStyle/>
              <a:p>
                <a:endParaRPr lang="de-de"/>
              </a:p>
            </p:txBody>
          </p:sp>
          <p:sp>
            <p:nvSpPr>
              <p:cNvPr id="29" name="Freeform: Shape 310">
                <a:extLst>
                  <a:ext uri="{FF2B5EF4-FFF2-40B4-BE49-F238E27FC236}">
                    <a16:creationId xmlns:a16="http://schemas.microsoft.com/office/drawing/2014/main" id="{DCDA43DB-E3AC-7142-1021-851B91E6A683}"/>
                  </a:ext>
                </a:extLst>
              </p:cNvPr>
              <p:cNvSpPr/>
              <p:nvPr/>
            </p:nvSpPr>
            <p:spPr>
              <a:xfrm>
                <a:off x="904000" y="3307477"/>
                <a:ext cx="95788" cy="95788"/>
              </a:xfrm>
              <a:custGeom>
                <a:avLst/>
                <a:gdLst>
                  <a:gd name="connsiteX0" fmla="*/ 47894 w 95788"/>
                  <a:gd name="connsiteY0" fmla="*/ 95789 h 95788"/>
                  <a:gd name="connsiteX1" fmla="*/ 0 w 95788"/>
                  <a:gd name="connsiteY1" fmla="*/ 47894 h 95788"/>
                  <a:gd name="connsiteX2" fmla="*/ 47894 w 95788"/>
                  <a:gd name="connsiteY2" fmla="*/ 0 h 95788"/>
                  <a:gd name="connsiteX3" fmla="*/ 95789 w 95788"/>
                  <a:gd name="connsiteY3" fmla="*/ 47894 h 95788"/>
                  <a:gd name="connsiteX4" fmla="*/ 47894 w 95788"/>
                  <a:gd name="connsiteY4" fmla="*/ 95789 h 95788"/>
                  <a:gd name="connsiteX5" fmla="*/ 47894 w 95788"/>
                  <a:gd name="connsiteY5" fmla="*/ 21255 h 95788"/>
                  <a:gd name="connsiteX6" fmla="*/ 21255 w 95788"/>
                  <a:gd name="connsiteY6" fmla="*/ 47894 h 95788"/>
                  <a:gd name="connsiteX7" fmla="*/ 47894 w 95788"/>
                  <a:gd name="connsiteY7" fmla="*/ 74534 h 95788"/>
                  <a:gd name="connsiteX8" fmla="*/ 74534 w 95788"/>
                  <a:gd name="connsiteY8" fmla="*/ 47894 h 95788"/>
                  <a:gd name="connsiteX9" fmla="*/ 47894 w 95788"/>
                  <a:gd name="connsiteY9" fmla="*/ 21255 h 9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88" h="95788">
                    <a:moveTo>
                      <a:pt x="47894" y="95789"/>
                    </a:moveTo>
                    <a:cubicBezTo>
                      <a:pt x="21538" y="95789"/>
                      <a:pt x="0" y="74250"/>
                      <a:pt x="0" y="47894"/>
                    </a:cubicBezTo>
                    <a:cubicBezTo>
                      <a:pt x="0" y="21538"/>
                      <a:pt x="21538" y="0"/>
                      <a:pt x="47894" y="0"/>
                    </a:cubicBezTo>
                    <a:cubicBezTo>
                      <a:pt x="74250" y="0"/>
                      <a:pt x="95789" y="21538"/>
                      <a:pt x="95789" y="47894"/>
                    </a:cubicBezTo>
                    <a:cubicBezTo>
                      <a:pt x="95789" y="74250"/>
                      <a:pt x="74250" y="95789"/>
                      <a:pt x="47894" y="95789"/>
                    </a:cubicBezTo>
                    <a:close/>
                    <a:moveTo>
                      <a:pt x="47894" y="21255"/>
                    </a:moveTo>
                    <a:cubicBezTo>
                      <a:pt x="33158" y="21255"/>
                      <a:pt x="21255" y="33158"/>
                      <a:pt x="21255" y="47894"/>
                    </a:cubicBezTo>
                    <a:cubicBezTo>
                      <a:pt x="21255" y="62631"/>
                      <a:pt x="33158" y="74534"/>
                      <a:pt x="47894" y="74534"/>
                    </a:cubicBezTo>
                    <a:cubicBezTo>
                      <a:pt x="62631" y="74534"/>
                      <a:pt x="74534" y="62631"/>
                      <a:pt x="74534" y="47894"/>
                    </a:cubicBezTo>
                    <a:cubicBezTo>
                      <a:pt x="74534" y="33158"/>
                      <a:pt x="62631" y="21255"/>
                      <a:pt x="47894" y="21255"/>
                    </a:cubicBezTo>
                    <a:close/>
                  </a:path>
                </a:pathLst>
              </a:custGeom>
              <a:grpFill/>
              <a:ln w="2833" cap="flat">
                <a:noFill/>
                <a:prstDash val="solid"/>
                <a:miter/>
              </a:ln>
            </p:spPr>
            <p:txBody>
              <a:bodyPr rtlCol="0" anchor="ctr"/>
              <a:lstStyle/>
              <a:p>
                <a:endParaRPr lang="de-de"/>
              </a:p>
            </p:txBody>
          </p:sp>
        </p:grpSp>
        <p:grpSp>
          <p:nvGrpSpPr>
            <p:cNvPr id="17" name="Group 16">
              <a:extLst>
                <a:ext uri="{FF2B5EF4-FFF2-40B4-BE49-F238E27FC236}">
                  <a16:creationId xmlns:a16="http://schemas.microsoft.com/office/drawing/2014/main" id="{904CA18B-5A48-2DB1-C022-F1F93CBCB978}"/>
                </a:ext>
              </a:extLst>
            </p:cNvPr>
            <p:cNvGrpSpPr/>
            <p:nvPr/>
          </p:nvGrpSpPr>
          <p:grpSpPr>
            <a:xfrm>
              <a:off x="5245380" y="4204866"/>
              <a:ext cx="622991" cy="623507"/>
              <a:chOff x="2439771" y="941364"/>
              <a:chExt cx="533184" cy="533625"/>
            </a:xfrm>
            <a:solidFill>
              <a:srgbClr val="00BFB3"/>
            </a:solidFill>
          </p:grpSpPr>
          <p:sp>
            <p:nvSpPr>
              <p:cNvPr id="18" name="Freeform 29">
                <a:extLst>
                  <a:ext uri="{FF2B5EF4-FFF2-40B4-BE49-F238E27FC236}">
                    <a16:creationId xmlns:a16="http://schemas.microsoft.com/office/drawing/2014/main" id="{7F759D4F-CE3F-1002-C678-18C3002C46E0}"/>
                  </a:ext>
                </a:extLst>
              </p:cNvPr>
              <p:cNvSpPr/>
              <p:nvPr/>
            </p:nvSpPr>
            <p:spPr>
              <a:xfrm>
                <a:off x="2558935" y="1060014"/>
                <a:ext cx="295275" cy="295275"/>
              </a:xfrm>
              <a:custGeom>
                <a:avLst/>
                <a:gdLst>
                  <a:gd name="connsiteX0" fmla="*/ 147638 w 295275"/>
                  <a:gd name="connsiteY0" fmla="*/ 0 h 295275"/>
                  <a:gd name="connsiteX1" fmla="*/ 0 w 295275"/>
                  <a:gd name="connsiteY1" fmla="*/ 147638 h 295275"/>
                  <a:gd name="connsiteX2" fmla="*/ 147638 w 295275"/>
                  <a:gd name="connsiteY2" fmla="*/ 295275 h 295275"/>
                  <a:gd name="connsiteX3" fmla="*/ 295275 w 295275"/>
                  <a:gd name="connsiteY3" fmla="*/ 147638 h 295275"/>
                  <a:gd name="connsiteX4" fmla="*/ 147638 w 295275"/>
                  <a:gd name="connsiteY4" fmla="*/ 0 h 295275"/>
                  <a:gd name="connsiteX5" fmla="*/ 259747 w 295275"/>
                  <a:gd name="connsiteY5" fmla="*/ 210407 h 295275"/>
                  <a:gd name="connsiteX6" fmla="*/ 218637 w 295275"/>
                  <a:gd name="connsiteY6" fmla="*/ 201835 h 295275"/>
                  <a:gd name="connsiteX7" fmla="*/ 218751 w 295275"/>
                  <a:gd name="connsiteY7" fmla="*/ 94088 h 295275"/>
                  <a:gd name="connsiteX8" fmla="*/ 260080 w 295275"/>
                  <a:gd name="connsiteY8" fmla="*/ 85439 h 295275"/>
                  <a:gd name="connsiteX9" fmla="*/ 259747 w 295275"/>
                  <a:gd name="connsiteY9" fmla="*/ 210417 h 295275"/>
                  <a:gd name="connsiteX10" fmla="*/ 90488 w 295275"/>
                  <a:gd name="connsiteY10" fmla="*/ 147638 h 295275"/>
                  <a:gd name="connsiteX11" fmla="*/ 95250 w 295275"/>
                  <a:gd name="connsiteY11" fmla="*/ 96469 h 295275"/>
                  <a:gd name="connsiteX12" fmla="*/ 138113 w 295275"/>
                  <a:gd name="connsiteY12" fmla="*/ 99022 h 295275"/>
                  <a:gd name="connsiteX13" fmla="*/ 138113 w 295275"/>
                  <a:gd name="connsiteY13" fmla="*/ 196882 h 295275"/>
                  <a:gd name="connsiteX14" fmla="*/ 95402 w 295275"/>
                  <a:gd name="connsiteY14" fmla="*/ 199425 h 295275"/>
                  <a:gd name="connsiteX15" fmla="*/ 90488 w 295275"/>
                  <a:gd name="connsiteY15" fmla="*/ 147638 h 295275"/>
                  <a:gd name="connsiteX16" fmla="*/ 195358 w 295275"/>
                  <a:gd name="connsiteY16" fmla="*/ 77819 h 295275"/>
                  <a:gd name="connsiteX17" fmla="*/ 157163 w 295275"/>
                  <a:gd name="connsiteY17" fmla="*/ 79981 h 295275"/>
                  <a:gd name="connsiteX18" fmla="*/ 157163 w 295275"/>
                  <a:gd name="connsiteY18" fmla="*/ 21136 h 295275"/>
                  <a:gd name="connsiteX19" fmla="*/ 195358 w 295275"/>
                  <a:gd name="connsiteY19" fmla="*/ 77810 h 295275"/>
                  <a:gd name="connsiteX20" fmla="*/ 138113 w 295275"/>
                  <a:gd name="connsiteY20" fmla="*/ 21126 h 295275"/>
                  <a:gd name="connsiteX21" fmla="*/ 138113 w 295275"/>
                  <a:gd name="connsiteY21" fmla="*/ 80010 h 295275"/>
                  <a:gd name="connsiteX22" fmla="*/ 100013 w 295275"/>
                  <a:gd name="connsiteY22" fmla="*/ 77857 h 295275"/>
                  <a:gd name="connsiteX23" fmla="*/ 138113 w 295275"/>
                  <a:gd name="connsiteY23" fmla="*/ 21126 h 295275"/>
                  <a:gd name="connsiteX24" fmla="*/ 138113 w 295275"/>
                  <a:gd name="connsiteY24" fmla="*/ 215932 h 295275"/>
                  <a:gd name="connsiteX25" fmla="*/ 138113 w 295275"/>
                  <a:gd name="connsiteY25" fmla="*/ 274149 h 295275"/>
                  <a:gd name="connsiteX26" fmla="*/ 100108 w 295275"/>
                  <a:gd name="connsiteY26" fmla="*/ 218046 h 295275"/>
                  <a:gd name="connsiteX27" fmla="*/ 138113 w 295275"/>
                  <a:gd name="connsiteY27" fmla="*/ 215932 h 295275"/>
                  <a:gd name="connsiteX28" fmla="*/ 157163 w 295275"/>
                  <a:gd name="connsiteY28" fmla="*/ 274149 h 295275"/>
                  <a:gd name="connsiteX29" fmla="*/ 157163 w 295275"/>
                  <a:gd name="connsiteY29" fmla="*/ 215932 h 295275"/>
                  <a:gd name="connsiteX30" fmla="*/ 195263 w 295275"/>
                  <a:gd name="connsiteY30" fmla="*/ 218084 h 295275"/>
                  <a:gd name="connsiteX31" fmla="*/ 157163 w 295275"/>
                  <a:gd name="connsiteY31" fmla="*/ 274149 h 295275"/>
                  <a:gd name="connsiteX32" fmla="*/ 157163 w 295275"/>
                  <a:gd name="connsiteY32" fmla="*/ 196882 h 295275"/>
                  <a:gd name="connsiteX33" fmla="*/ 157163 w 295275"/>
                  <a:gd name="connsiteY33" fmla="*/ 99060 h 295275"/>
                  <a:gd name="connsiteX34" fmla="*/ 199977 w 295275"/>
                  <a:gd name="connsiteY34" fmla="*/ 96488 h 295275"/>
                  <a:gd name="connsiteX35" fmla="*/ 199873 w 295275"/>
                  <a:gd name="connsiteY35" fmla="*/ 199482 h 295275"/>
                  <a:gd name="connsiteX36" fmla="*/ 157163 w 295275"/>
                  <a:gd name="connsiteY36" fmla="*/ 196882 h 295275"/>
                  <a:gd name="connsiteX37" fmla="*/ 248964 w 295275"/>
                  <a:gd name="connsiteY37" fmla="*/ 68742 h 295275"/>
                  <a:gd name="connsiteX38" fmla="*/ 214389 w 295275"/>
                  <a:gd name="connsiteY38" fmla="*/ 75476 h 295275"/>
                  <a:gd name="connsiteX39" fmla="*/ 192091 w 295275"/>
                  <a:gd name="connsiteY39" fmla="*/ 27137 h 295275"/>
                  <a:gd name="connsiteX40" fmla="*/ 248964 w 295275"/>
                  <a:gd name="connsiteY40" fmla="*/ 68742 h 295275"/>
                  <a:gd name="connsiteX41" fmla="*/ 103232 w 295275"/>
                  <a:gd name="connsiteY41" fmla="*/ 27137 h 295275"/>
                  <a:gd name="connsiteX42" fmla="*/ 80924 w 295275"/>
                  <a:gd name="connsiteY42" fmla="*/ 75505 h 295275"/>
                  <a:gd name="connsiteX43" fmla="*/ 46330 w 295275"/>
                  <a:gd name="connsiteY43" fmla="*/ 68837 h 295275"/>
                  <a:gd name="connsiteX44" fmla="*/ 103184 w 295275"/>
                  <a:gd name="connsiteY44" fmla="*/ 27137 h 295275"/>
                  <a:gd name="connsiteX45" fmla="*/ 35204 w 295275"/>
                  <a:gd name="connsiteY45" fmla="*/ 85468 h 295275"/>
                  <a:gd name="connsiteX46" fmla="*/ 76552 w 295275"/>
                  <a:gd name="connsiteY46" fmla="*/ 94097 h 295275"/>
                  <a:gd name="connsiteX47" fmla="*/ 76667 w 295275"/>
                  <a:gd name="connsiteY47" fmla="*/ 201787 h 295275"/>
                  <a:gd name="connsiteX48" fmla="*/ 35538 w 295275"/>
                  <a:gd name="connsiteY48" fmla="*/ 210360 h 295275"/>
                  <a:gd name="connsiteX49" fmla="*/ 35204 w 295275"/>
                  <a:gd name="connsiteY49" fmla="*/ 85477 h 295275"/>
                  <a:gd name="connsiteX50" fmla="*/ 46672 w 295275"/>
                  <a:gd name="connsiteY50" fmla="*/ 227009 h 295275"/>
                  <a:gd name="connsiteX51" fmla="*/ 81067 w 295275"/>
                  <a:gd name="connsiteY51" fmla="*/ 220342 h 295275"/>
                  <a:gd name="connsiteX52" fmla="*/ 103184 w 295275"/>
                  <a:gd name="connsiteY52" fmla="*/ 268100 h 295275"/>
                  <a:gd name="connsiteX53" fmla="*/ 46672 w 295275"/>
                  <a:gd name="connsiteY53" fmla="*/ 227009 h 295275"/>
                  <a:gd name="connsiteX54" fmla="*/ 192091 w 295275"/>
                  <a:gd name="connsiteY54" fmla="*/ 268138 h 295275"/>
                  <a:gd name="connsiteX55" fmla="*/ 214198 w 295275"/>
                  <a:gd name="connsiteY55" fmla="*/ 220409 h 295275"/>
                  <a:gd name="connsiteX56" fmla="*/ 248564 w 295275"/>
                  <a:gd name="connsiteY56" fmla="*/ 227076 h 295275"/>
                  <a:gd name="connsiteX57" fmla="*/ 192091 w 295275"/>
                  <a:gd name="connsiteY57" fmla="*/ 26813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5275" h="295275">
                    <a:moveTo>
                      <a:pt x="147638" y="0"/>
                    </a:moveTo>
                    <a:cubicBezTo>
                      <a:pt x="66100" y="0"/>
                      <a:pt x="0" y="66100"/>
                      <a:pt x="0" y="147638"/>
                    </a:cubicBezTo>
                    <a:cubicBezTo>
                      <a:pt x="0" y="229175"/>
                      <a:pt x="66100" y="295275"/>
                      <a:pt x="147638" y="295275"/>
                    </a:cubicBezTo>
                    <a:cubicBezTo>
                      <a:pt x="229175" y="295275"/>
                      <a:pt x="295275" y="229175"/>
                      <a:pt x="295275" y="147638"/>
                    </a:cubicBezTo>
                    <a:cubicBezTo>
                      <a:pt x="295185" y="66137"/>
                      <a:pt x="229138" y="90"/>
                      <a:pt x="147638" y="0"/>
                    </a:cubicBezTo>
                    <a:close/>
                    <a:moveTo>
                      <a:pt x="259747" y="210407"/>
                    </a:moveTo>
                    <a:cubicBezTo>
                      <a:pt x="246236" y="206695"/>
                      <a:pt x="232505" y="203832"/>
                      <a:pt x="218637" y="201835"/>
                    </a:cubicBezTo>
                    <a:cubicBezTo>
                      <a:pt x="225520" y="166252"/>
                      <a:pt x="225559" y="129685"/>
                      <a:pt x="218751" y="94088"/>
                    </a:cubicBezTo>
                    <a:cubicBezTo>
                      <a:pt x="232696" y="92077"/>
                      <a:pt x="246499" y="89189"/>
                      <a:pt x="260080" y="85439"/>
                    </a:cubicBezTo>
                    <a:cubicBezTo>
                      <a:pt x="281711" y="124321"/>
                      <a:pt x="281586" y="171651"/>
                      <a:pt x="259747" y="210417"/>
                    </a:cubicBezTo>
                    <a:close/>
                    <a:moveTo>
                      <a:pt x="90488" y="147638"/>
                    </a:moveTo>
                    <a:cubicBezTo>
                      <a:pt x="90407" y="130467"/>
                      <a:pt x="92001" y="113329"/>
                      <a:pt x="95250" y="96469"/>
                    </a:cubicBezTo>
                    <a:lnTo>
                      <a:pt x="138113" y="99022"/>
                    </a:lnTo>
                    <a:lnTo>
                      <a:pt x="138113" y="196882"/>
                    </a:lnTo>
                    <a:lnTo>
                      <a:pt x="95402" y="199425"/>
                    </a:lnTo>
                    <a:cubicBezTo>
                      <a:pt x="92064" y="182367"/>
                      <a:pt x="90417" y="165020"/>
                      <a:pt x="90488" y="147638"/>
                    </a:cubicBezTo>
                    <a:close/>
                    <a:moveTo>
                      <a:pt x="195358" y="77819"/>
                    </a:moveTo>
                    <a:lnTo>
                      <a:pt x="157163" y="79981"/>
                    </a:lnTo>
                    <a:lnTo>
                      <a:pt x="157163" y="21136"/>
                    </a:lnTo>
                    <a:cubicBezTo>
                      <a:pt x="172022" y="27327"/>
                      <a:pt x="186357" y="47635"/>
                      <a:pt x="195358" y="77810"/>
                    </a:cubicBezTo>
                    <a:close/>
                    <a:moveTo>
                      <a:pt x="138113" y="21126"/>
                    </a:moveTo>
                    <a:lnTo>
                      <a:pt x="138113" y="80010"/>
                    </a:lnTo>
                    <a:lnTo>
                      <a:pt x="100013" y="77857"/>
                    </a:lnTo>
                    <a:cubicBezTo>
                      <a:pt x="109014" y="47625"/>
                      <a:pt x="123349" y="27318"/>
                      <a:pt x="138113" y="21126"/>
                    </a:cubicBezTo>
                    <a:close/>
                    <a:moveTo>
                      <a:pt x="138113" y="215932"/>
                    </a:moveTo>
                    <a:lnTo>
                      <a:pt x="138113" y="274149"/>
                    </a:lnTo>
                    <a:cubicBezTo>
                      <a:pt x="123349" y="267995"/>
                      <a:pt x="109109" y="247955"/>
                      <a:pt x="100108" y="218046"/>
                    </a:cubicBezTo>
                    <a:lnTo>
                      <a:pt x="138113" y="215932"/>
                    </a:lnTo>
                    <a:close/>
                    <a:moveTo>
                      <a:pt x="157163" y="274149"/>
                    </a:moveTo>
                    <a:lnTo>
                      <a:pt x="157163" y="215932"/>
                    </a:lnTo>
                    <a:lnTo>
                      <a:pt x="195263" y="218084"/>
                    </a:lnTo>
                    <a:cubicBezTo>
                      <a:pt x="186252" y="247955"/>
                      <a:pt x="172022" y="267995"/>
                      <a:pt x="157163" y="274149"/>
                    </a:cubicBezTo>
                    <a:close/>
                    <a:moveTo>
                      <a:pt x="157163" y="196882"/>
                    </a:moveTo>
                    <a:lnTo>
                      <a:pt x="157163" y="99060"/>
                    </a:lnTo>
                    <a:lnTo>
                      <a:pt x="199977" y="96488"/>
                    </a:lnTo>
                    <a:cubicBezTo>
                      <a:pt x="206426" y="130520"/>
                      <a:pt x="206391" y="165464"/>
                      <a:pt x="199873" y="199482"/>
                    </a:cubicBezTo>
                    <a:lnTo>
                      <a:pt x="157163" y="196882"/>
                    </a:lnTo>
                    <a:close/>
                    <a:moveTo>
                      <a:pt x="248964" y="68742"/>
                    </a:moveTo>
                    <a:cubicBezTo>
                      <a:pt x="237567" y="71598"/>
                      <a:pt x="226025" y="73845"/>
                      <a:pt x="214389" y="75476"/>
                    </a:cubicBezTo>
                    <a:cubicBezTo>
                      <a:pt x="209823" y="58189"/>
                      <a:pt x="202278" y="41831"/>
                      <a:pt x="192091" y="27137"/>
                    </a:cubicBezTo>
                    <a:cubicBezTo>
                      <a:pt x="214543" y="35458"/>
                      <a:pt x="234235" y="49864"/>
                      <a:pt x="248964" y="68742"/>
                    </a:cubicBezTo>
                    <a:close/>
                    <a:moveTo>
                      <a:pt x="103232" y="27137"/>
                    </a:moveTo>
                    <a:cubicBezTo>
                      <a:pt x="93038" y="41839"/>
                      <a:pt x="85489" y="58206"/>
                      <a:pt x="80924" y="75505"/>
                    </a:cubicBezTo>
                    <a:cubicBezTo>
                      <a:pt x="69284" y="73892"/>
                      <a:pt x="57736" y="71666"/>
                      <a:pt x="46330" y="68837"/>
                    </a:cubicBezTo>
                    <a:cubicBezTo>
                      <a:pt x="61038" y="49923"/>
                      <a:pt x="80725" y="35483"/>
                      <a:pt x="103184" y="27137"/>
                    </a:cubicBezTo>
                    <a:close/>
                    <a:moveTo>
                      <a:pt x="35204" y="85468"/>
                    </a:moveTo>
                    <a:cubicBezTo>
                      <a:pt x="48792" y="89210"/>
                      <a:pt x="62602" y="92092"/>
                      <a:pt x="76552" y="94097"/>
                    </a:cubicBezTo>
                    <a:cubicBezTo>
                      <a:pt x="69757" y="129676"/>
                      <a:pt x="69796" y="166223"/>
                      <a:pt x="76667" y="201787"/>
                    </a:cubicBezTo>
                    <a:cubicBezTo>
                      <a:pt x="62793" y="203790"/>
                      <a:pt x="49057" y="206653"/>
                      <a:pt x="35538" y="210360"/>
                    </a:cubicBezTo>
                    <a:cubicBezTo>
                      <a:pt x="13736" y="171618"/>
                      <a:pt x="13610" y="124336"/>
                      <a:pt x="35204" y="85477"/>
                    </a:cubicBezTo>
                    <a:close/>
                    <a:moveTo>
                      <a:pt x="46672" y="227009"/>
                    </a:moveTo>
                    <a:cubicBezTo>
                      <a:pt x="58014" y="224194"/>
                      <a:pt x="69494" y="221968"/>
                      <a:pt x="81067" y="220342"/>
                    </a:cubicBezTo>
                    <a:cubicBezTo>
                      <a:pt x="85630" y="237418"/>
                      <a:pt x="93113" y="253576"/>
                      <a:pt x="103184" y="268100"/>
                    </a:cubicBezTo>
                    <a:cubicBezTo>
                      <a:pt x="80924" y="259865"/>
                      <a:pt x="61370" y="245646"/>
                      <a:pt x="46672" y="227009"/>
                    </a:cubicBezTo>
                    <a:close/>
                    <a:moveTo>
                      <a:pt x="192091" y="268138"/>
                    </a:moveTo>
                    <a:cubicBezTo>
                      <a:pt x="202152" y="253619"/>
                      <a:pt x="209631" y="237473"/>
                      <a:pt x="214198" y="220409"/>
                    </a:cubicBezTo>
                    <a:cubicBezTo>
                      <a:pt x="225762" y="222028"/>
                      <a:pt x="237233" y="224254"/>
                      <a:pt x="248564" y="227076"/>
                    </a:cubicBezTo>
                    <a:cubicBezTo>
                      <a:pt x="233877" y="245698"/>
                      <a:pt x="214334" y="259908"/>
                      <a:pt x="192091" y="268138"/>
                    </a:cubicBezTo>
                    <a:close/>
                  </a:path>
                </a:pathLst>
              </a:custGeom>
              <a:solidFill>
                <a:srgbClr val="6730E3"/>
              </a:solidFill>
              <a:ln w="9525" cap="flat">
                <a:noFill/>
                <a:prstDash val="solid"/>
                <a:miter/>
              </a:ln>
            </p:spPr>
            <p:txBody>
              <a:bodyPr rtlCol="0" anchor="ctr"/>
              <a:lstStyle/>
              <a:p>
                <a:endParaRPr lang="de-de"/>
              </a:p>
            </p:txBody>
          </p:sp>
          <p:sp>
            <p:nvSpPr>
              <p:cNvPr id="19" name="Freeform 30">
                <a:extLst>
                  <a:ext uri="{FF2B5EF4-FFF2-40B4-BE49-F238E27FC236}">
                    <a16:creationId xmlns:a16="http://schemas.microsoft.com/office/drawing/2014/main" id="{C5CA9F8F-0351-B953-93DF-C8700396DE32}"/>
                  </a:ext>
                </a:extLst>
              </p:cNvPr>
              <p:cNvSpPr/>
              <p:nvPr/>
            </p:nvSpPr>
            <p:spPr>
              <a:xfrm>
                <a:off x="2439771" y="941364"/>
                <a:ext cx="533184" cy="533625"/>
              </a:xfrm>
              <a:custGeom>
                <a:avLst/>
                <a:gdLst>
                  <a:gd name="connsiteX0" fmla="*/ 514451 w 533184"/>
                  <a:gd name="connsiteY0" fmla="*/ 169199 h 533625"/>
                  <a:gd name="connsiteX1" fmla="*/ 171875 w 533184"/>
                  <a:gd name="connsiteY1" fmla="*/ 17957 h 533625"/>
                  <a:gd name="connsiteX2" fmla="*/ 164141 w 533184"/>
                  <a:gd name="connsiteY2" fmla="*/ 21095 h 533625"/>
                  <a:gd name="connsiteX3" fmla="*/ 93780 w 533184"/>
                  <a:gd name="connsiteY3" fmla="*/ 63957 h 533625"/>
                  <a:gd name="connsiteX4" fmla="*/ 93780 w 533184"/>
                  <a:gd name="connsiteY4" fmla="*/ 37354 h 533625"/>
                  <a:gd name="connsiteX5" fmla="*/ 84255 w 533184"/>
                  <a:gd name="connsiteY5" fmla="*/ 27829 h 533625"/>
                  <a:gd name="connsiteX6" fmla="*/ 74730 w 533184"/>
                  <a:gd name="connsiteY6" fmla="*/ 37354 h 533625"/>
                  <a:gd name="connsiteX7" fmla="*/ 74730 w 533184"/>
                  <a:gd name="connsiteY7" fmla="*/ 85150 h 533625"/>
                  <a:gd name="connsiteX8" fmla="*/ 84255 w 533184"/>
                  <a:gd name="connsiteY8" fmla="*/ 94675 h 533625"/>
                  <a:gd name="connsiteX9" fmla="*/ 131803 w 533184"/>
                  <a:gd name="connsiteY9" fmla="*/ 94675 h 533625"/>
                  <a:gd name="connsiteX10" fmla="*/ 141328 w 533184"/>
                  <a:gd name="connsiteY10" fmla="*/ 85150 h 533625"/>
                  <a:gd name="connsiteX11" fmla="*/ 131803 w 533184"/>
                  <a:gd name="connsiteY11" fmla="*/ 75625 h 533625"/>
                  <a:gd name="connsiteX12" fmla="*/ 109324 w 533184"/>
                  <a:gd name="connsiteY12" fmla="*/ 75625 h 533625"/>
                  <a:gd name="connsiteX13" fmla="*/ 171475 w 533184"/>
                  <a:gd name="connsiteY13" fmla="*/ 38640 h 533625"/>
                  <a:gd name="connsiteX14" fmla="*/ 493775 w 533184"/>
                  <a:gd name="connsiteY14" fmla="*/ 168655 h 533625"/>
                  <a:gd name="connsiteX15" fmla="*/ 496792 w 533184"/>
                  <a:gd name="connsiteY15" fmla="*/ 176085 h 533625"/>
                  <a:gd name="connsiteX16" fmla="*/ 488734 w 533184"/>
                  <a:gd name="connsiteY16" fmla="*/ 381235 h 533625"/>
                  <a:gd name="connsiteX17" fmla="*/ 493230 w 533184"/>
                  <a:gd name="connsiteY17" fmla="*/ 393932 h 533625"/>
                  <a:gd name="connsiteX18" fmla="*/ 497325 w 533184"/>
                  <a:gd name="connsiteY18" fmla="*/ 394884 h 533625"/>
                  <a:gd name="connsiteX19" fmla="*/ 505898 w 533184"/>
                  <a:gd name="connsiteY19" fmla="*/ 389465 h 533625"/>
                  <a:gd name="connsiteX20" fmla="*/ 514537 w 533184"/>
                  <a:gd name="connsiteY20" fmla="*/ 169199 h 533625"/>
                  <a:gd name="connsiteX21" fmla="*/ 454920 w 533184"/>
                  <a:gd name="connsiteY21" fmla="*/ 442738 h 533625"/>
                  <a:gd name="connsiteX22" fmla="*/ 447548 w 533184"/>
                  <a:gd name="connsiteY22" fmla="*/ 439957 h 533625"/>
                  <a:gd name="connsiteX23" fmla="*/ 400399 w 533184"/>
                  <a:gd name="connsiteY23" fmla="*/ 439957 h 533625"/>
                  <a:gd name="connsiteX24" fmla="*/ 390874 w 533184"/>
                  <a:gd name="connsiteY24" fmla="*/ 449482 h 533625"/>
                  <a:gd name="connsiteX25" fmla="*/ 400399 w 533184"/>
                  <a:gd name="connsiteY25" fmla="*/ 459007 h 533625"/>
                  <a:gd name="connsiteX26" fmla="*/ 422592 w 533184"/>
                  <a:gd name="connsiteY26" fmla="*/ 459007 h 533625"/>
                  <a:gd name="connsiteX27" fmla="*/ 361680 w 533184"/>
                  <a:gd name="connsiteY27" fmla="*/ 495002 h 533625"/>
                  <a:gd name="connsiteX28" fmla="*/ 39380 w 533184"/>
                  <a:gd name="connsiteY28" fmla="*/ 364986 h 533625"/>
                  <a:gd name="connsiteX29" fmla="*/ 36363 w 533184"/>
                  <a:gd name="connsiteY29" fmla="*/ 357556 h 533625"/>
                  <a:gd name="connsiteX30" fmla="*/ 44450 w 533184"/>
                  <a:gd name="connsiteY30" fmla="*/ 152444 h 533625"/>
                  <a:gd name="connsiteX31" fmla="*/ 39110 w 533184"/>
                  <a:gd name="connsiteY31" fmla="*/ 140078 h 533625"/>
                  <a:gd name="connsiteX32" fmla="*/ 27305 w 533184"/>
                  <a:gd name="connsiteY32" fmla="*/ 144243 h 533625"/>
                  <a:gd name="connsiteX33" fmla="*/ 18618 w 533184"/>
                  <a:gd name="connsiteY33" fmla="*/ 364490 h 533625"/>
                  <a:gd name="connsiteX34" fmla="*/ 265144 w 533184"/>
                  <a:gd name="connsiteY34" fmla="*/ 533625 h 533625"/>
                  <a:gd name="connsiteX35" fmla="*/ 368966 w 533184"/>
                  <a:gd name="connsiteY35" fmla="*/ 512575 h 533625"/>
                  <a:gd name="connsiteX36" fmla="*/ 438375 w 533184"/>
                  <a:gd name="connsiteY36" fmla="*/ 470551 h 533625"/>
                  <a:gd name="connsiteX37" fmla="*/ 438375 w 533184"/>
                  <a:gd name="connsiteY37" fmla="*/ 497278 h 533625"/>
                  <a:gd name="connsiteX38" fmla="*/ 447900 w 533184"/>
                  <a:gd name="connsiteY38" fmla="*/ 506803 h 533625"/>
                  <a:gd name="connsiteX39" fmla="*/ 457425 w 533184"/>
                  <a:gd name="connsiteY39" fmla="*/ 497278 h 533625"/>
                  <a:gd name="connsiteX40" fmla="*/ 457425 w 533184"/>
                  <a:gd name="connsiteY40" fmla="*/ 450120 h 533625"/>
                  <a:gd name="connsiteX41" fmla="*/ 454920 w 533184"/>
                  <a:gd name="connsiteY41" fmla="*/ 442738 h 5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3184" h="533625">
                    <a:moveTo>
                      <a:pt x="514451" y="169199"/>
                    </a:moveTo>
                    <a:cubicBezTo>
                      <a:pt x="461616" y="32835"/>
                      <a:pt x="308239" y="-34879"/>
                      <a:pt x="171875" y="17957"/>
                    </a:cubicBezTo>
                    <a:cubicBezTo>
                      <a:pt x="169280" y="18962"/>
                      <a:pt x="166702" y="20008"/>
                      <a:pt x="164141" y="21095"/>
                    </a:cubicBezTo>
                    <a:cubicBezTo>
                      <a:pt x="138668" y="31769"/>
                      <a:pt x="114949" y="46219"/>
                      <a:pt x="93780" y="63957"/>
                    </a:cubicBezTo>
                    <a:lnTo>
                      <a:pt x="93780" y="37354"/>
                    </a:lnTo>
                    <a:cubicBezTo>
                      <a:pt x="93780" y="32093"/>
                      <a:pt x="89515" y="27829"/>
                      <a:pt x="84255" y="27829"/>
                    </a:cubicBezTo>
                    <a:cubicBezTo>
                      <a:pt x="78994" y="27829"/>
                      <a:pt x="74730" y="32093"/>
                      <a:pt x="74730" y="37354"/>
                    </a:cubicBezTo>
                    <a:lnTo>
                      <a:pt x="74730" y="85150"/>
                    </a:lnTo>
                    <a:cubicBezTo>
                      <a:pt x="74730" y="90411"/>
                      <a:pt x="78994" y="94675"/>
                      <a:pt x="84255" y="94675"/>
                    </a:cubicBezTo>
                    <a:lnTo>
                      <a:pt x="131803" y="94675"/>
                    </a:lnTo>
                    <a:cubicBezTo>
                      <a:pt x="137064" y="94675"/>
                      <a:pt x="141328" y="90411"/>
                      <a:pt x="141328" y="85150"/>
                    </a:cubicBezTo>
                    <a:cubicBezTo>
                      <a:pt x="141328" y="79890"/>
                      <a:pt x="137064" y="75625"/>
                      <a:pt x="131803" y="75625"/>
                    </a:cubicBezTo>
                    <a:lnTo>
                      <a:pt x="109324" y="75625"/>
                    </a:lnTo>
                    <a:cubicBezTo>
                      <a:pt x="128188" y="60419"/>
                      <a:pt x="149113" y="47966"/>
                      <a:pt x="171475" y="38640"/>
                    </a:cubicBezTo>
                    <a:cubicBezTo>
                      <a:pt x="296378" y="-14458"/>
                      <a:pt x="440677" y="43751"/>
                      <a:pt x="493775" y="168655"/>
                    </a:cubicBezTo>
                    <a:cubicBezTo>
                      <a:pt x="494821" y="171115"/>
                      <a:pt x="495827" y="173592"/>
                      <a:pt x="496792" y="176085"/>
                    </a:cubicBezTo>
                    <a:cubicBezTo>
                      <a:pt x="522471" y="242660"/>
                      <a:pt x="519557" y="316879"/>
                      <a:pt x="488734" y="381235"/>
                    </a:cubicBezTo>
                    <a:cubicBezTo>
                      <a:pt x="486470" y="385982"/>
                      <a:pt x="488482" y="391667"/>
                      <a:pt x="493230" y="393932"/>
                    </a:cubicBezTo>
                    <a:cubicBezTo>
                      <a:pt x="494505" y="394556"/>
                      <a:pt x="495905" y="394881"/>
                      <a:pt x="497325" y="394884"/>
                    </a:cubicBezTo>
                    <a:cubicBezTo>
                      <a:pt x="500987" y="394876"/>
                      <a:pt x="504319" y="392769"/>
                      <a:pt x="505898" y="389465"/>
                    </a:cubicBezTo>
                    <a:cubicBezTo>
                      <a:pt x="538992" y="320366"/>
                      <a:pt x="542118" y="240676"/>
                      <a:pt x="514537" y="169199"/>
                    </a:cubicBezTo>
                    <a:close/>
                    <a:moveTo>
                      <a:pt x="454920" y="442738"/>
                    </a:moveTo>
                    <a:cubicBezTo>
                      <a:pt x="452986" y="440780"/>
                      <a:pt x="450294" y="439763"/>
                      <a:pt x="447548" y="439957"/>
                    </a:cubicBezTo>
                    <a:lnTo>
                      <a:pt x="400399" y="439957"/>
                    </a:lnTo>
                    <a:cubicBezTo>
                      <a:pt x="395138" y="439957"/>
                      <a:pt x="390874" y="444221"/>
                      <a:pt x="390874" y="449482"/>
                    </a:cubicBezTo>
                    <a:cubicBezTo>
                      <a:pt x="390874" y="454742"/>
                      <a:pt x="395138" y="459007"/>
                      <a:pt x="400399" y="459007"/>
                    </a:cubicBezTo>
                    <a:lnTo>
                      <a:pt x="422592" y="459007"/>
                    </a:lnTo>
                    <a:cubicBezTo>
                      <a:pt x="404052" y="473766"/>
                      <a:pt x="383552" y="485880"/>
                      <a:pt x="361680" y="495002"/>
                    </a:cubicBezTo>
                    <a:cubicBezTo>
                      <a:pt x="236777" y="548100"/>
                      <a:pt x="92478" y="489890"/>
                      <a:pt x="39380" y="364986"/>
                    </a:cubicBezTo>
                    <a:cubicBezTo>
                      <a:pt x="38334" y="362526"/>
                      <a:pt x="37328" y="360049"/>
                      <a:pt x="36363" y="357556"/>
                    </a:cubicBezTo>
                    <a:cubicBezTo>
                      <a:pt x="10703" y="290988"/>
                      <a:pt x="13629" y="216785"/>
                      <a:pt x="44450" y="152444"/>
                    </a:cubicBezTo>
                    <a:cubicBezTo>
                      <a:pt x="46390" y="147555"/>
                      <a:pt x="43999" y="142018"/>
                      <a:pt x="39110" y="140078"/>
                    </a:cubicBezTo>
                    <a:cubicBezTo>
                      <a:pt x="34687" y="138323"/>
                      <a:pt x="29647" y="140101"/>
                      <a:pt x="27305" y="144243"/>
                    </a:cubicBezTo>
                    <a:cubicBezTo>
                      <a:pt x="-5794" y="213331"/>
                      <a:pt x="-8937" y="293011"/>
                      <a:pt x="18618" y="364490"/>
                    </a:cubicBezTo>
                    <a:cubicBezTo>
                      <a:pt x="58034" y="466327"/>
                      <a:pt x="155945" y="533501"/>
                      <a:pt x="265144" y="533625"/>
                    </a:cubicBezTo>
                    <a:cubicBezTo>
                      <a:pt x="300804" y="533550"/>
                      <a:pt x="336094" y="526395"/>
                      <a:pt x="368966" y="512575"/>
                    </a:cubicBezTo>
                    <a:cubicBezTo>
                      <a:pt x="394055" y="502080"/>
                      <a:pt x="417446" y="487917"/>
                      <a:pt x="438375" y="470551"/>
                    </a:cubicBezTo>
                    <a:lnTo>
                      <a:pt x="438375" y="497278"/>
                    </a:lnTo>
                    <a:cubicBezTo>
                      <a:pt x="438375" y="502539"/>
                      <a:pt x="442639" y="506803"/>
                      <a:pt x="447900" y="506803"/>
                    </a:cubicBezTo>
                    <a:cubicBezTo>
                      <a:pt x="453161" y="506803"/>
                      <a:pt x="457425" y="502539"/>
                      <a:pt x="457425" y="497278"/>
                    </a:cubicBezTo>
                    <a:lnTo>
                      <a:pt x="457425" y="450120"/>
                    </a:lnTo>
                    <a:cubicBezTo>
                      <a:pt x="457698" y="447413"/>
                      <a:pt x="456785" y="444719"/>
                      <a:pt x="454920" y="442738"/>
                    </a:cubicBezTo>
                    <a:close/>
                  </a:path>
                </a:pathLst>
              </a:custGeom>
              <a:grpFill/>
              <a:ln w="9525" cap="flat">
                <a:noFill/>
                <a:prstDash val="solid"/>
                <a:miter/>
              </a:ln>
            </p:spPr>
            <p:txBody>
              <a:bodyPr rtlCol="0" anchor="ctr"/>
              <a:lstStyle/>
              <a:p>
                <a:endParaRPr lang="de-de"/>
              </a:p>
            </p:txBody>
          </p:sp>
        </p:grpSp>
        <p:cxnSp>
          <p:nvCxnSpPr>
            <p:cNvPr id="14" name="Straight Connector 13">
              <a:extLst>
                <a:ext uri="{FF2B5EF4-FFF2-40B4-BE49-F238E27FC236}">
                  <a16:creationId xmlns:a16="http://schemas.microsoft.com/office/drawing/2014/main" id="{78455C96-E624-3DF9-FA60-BFD8591C1FD1}"/>
                </a:ext>
              </a:extLst>
            </p:cNvPr>
            <p:cNvCxnSpPr>
              <a:cxnSpLocks/>
            </p:cNvCxnSpPr>
            <p:nvPr/>
          </p:nvCxnSpPr>
          <p:spPr>
            <a:xfrm>
              <a:off x="5254664" y="2724392"/>
              <a:ext cx="3114119" cy="0"/>
            </a:xfrm>
            <a:prstGeom prst="line">
              <a:avLst/>
            </a:prstGeom>
            <a:noFill/>
          </p:spPr>
        </p:cxnSp>
      </p:grpSp>
      <p:sp>
        <p:nvSpPr>
          <p:cNvPr id="36" name="Textplatzhalter 35">
            <a:extLst>
              <a:ext uri="{FF2B5EF4-FFF2-40B4-BE49-F238E27FC236}">
                <a16:creationId xmlns:a16="http://schemas.microsoft.com/office/drawing/2014/main" id="{872A4285-6BA7-CCF0-CEA6-00F4A08EF563}"/>
              </a:ext>
            </a:extLst>
          </p:cNvPr>
          <p:cNvSpPr>
            <a:spLocks noGrp="1"/>
          </p:cNvSpPr>
          <p:nvPr>
            <p:ph type="body" sz="quarter" idx="26"/>
          </p:nvPr>
        </p:nvSpPr>
        <p:spPr/>
        <p:txBody>
          <a:bodyPr/>
          <a:lstStyle/>
          <a:p>
            <a:endParaRPr lang="de-AT"/>
          </a:p>
        </p:txBody>
      </p:sp>
      <p:sp>
        <p:nvSpPr>
          <p:cNvPr id="41" name="TextBox 9">
            <a:extLst>
              <a:ext uri="{FF2B5EF4-FFF2-40B4-BE49-F238E27FC236}">
                <a16:creationId xmlns:a16="http://schemas.microsoft.com/office/drawing/2014/main" id="{9DF992BC-F40D-6B76-B762-5989940BC143}"/>
              </a:ext>
            </a:extLst>
          </p:cNvPr>
          <p:cNvSpPr txBox="1"/>
          <p:nvPr/>
        </p:nvSpPr>
        <p:spPr>
          <a:xfrm>
            <a:off x="1835450" y="2721157"/>
            <a:ext cx="5360023" cy="865001"/>
          </a:xfrm>
          <a:prstGeom prst="rect">
            <a:avLst/>
          </a:prstGeom>
          <a:solidFill>
            <a:srgbClr val="DDEAFF"/>
          </a:solidFill>
        </p:spPr>
        <p:txBody>
          <a:bodyPr wrap="square" lIns="144000" tIns="144000" rIns="108000" bIns="108000" rtlCol="0" anchor="t" anchorCtr="0">
            <a:noAutofit/>
          </a:bodyPr>
          <a:lstStyle/>
          <a:p>
            <a:pPr>
              <a:defRPr/>
            </a:pPr>
            <a:r>
              <a:rPr lang="de-AT" sz="1400">
                <a:cs typeface="Times New Roman" panose="02020603050405020304" pitchFamily="18" charset="0"/>
              </a:rPr>
              <a:t>Der </a:t>
            </a:r>
            <a:r>
              <a:rPr lang="de-AT" sz="1400" b="1">
                <a:cs typeface="Times New Roman" panose="02020603050405020304" pitchFamily="18" charset="0"/>
              </a:rPr>
              <a:t>Franklin Global Dividend UCITS ETF </a:t>
            </a:r>
            <a:r>
              <a:rPr lang="de-AT" sz="1400">
                <a:cs typeface="Times New Roman" panose="02020603050405020304" pitchFamily="18" charset="0"/>
              </a:rPr>
              <a:t>investiert in </a:t>
            </a:r>
            <a:r>
              <a:rPr lang="de-de" sz="1400"/>
              <a:t>Unternehmen mit stabilem Ertragswachstum, einer starken Bilanz und einer effizienten Verwendung von Vermögenswerten</a:t>
            </a:r>
            <a:r>
              <a:rPr lang="de-AT" sz="1400">
                <a:cs typeface="Times New Roman" panose="02020603050405020304" pitchFamily="18" charset="0"/>
              </a:rPr>
              <a:t> </a:t>
            </a:r>
            <a:endParaRPr kumimoji="0" lang="de-de" sz="1400" b="1" i="0" u="none" strike="noStrike" kern="1200" cap="none" spc="0" normalizeH="0" baseline="0" dirty="0">
              <a:ln>
                <a:noFill/>
              </a:ln>
              <a:solidFill>
                <a:srgbClr val="3769FF"/>
              </a:solidFill>
              <a:effectLst/>
              <a:uLnTx/>
              <a:uFillTx/>
              <a:latin typeface="Arial"/>
              <a:ea typeface="+mn-ea"/>
              <a:cs typeface="+mn-cs"/>
            </a:endParaRPr>
          </a:p>
        </p:txBody>
      </p:sp>
      <p:sp>
        <p:nvSpPr>
          <p:cNvPr id="42" name="TextBox 9">
            <a:extLst>
              <a:ext uri="{FF2B5EF4-FFF2-40B4-BE49-F238E27FC236}">
                <a16:creationId xmlns:a16="http://schemas.microsoft.com/office/drawing/2014/main" id="{23D74D73-67F6-FB7B-26DD-074D51F26980}"/>
              </a:ext>
            </a:extLst>
          </p:cNvPr>
          <p:cNvSpPr txBox="1"/>
          <p:nvPr/>
        </p:nvSpPr>
        <p:spPr>
          <a:xfrm>
            <a:off x="1835449" y="3891597"/>
            <a:ext cx="5360023" cy="865001"/>
          </a:xfrm>
          <a:prstGeom prst="rect">
            <a:avLst/>
          </a:prstGeom>
          <a:solidFill>
            <a:srgbClr val="DDEAFF"/>
          </a:solidFill>
        </p:spPr>
        <p:txBody>
          <a:bodyPr wrap="square" lIns="144000" tIns="144000" rIns="108000" bIns="108000" rtlCol="0" anchor="ctr" anchorCtr="0">
            <a:noAutofit/>
          </a:bodyPr>
          <a:lstStyle/>
          <a:p>
            <a:pPr>
              <a:defRPr/>
            </a:pPr>
            <a:r>
              <a:rPr lang="de-AT" sz="1400" dirty="0">
                <a:cs typeface="Times New Roman" panose="02020603050405020304" pitchFamily="18" charset="0"/>
              </a:rPr>
              <a:t>Unser </a:t>
            </a:r>
            <a:r>
              <a:rPr lang="de-AT" sz="1400" b="1" dirty="0">
                <a:cs typeface="Times New Roman" panose="02020603050405020304" pitchFamily="18" charset="0"/>
              </a:rPr>
              <a:t>ETF</a:t>
            </a:r>
            <a:r>
              <a:rPr lang="de-AT" sz="1400" dirty="0">
                <a:cs typeface="Times New Roman" panose="02020603050405020304" pitchFamily="18" charset="0"/>
              </a:rPr>
              <a:t> </a:t>
            </a:r>
            <a:r>
              <a:rPr lang="de-AT" sz="1400" b="1" dirty="0" err="1">
                <a:cs typeface="Times New Roman" panose="02020603050405020304" pitchFamily="18" charset="0"/>
              </a:rPr>
              <a:t>outperformte</a:t>
            </a:r>
            <a:r>
              <a:rPr lang="de-AT" sz="1400" dirty="0">
                <a:cs typeface="Times New Roman" panose="02020603050405020304" pitchFamily="18" charset="0"/>
              </a:rPr>
              <a:t> im herausfordernden Kapitalmarkt-umfeld das Anlageuniversum und überzeugt über 1, 2, 3 und 5 Jahre mit dem </a:t>
            </a:r>
            <a:r>
              <a:rPr lang="de-AT" sz="1400" b="1" dirty="0">
                <a:cs typeface="Times New Roman" panose="02020603050405020304" pitchFamily="18" charset="0"/>
              </a:rPr>
              <a:t>1. Quartil seiner Morningstar-Peergroup</a:t>
            </a:r>
            <a:endParaRPr kumimoji="0" lang="de-de" sz="1400" b="1" i="0" u="none" strike="noStrike" kern="1200" cap="none" spc="0" normalizeH="0" baseline="0" dirty="0">
              <a:ln>
                <a:noFill/>
              </a:ln>
              <a:solidFill>
                <a:srgbClr val="3769FF"/>
              </a:solidFill>
              <a:effectLst/>
              <a:uLnTx/>
              <a:uFillTx/>
              <a:latin typeface="Arial"/>
              <a:ea typeface="+mn-ea"/>
              <a:cs typeface="+mn-cs"/>
            </a:endParaRPr>
          </a:p>
        </p:txBody>
      </p:sp>
    </p:spTree>
    <p:extLst>
      <p:ext uri="{BB962C8B-B14F-4D97-AF65-F5344CB8AC3E}">
        <p14:creationId xmlns:p14="http://schemas.microsoft.com/office/powerpoint/2010/main" val="336838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0A1719-8BB1-4552-B6DD-00B0FDFC1BD4}"/>
              </a:ext>
            </a:extLst>
          </p:cNvPr>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A9C7021-787A-4965-8535-DBB5830B8F73}"/>
              </a:ext>
            </a:extLst>
          </p:cNvPr>
          <p:cNvSpPr>
            <a:spLocks noGrp="1"/>
          </p:cNvSpPr>
          <p:nvPr>
            <p:ph type="body" sz="quarter" idx="11"/>
          </p:nvPr>
        </p:nvSpPr>
        <p:spPr>
          <a:xfrm>
            <a:off x="1709412" y="3036585"/>
            <a:ext cx="6543513" cy="392415"/>
          </a:xfrm>
        </p:spPr>
        <p:txBody>
          <a:bodyPr/>
          <a:lstStyle/>
          <a:p>
            <a:r>
              <a:rPr lang="en-US" noProof="0" dirty="0" err="1"/>
              <a:t>Vielen</a:t>
            </a:r>
            <a:r>
              <a:rPr lang="en-US" noProof="0" dirty="0"/>
              <a:t> Dank für </a:t>
            </a:r>
            <a:r>
              <a:rPr lang="en-US" noProof="0" dirty="0" err="1"/>
              <a:t>Ihre</a:t>
            </a:r>
            <a:r>
              <a:rPr lang="en-US" noProof="0" dirty="0"/>
              <a:t> </a:t>
            </a:r>
            <a:r>
              <a:rPr lang="en-US" noProof="0" dirty="0" err="1"/>
              <a:t>Aufmerksamkeit</a:t>
            </a:r>
            <a:r>
              <a:rPr lang="en-US" noProof="0" dirty="0"/>
              <a:t>! </a:t>
            </a:r>
          </a:p>
        </p:txBody>
      </p:sp>
      <p:sp>
        <p:nvSpPr>
          <p:cNvPr id="4" name="exstream_shape42">
            <a:extLst>
              <a:ext uri="{FF2B5EF4-FFF2-40B4-BE49-F238E27FC236}">
                <a16:creationId xmlns:a16="http://schemas.microsoft.com/office/drawing/2014/main" id="{28F467B5-A25F-4DAB-A3F4-A60679D4196F}"/>
              </a:ext>
            </a:extLst>
          </p:cNvPr>
          <p:cNvSpPr>
            <a:spLocks noChangeArrowheads="1"/>
          </p:cNvSpPr>
          <p:nvPr/>
        </p:nvSpPr>
        <p:spPr bwMode="auto">
          <a:xfrm>
            <a:off x="277051" y="6537960"/>
            <a:ext cx="8592629"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CC0066"/>
              </a:solidFill>
              <a:latin typeface="Arial Narrow Bold" charset="0"/>
            </a:endParaRPr>
          </a:p>
        </p:txBody>
      </p:sp>
    </p:spTree>
    <p:extLst>
      <p:ext uri="{BB962C8B-B14F-4D97-AF65-F5344CB8AC3E}">
        <p14:creationId xmlns:p14="http://schemas.microsoft.com/office/powerpoint/2010/main" val="401862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02F48-0B57-4FBE-0B6E-A75B466E1DC6}"/>
              </a:ext>
            </a:extLst>
          </p:cNvPr>
          <p:cNvSpPr>
            <a:spLocks noGrp="1"/>
          </p:cNvSpPr>
          <p:nvPr>
            <p:ph type="sldNum" sz="quarter" idx="4"/>
          </p:nvPr>
        </p:nvSpPr>
        <p:spPr/>
        <p:txBody>
          <a:bodyPr/>
          <a:lstStyle/>
          <a:p>
            <a:pPr algn="r" rtl="0"/>
            <a:fld id="{8DEE4CCE-E124-4EEF-808B-DF88997C2318}" type="slidenum">
              <a:rPr/>
              <a:pPr algn="r" rtl="0"/>
              <a:t>16</a:t>
            </a:fld>
            <a:endParaRPr lang="de-de" dirty="0"/>
          </a:p>
        </p:txBody>
      </p:sp>
      <p:sp>
        <p:nvSpPr>
          <p:cNvPr id="5" name="Text Placeholder 4">
            <a:extLst>
              <a:ext uri="{FF2B5EF4-FFF2-40B4-BE49-F238E27FC236}">
                <a16:creationId xmlns:a16="http://schemas.microsoft.com/office/drawing/2014/main" id="{B641E885-F772-6346-F27E-F7D65F59EB2B}"/>
              </a:ext>
            </a:extLst>
          </p:cNvPr>
          <p:cNvSpPr>
            <a:spLocks noGrp="1"/>
          </p:cNvSpPr>
          <p:nvPr>
            <p:ph type="body" sz="quarter" idx="32"/>
          </p:nvPr>
        </p:nvSpPr>
        <p:spPr/>
        <p:txBody>
          <a:bodyPr/>
          <a:lstStyle/>
          <a:p>
            <a:pPr algn="l" rtl="0"/>
            <a:r>
              <a:rPr lang="de-de" dirty="0"/>
              <a:t>Ihr Ansprechpartner für ETFs</a:t>
            </a:r>
            <a:endParaRPr lang="de-de" b="1" i="0" u="none" baseline="0" dirty="0"/>
          </a:p>
        </p:txBody>
      </p:sp>
      <p:sp>
        <p:nvSpPr>
          <p:cNvPr id="6" name="TextBox 5">
            <a:extLst>
              <a:ext uri="{FF2B5EF4-FFF2-40B4-BE49-F238E27FC236}">
                <a16:creationId xmlns:a16="http://schemas.microsoft.com/office/drawing/2014/main" id="{44E86BA9-6B12-E9A3-CA0A-D039DD126304}"/>
              </a:ext>
            </a:extLst>
          </p:cNvPr>
          <p:cNvSpPr txBox="1"/>
          <p:nvPr/>
        </p:nvSpPr>
        <p:spPr>
          <a:xfrm>
            <a:off x="9619" y="0"/>
            <a:ext cx="265457" cy="92333"/>
          </a:xfrm>
          <a:prstGeom prst="rect">
            <a:avLst/>
          </a:prstGeom>
          <a:noFill/>
        </p:spPr>
        <p:txBody>
          <a:bodyPr wrap="none" lIns="0" tIns="0" bIns="0" rtlCol="0">
            <a:spAutoFit/>
          </a:bodyPr>
          <a:lstStyle/>
          <a:p>
            <a:pPr lvl="0" algn="l" rtl="0"/>
            <a:r>
              <a:rPr lang="de-de" sz="600" b="0" i="0" u="none" baseline="0">
                <a:solidFill>
                  <a:srgbClr val="BBBBBB"/>
                </a:solidFill>
              </a:rPr>
              <a:t>9987</a:t>
            </a:r>
          </a:p>
        </p:txBody>
      </p:sp>
      <p:sp>
        <p:nvSpPr>
          <p:cNvPr id="36" name="Textplatzhalter 35">
            <a:extLst>
              <a:ext uri="{FF2B5EF4-FFF2-40B4-BE49-F238E27FC236}">
                <a16:creationId xmlns:a16="http://schemas.microsoft.com/office/drawing/2014/main" id="{872A4285-6BA7-CCF0-CEA6-00F4A08EF563}"/>
              </a:ext>
            </a:extLst>
          </p:cNvPr>
          <p:cNvSpPr>
            <a:spLocks noGrp="1"/>
          </p:cNvSpPr>
          <p:nvPr>
            <p:ph type="body" sz="quarter" idx="26"/>
          </p:nvPr>
        </p:nvSpPr>
        <p:spPr/>
        <p:txBody>
          <a:bodyPr/>
          <a:lstStyle/>
          <a:p>
            <a:endParaRPr lang="de-AT"/>
          </a:p>
        </p:txBody>
      </p:sp>
      <p:sp>
        <p:nvSpPr>
          <p:cNvPr id="41" name="TextBox 9">
            <a:extLst>
              <a:ext uri="{FF2B5EF4-FFF2-40B4-BE49-F238E27FC236}">
                <a16:creationId xmlns:a16="http://schemas.microsoft.com/office/drawing/2014/main" id="{9DF992BC-F40D-6B76-B762-5989940BC143}"/>
              </a:ext>
            </a:extLst>
          </p:cNvPr>
          <p:cNvSpPr txBox="1"/>
          <p:nvPr/>
        </p:nvSpPr>
        <p:spPr>
          <a:xfrm>
            <a:off x="1339701" y="2466754"/>
            <a:ext cx="6018029" cy="1669312"/>
          </a:xfrm>
          <a:prstGeom prst="rect">
            <a:avLst/>
          </a:prstGeom>
          <a:solidFill>
            <a:srgbClr val="DDEAFF"/>
          </a:solidFill>
        </p:spPr>
        <p:txBody>
          <a:bodyPr wrap="square" lIns="144000" tIns="144000" rIns="108000" bIns="108000" rtlCol="0" anchor="t" anchorCtr="0">
            <a:noAutofit/>
          </a:bodyPr>
          <a:lstStyle/>
          <a:p>
            <a:pPr>
              <a:defRPr/>
            </a:pPr>
            <a:endParaRPr lang="de-AT" sz="14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dirty="0">
              <a:ln>
                <a:noFill/>
              </a:ln>
              <a:solidFill>
                <a:srgbClr val="3769FF"/>
              </a:solidFill>
              <a:effectLst/>
              <a:uLnTx/>
              <a:uFillTx/>
              <a:latin typeface="Arial"/>
              <a:ea typeface="+mn-ea"/>
              <a:cs typeface="+mn-cs"/>
            </a:endParaRPr>
          </a:p>
        </p:txBody>
      </p:sp>
      <p:pic>
        <p:nvPicPr>
          <p:cNvPr id="4" name="Grafik 3" descr="Ein Bild, das Person, Mann, Schlips, Wand enthält.&#10;&#10;Automatisch generierte Beschreibung">
            <a:extLst>
              <a:ext uri="{FF2B5EF4-FFF2-40B4-BE49-F238E27FC236}">
                <a16:creationId xmlns:a16="http://schemas.microsoft.com/office/drawing/2014/main" id="{3257EDE2-02E1-920C-4B87-B19E50C4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754" y="2568934"/>
            <a:ext cx="1443835" cy="1471438"/>
          </a:xfrm>
          <a:prstGeom prst="rect">
            <a:avLst/>
          </a:prstGeom>
        </p:spPr>
      </p:pic>
      <p:sp>
        <p:nvSpPr>
          <p:cNvPr id="7" name="Textfeld 6">
            <a:extLst>
              <a:ext uri="{FF2B5EF4-FFF2-40B4-BE49-F238E27FC236}">
                <a16:creationId xmlns:a16="http://schemas.microsoft.com/office/drawing/2014/main" id="{4024673F-E20A-9FE0-2691-CA2831BC51E5}"/>
              </a:ext>
            </a:extLst>
          </p:cNvPr>
          <p:cNvSpPr txBox="1"/>
          <p:nvPr/>
        </p:nvSpPr>
        <p:spPr>
          <a:xfrm>
            <a:off x="3009013" y="2568935"/>
            <a:ext cx="4486940" cy="1471438"/>
          </a:xfrm>
          <a:prstGeom prst="rect">
            <a:avLst/>
          </a:prstGeom>
          <a:noFill/>
        </p:spPr>
        <p:txBody>
          <a:bodyPr wrap="square" tIns="0" bIns="0" rtlCol="0">
            <a:normAutofit/>
          </a:bodyPr>
          <a:lstStyle/>
          <a:p>
            <a:r>
              <a:rPr lang="de-AT" b="1" dirty="0"/>
              <a:t>Martin Bechtloff CIIA, CEFA</a:t>
            </a:r>
          </a:p>
          <a:p>
            <a:r>
              <a:rPr lang="de-AT" dirty="0"/>
              <a:t>Senior ETF Sales </a:t>
            </a:r>
            <a:r>
              <a:rPr lang="de-AT" dirty="0" err="1"/>
              <a:t>Specialist</a:t>
            </a:r>
            <a:endParaRPr lang="de-AT" dirty="0"/>
          </a:p>
          <a:p>
            <a:pPr>
              <a:spcAft>
                <a:spcPts val="600"/>
              </a:spcAft>
            </a:pPr>
            <a:r>
              <a:rPr lang="de-AT" dirty="0"/>
              <a:t>Franklin Templeton</a:t>
            </a:r>
          </a:p>
          <a:p>
            <a:r>
              <a:rPr lang="de-AT" dirty="0">
                <a:hlinkClick r:id="rId4"/>
              </a:rPr>
              <a:t>martin.bechtloff@franklintempleton.com</a:t>
            </a:r>
            <a:endParaRPr lang="de-AT" dirty="0"/>
          </a:p>
          <a:p>
            <a:r>
              <a:rPr lang="de-AT" dirty="0"/>
              <a:t>+49 173 2743861</a:t>
            </a:r>
          </a:p>
        </p:txBody>
      </p:sp>
    </p:spTree>
    <p:extLst>
      <p:ext uri="{BB962C8B-B14F-4D97-AF65-F5344CB8AC3E}">
        <p14:creationId xmlns:p14="http://schemas.microsoft.com/office/powerpoint/2010/main" val="81337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0A1719-8BB1-4552-B6DD-00B0FDFC1BD4}"/>
              </a:ext>
            </a:extLst>
          </p:cNvPr>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A9C7021-787A-4965-8535-DBB5830B8F73}"/>
              </a:ext>
            </a:extLst>
          </p:cNvPr>
          <p:cNvSpPr>
            <a:spLocks noGrp="1"/>
          </p:cNvSpPr>
          <p:nvPr>
            <p:ph type="body" sz="quarter" idx="11"/>
          </p:nvPr>
        </p:nvSpPr>
        <p:spPr>
          <a:xfrm>
            <a:off x="723451" y="1502710"/>
            <a:ext cx="6543513" cy="392415"/>
          </a:xfrm>
        </p:spPr>
        <p:txBody>
          <a:bodyPr/>
          <a:lstStyle/>
          <a:p>
            <a:r>
              <a:rPr lang="en-US" noProof="0"/>
              <a:t>Anhang </a:t>
            </a:r>
            <a:endParaRPr lang="en-US" noProof="0" dirty="0"/>
          </a:p>
        </p:txBody>
      </p:sp>
      <p:sp>
        <p:nvSpPr>
          <p:cNvPr id="4" name="exstream_shape42">
            <a:extLst>
              <a:ext uri="{FF2B5EF4-FFF2-40B4-BE49-F238E27FC236}">
                <a16:creationId xmlns:a16="http://schemas.microsoft.com/office/drawing/2014/main" id="{28F467B5-A25F-4DAB-A3F4-A60679D4196F}"/>
              </a:ext>
            </a:extLst>
          </p:cNvPr>
          <p:cNvSpPr>
            <a:spLocks noChangeArrowheads="1"/>
          </p:cNvSpPr>
          <p:nvPr/>
        </p:nvSpPr>
        <p:spPr bwMode="auto">
          <a:xfrm>
            <a:off x="277051" y="6537960"/>
            <a:ext cx="8592629"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CC0066"/>
              </a:solidFill>
              <a:latin typeface="Arial Narrow Bold" charset="0"/>
            </a:endParaRPr>
          </a:p>
        </p:txBody>
      </p:sp>
    </p:spTree>
    <p:extLst>
      <p:ext uri="{BB962C8B-B14F-4D97-AF65-F5344CB8AC3E}">
        <p14:creationId xmlns:p14="http://schemas.microsoft.com/office/powerpoint/2010/main" val="319789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18</a:t>
            </a:fld>
            <a:endParaRPr lang="en-US" dirty="0"/>
          </a:p>
        </p:txBody>
      </p:sp>
      <p:sp>
        <p:nvSpPr>
          <p:cNvPr id="4" name="Text Placeholder 3"/>
          <p:cNvSpPr>
            <a:spLocks noGrp="1"/>
          </p:cNvSpPr>
          <p:nvPr>
            <p:ph type="body" sz="quarter" idx="26"/>
          </p:nvPr>
        </p:nvSpPr>
        <p:spPr>
          <a:xfrm>
            <a:off x="274320" y="6266375"/>
            <a:ext cx="8503920" cy="276999"/>
          </a:xfrm>
        </p:spPr>
        <p:txBody>
          <a:bodyPr/>
          <a:lstStyle/>
          <a:p>
            <a:r>
              <a:rPr lang="de-de" dirty="0"/>
              <a:t>Quelle: Morningstar, Stand: 30. September 2022.</a:t>
            </a:r>
          </a:p>
          <a:p>
            <a:r>
              <a:rPr lang="de-de" dirty="0"/>
              <a:t>*Durchschnittliche jährliche Wachstumsrate (CAGR).</a:t>
            </a:r>
          </a:p>
        </p:txBody>
      </p:sp>
      <p:graphicFrame>
        <p:nvGraphicFramePr>
          <p:cNvPr id="19" name="Chart Placeholder 11">
            <a:extLst>
              <a:ext uri="{FF2B5EF4-FFF2-40B4-BE49-F238E27FC236}">
                <a16:creationId xmlns:a16="http://schemas.microsoft.com/office/drawing/2014/main" id="{A1A851AD-54B7-44E9-A199-B4790E4F32AD}"/>
              </a:ext>
            </a:extLst>
          </p:cNvPr>
          <p:cNvGraphicFramePr>
            <a:graphicFrameLocks noGrp="1"/>
          </p:cNvGraphicFramePr>
          <p:nvPr>
            <p:ph sz="quarter" idx="27"/>
            <p:extLst>
              <p:ext uri="{D42A27DB-BD31-4B8C-83A1-F6EECF244321}">
                <p14:modId xmlns:p14="http://schemas.microsoft.com/office/powerpoint/2010/main" val="863197925"/>
              </p:ext>
            </p:extLst>
          </p:nvPr>
        </p:nvGraphicFramePr>
        <p:xfrm>
          <a:off x="274638" y="1736725"/>
          <a:ext cx="8594725"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5">
            <a:extLst>
              <a:ext uri="{FF2B5EF4-FFF2-40B4-BE49-F238E27FC236}">
                <a16:creationId xmlns:a16="http://schemas.microsoft.com/office/drawing/2014/main" id="{7D212B0D-468C-4A98-B108-B9940C776380}"/>
              </a:ext>
            </a:extLst>
          </p:cNvPr>
          <p:cNvSpPr>
            <a:spLocks noGrp="1"/>
          </p:cNvSpPr>
          <p:nvPr>
            <p:ph type="body" sz="quarter" idx="10"/>
          </p:nvPr>
        </p:nvSpPr>
        <p:spPr/>
        <p:txBody>
          <a:bodyPr/>
          <a:lstStyle/>
          <a:p>
            <a:r>
              <a:rPr lang="de-de" dirty="0"/>
              <a:t>Wachstum des ETF-Vermögens in Europa </a:t>
            </a:r>
          </a:p>
          <a:p>
            <a:pPr lvl="1"/>
            <a:r>
              <a:rPr lang="de-de" dirty="0"/>
              <a:t>Stand: 30</a:t>
            </a:r>
            <a:r>
              <a:rPr lang="pl-PL" dirty="0"/>
              <a:t>.</a:t>
            </a:r>
            <a:r>
              <a:rPr lang="en-US" dirty="0"/>
              <a:t>09</a:t>
            </a:r>
            <a:r>
              <a:rPr lang="pl-PL" dirty="0"/>
              <a:t>.</a:t>
            </a:r>
            <a:r>
              <a:rPr lang="de-de" dirty="0"/>
              <a:t>2022</a:t>
            </a:r>
          </a:p>
        </p:txBody>
      </p:sp>
      <p:sp>
        <p:nvSpPr>
          <p:cNvPr id="14" name="Text Placeholder 13">
            <a:extLst>
              <a:ext uri="{FF2B5EF4-FFF2-40B4-BE49-F238E27FC236}">
                <a16:creationId xmlns:a16="http://schemas.microsoft.com/office/drawing/2014/main" id="{4E19A755-89BC-4A82-8C7F-49F082940506}"/>
              </a:ext>
            </a:extLst>
          </p:cNvPr>
          <p:cNvSpPr>
            <a:spLocks noGrp="1"/>
          </p:cNvSpPr>
          <p:nvPr>
            <p:ph type="body" sz="quarter" idx="32"/>
          </p:nvPr>
        </p:nvSpPr>
        <p:spPr/>
        <p:txBody>
          <a:bodyPr/>
          <a:lstStyle/>
          <a:p>
            <a:r>
              <a:rPr lang="de-DE" dirty="0"/>
              <a:t>In Europa steigt das Vermögen von Smart Beta ETFs seit 2008 um 48 % p.a.</a:t>
            </a:r>
            <a:endParaRPr lang="en-US" dirty="0"/>
          </a:p>
        </p:txBody>
      </p:sp>
      <p:sp>
        <p:nvSpPr>
          <p:cNvPr id="20" name="TextBox 19">
            <a:extLst>
              <a:ext uri="{FF2B5EF4-FFF2-40B4-BE49-F238E27FC236}">
                <a16:creationId xmlns:a16="http://schemas.microsoft.com/office/drawing/2014/main" id="{365FDADC-61AF-43B7-B340-C3174C31C873}"/>
              </a:ext>
            </a:extLst>
          </p:cNvPr>
          <p:cNvSpPr txBox="1"/>
          <p:nvPr/>
        </p:nvSpPr>
        <p:spPr>
          <a:xfrm rot="20199838">
            <a:off x="3296878" y="2558548"/>
            <a:ext cx="3467141" cy="267140"/>
          </a:xfrm>
          <a:prstGeom prst="rect">
            <a:avLst/>
          </a:prstGeom>
          <a:noFill/>
        </p:spPr>
        <p:txBody>
          <a:bodyPr wrap="square" lIns="0" tIns="44870" rIns="0" bIns="44870" rtlCol="0">
            <a:spAutoFit/>
          </a:bodyPr>
          <a:lstStyle/>
          <a:p>
            <a:pPr algn="ctr" defTabSz="805546"/>
            <a:r>
              <a:rPr lang="de-de" sz="1147" b="1" dirty="0">
                <a:solidFill>
                  <a:srgbClr val="8C8C8C"/>
                </a:solidFill>
                <a:ea typeface="ＭＳ Ｐゴシック" charset="0"/>
              </a:rPr>
              <a:t>ETF-Markt insgesamt: 29 % CAGR*</a:t>
            </a:r>
          </a:p>
        </p:txBody>
      </p:sp>
      <p:cxnSp>
        <p:nvCxnSpPr>
          <p:cNvPr id="21" name="Straight Arrow Connector 20">
            <a:extLst>
              <a:ext uri="{FF2B5EF4-FFF2-40B4-BE49-F238E27FC236}">
                <a16:creationId xmlns:a16="http://schemas.microsoft.com/office/drawing/2014/main" id="{EB0865BE-B7D0-40FC-B70A-94C84366E503}"/>
              </a:ext>
            </a:extLst>
          </p:cNvPr>
          <p:cNvCxnSpPr/>
          <p:nvPr/>
        </p:nvCxnSpPr>
        <p:spPr>
          <a:xfrm flipV="1">
            <a:off x="3458058" y="2162175"/>
            <a:ext cx="3170125" cy="1381064"/>
          </a:xfrm>
          <a:prstGeom prst="straightConnector1">
            <a:avLst/>
          </a:prstGeom>
          <a:noFill/>
          <a:ln w="28575" cap="rnd" cmpd="sng" algn="ctr">
            <a:solidFill>
              <a:srgbClr val="8C8C8C"/>
            </a:solidFill>
            <a:prstDash val="solid"/>
            <a:headEnd type="none" w="med" len="lg"/>
            <a:tailEnd type="triangle" w="med" len="lg"/>
          </a:ln>
          <a:effectLst/>
        </p:spPr>
      </p:cxnSp>
      <p:cxnSp>
        <p:nvCxnSpPr>
          <p:cNvPr id="22" name="Straight Arrow Connector 21">
            <a:extLst>
              <a:ext uri="{FF2B5EF4-FFF2-40B4-BE49-F238E27FC236}">
                <a16:creationId xmlns:a16="http://schemas.microsoft.com/office/drawing/2014/main" id="{A2BCEE1A-1141-4BD7-8038-AD90D1B460A0}"/>
              </a:ext>
            </a:extLst>
          </p:cNvPr>
          <p:cNvCxnSpPr/>
          <p:nvPr/>
        </p:nvCxnSpPr>
        <p:spPr>
          <a:xfrm flipV="1">
            <a:off x="3392757" y="1882767"/>
            <a:ext cx="3088198" cy="1346208"/>
          </a:xfrm>
          <a:prstGeom prst="straightConnector1">
            <a:avLst/>
          </a:prstGeom>
          <a:noFill/>
          <a:ln w="28575" cap="rnd" cmpd="sng" algn="ctr">
            <a:solidFill>
              <a:srgbClr val="00A096"/>
            </a:solidFill>
            <a:prstDash val="solid"/>
            <a:headEnd type="none" w="med" len="lg"/>
            <a:tailEnd type="triangle" w="med" len="lg"/>
          </a:ln>
          <a:effectLst/>
        </p:spPr>
      </p:cxnSp>
      <p:sp>
        <p:nvSpPr>
          <p:cNvPr id="23" name="TextBox 22">
            <a:extLst>
              <a:ext uri="{FF2B5EF4-FFF2-40B4-BE49-F238E27FC236}">
                <a16:creationId xmlns:a16="http://schemas.microsoft.com/office/drawing/2014/main" id="{2F0D1942-9286-46E9-88B0-2CF9D5069C5F}"/>
              </a:ext>
            </a:extLst>
          </p:cNvPr>
          <p:cNvSpPr txBox="1"/>
          <p:nvPr/>
        </p:nvSpPr>
        <p:spPr>
          <a:xfrm rot="20170797">
            <a:off x="3055837" y="2295518"/>
            <a:ext cx="3448285" cy="280668"/>
          </a:xfrm>
          <a:prstGeom prst="rect">
            <a:avLst/>
          </a:prstGeom>
          <a:noFill/>
        </p:spPr>
        <p:txBody>
          <a:bodyPr wrap="square" lIns="0" tIns="44870" rIns="0" bIns="44870" rtlCol="0">
            <a:spAutoFit/>
          </a:bodyPr>
          <a:lstStyle/>
          <a:p>
            <a:pPr algn="ctr" defTabSz="805546"/>
            <a:r>
              <a:rPr lang="de-de" sz="1235" b="1" dirty="0">
                <a:solidFill>
                  <a:srgbClr val="00A096"/>
                </a:solidFill>
                <a:ea typeface="ＭＳ Ｐゴシック" charset="0"/>
              </a:rPr>
              <a:t>Smart Beta ETF-Markt: 48 % CAGR*</a:t>
            </a:r>
          </a:p>
        </p:txBody>
      </p:sp>
      <p:sp>
        <p:nvSpPr>
          <p:cNvPr id="2" name="TextBox 1">
            <a:extLst>
              <a:ext uri="{FF2B5EF4-FFF2-40B4-BE49-F238E27FC236}">
                <a16:creationId xmlns:a16="http://schemas.microsoft.com/office/drawing/2014/main" id="{450FECCB-43BC-4B06-89BF-3297B1C5BFFD}"/>
              </a:ext>
            </a:extLst>
          </p:cNvPr>
          <p:cNvSpPr txBox="1"/>
          <p:nvPr/>
        </p:nvSpPr>
        <p:spPr>
          <a:xfrm>
            <a:off x="436553" y="2505568"/>
            <a:ext cx="560439" cy="253916"/>
          </a:xfrm>
          <a:prstGeom prst="rect">
            <a:avLst/>
          </a:prstGeom>
          <a:solidFill>
            <a:schemeClr val="bg1"/>
          </a:solidFill>
        </p:spPr>
        <p:txBody>
          <a:bodyPr wrap="square" rtlCol="0">
            <a:spAutoFit/>
          </a:bodyPr>
          <a:lstStyle/>
          <a:p>
            <a:pPr algn="r"/>
            <a:r>
              <a:rPr lang="pl-PL" sz="1050" dirty="0">
                <a:latin typeface="Arial Narrow" panose="020B0606020202030204" pitchFamily="34" charset="0"/>
              </a:rPr>
              <a:t>1.</a:t>
            </a:r>
            <a:r>
              <a:rPr lang="en-US" sz="1050" dirty="0">
                <a:latin typeface="Arial Narrow" panose="020B0606020202030204" pitchFamily="34" charset="0"/>
              </a:rPr>
              <a:t>2</a:t>
            </a:r>
            <a:r>
              <a:rPr lang="pl-PL" sz="1050" dirty="0">
                <a:latin typeface="Arial Narrow" panose="020B0606020202030204" pitchFamily="34" charset="0"/>
              </a:rPr>
              <a:t>00 €</a:t>
            </a:r>
            <a:endParaRPr lang="en-US" sz="1050" dirty="0">
              <a:latin typeface="Arial Narrow" panose="020B0606020202030204" pitchFamily="34" charset="0"/>
            </a:endParaRPr>
          </a:p>
        </p:txBody>
      </p:sp>
      <p:sp>
        <p:nvSpPr>
          <p:cNvPr id="12" name="TextBox 11">
            <a:extLst>
              <a:ext uri="{FF2B5EF4-FFF2-40B4-BE49-F238E27FC236}">
                <a16:creationId xmlns:a16="http://schemas.microsoft.com/office/drawing/2014/main" id="{9BBE48BA-51A7-42ED-B38E-F2875949D7F6}"/>
              </a:ext>
            </a:extLst>
          </p:cNvPr>
          <p:cNvSpPr txBox="1"/>
          <p:nvPr/>
        </p:nvSpPr>
        <p:spPr>
          <a:xfrm>
            <a:off x="450205" y="2932508"/>
            <a:ext cx="560439" cy="253916"/>
          </a:xfrm>
          <a:prstGeom prst="rect">
            <a:avLst/>
          </a:prstGeom>
          <a:solidFill>
            <a:schemeClr val="bg1"/>
          </a:solidFill>
        </p:spPr>
        <p:txBody>
          <a:bodyPr wrap="square" rtlCol="0">
            <a:spAutoFit/>
          </a:bodyPr>
          <a:lstStyle/>
          <a:p>
            <a:pPr algn="r"/>
            <a:r>
              <a:rPr lang="pl-PL" sz="1050" dirty="0">
                <a:latin typeface="Arial Narrow" panose="020B0606020202030204" pitchFamily="34" charset="0"/>
              </a:rPr>
              <a:t>1.</a:t>
            </a:r>
            <a:r>
              <a:rPr lang="en-US" sz="1050" dirty="0">
                <a:latin typeface="Arial Narrow" panose="020B0606020202030204" pitchFamily="34" charset="0"/>
              </a:rPr>
              <a:t>0</a:t>
            </a:r>
            <a:r>
              <a:rPr lang="pl-PL" sz="1050" dirty="0">
                <a:latin typeface="Arial Narrow" panose="020B0606020202030204" pitchFamily="34" charset="0"/>
              </a:rPr>
              <a:t>00 €</a:t>
            </a:r>
            <a:endParaRPr lang="en-US" sz="1050" dirty="0">
              <a:latin typeface="Arial Narrow" panose="020B0606020202030204" pitchFamily="34" charset="0"/>
            </a:endParaRPr>
          </a:p>
        </p:txBody>
      </p:sp>
      <p:sp>
        <p:nvSpPr>
          <p:cNvPr id="13" name="TextBox 12">
            <a:extLst>
              <a:ext uri="{FF2B5EF4-FFF2-40B4-BE49-F238E27FC236}">
                <a16:creationId xmlns:a16="http://schemas.microsoft.com/office/drawing/2014/main" id="{C4348277-2850-4B8F-BDAE-ED53D63A89FA}"/>
              </a:ext>
            </a:extLst>
          </p:cNvPr>
          <p:cNvSpPr txBox="1"/>
          <p:nvPr/>
        </p:nvSpPr>
        <p:spPr>
          <a:xfrm>
            <a:off x="436553" y="2078628"/>
            <a:ext cx="560439" cy="253916"/>
          </a:xfrm>
          <a:prstGeom prst="rect">
            <a:avLst/>
          </a:prstGeom>
          <a:solidFill>
            <a:schemeClr val="bg1"/>
          </a:solidFill>
        </p:spPr>
        <p:txBody>
          <a:bodyPr wrap="square" rtlCol="0">
            <a:spAutoFit/>
          </a:bodyPr>
          <a:lstStyle/>
          <a:p>
            <a:pPr algn="r"/>
            <a:r>
              <a:rPr lang="pl-PL" sz="1050" dirty="0">
                <a:latin typeface="Arial Narrow" panose="020B0606020202030204" pitchFamily="34" charset="0"/>
              </a:rPr>
              <a:t>1.</a:t>
            </a:r>
            <a:r>
              <a:rPr lang="en-US" sz="1050" dirty="0">
                <a:latin typeface="Arial Narrow" panose="020B0606020202030204" pitchFamily="34" charset="0"/>
              </a:rPr>
              <a:t>4</a:t>
            </a:r>
            <a:r>
              <a:rPr lang="pl-PL" sz="1050" dirty="0">
                <a:latin typeface="Arial Narrow" panose="020B0606020202030204" pitchFamily="34" charset="0"/>
              </a:rPr>
              <a:t>00 €</a:t>
            </a:r>
            <a:endParaRPr lang="en-US" sz="1050" dirty="0">
              <a:latin typeface="Arial Narrow" panose="020B0606020202030204" pitchFamily="34" charset="0"/>
            </a:endParaRPr>
          </a:p>
        </p:txBody>
      </p:sp>
      <p:sp>
        <p:nvSpPr>
          <p:cNvPr id="15" name="TextBox 14">
            <a:extLst>
              <a:ext uri="{FF2B5EF4-FFF2-40B4-BE49-F238E27FC236}">
                <a16:creationId xmlns:a16="http://schemas.microsoft.com/office/drawing/2014/main" id="{1FF06FC8-FF16-4461-A8D6-7A69F137A82B}"/>
              </a:ext>
            </a:extLst>
          </p:cNvPr>
          <p:cNvSpPr txBox="1"/>
          <p:nvPr/>
        </p:nvSpPr>
        <p:spPr>
          <a:xfrm>
            <a:off x="436552" y="1690710"/>
            <a:ext cx="560439" cy="253916"/>
          </a:xfrm>
          <a:prstGeom prst="rect">
            <a:avLst/>
          </a:prstGeom>
          <a:solidFill>
            <a:schemeClr val="bg1"/>
          </a:solidFill>
        </p:spPr>
        <p:txBody>
          <a:bodyPr wrap="square" rtlCol="0">
            <a:spAutoFit/>
          </a:bodyPr>
          <a:lstStyle/>
          <a:p>
            <a:pPr algn="r"/>
            <a:r>
              <a:rPr lang="pl-PL" sz="1050" dirty="0">
                <a:latin typeface="Arial Narrow" panose="020B0606020202030204" pitchFamily="34" charset="0"/>
              </a:rPr>
              <a:t>1.</a:t>
            </a:r>
            <a:r>
              <a:rPr lang="en-US" sz="1050" dirty="0">
                <a:latin typeface="Arial Narrow" panose="020B0606020202030204" pitchFamily="34" charset="0"/>
              </a:rPr>
              <a:t>6</a:t>
            </a:r>
            <a:r>
              <a:rPr lang="pl-PL" sz="1050" dirty="0">
                <a:latin typeface="Arial Narrow" panose="020B0606020202030204" pitchFamily="34" charset="0"/>
              </a:rPr>
              <a:t>00 €</a:t>
            </a:r>
            <a:endParaRPr lang="en-US" sz="1050" dirty="0">
              <a:latin typeface="Arial Narrow" panose="020B0606020202030204" pitchFamily="34" charset="0"/>
            </a:endParaRPr>
          </a:p>
        </p:txBody>
      </p:sp>
      <p:sp>
        <p:nvSpPr>
          <p:cNvPr id="16" name="Text Placeholder 6">
            <a:extLst>
              <a:ext uri="{FF2B5EF4-FFF2-40B4-BE49-F238E27FC236}">
                <a16:creationId xmlns:a16="http://schemas.microsoft.com/office/drawing/2014/main" id="{7405C273-20DA-47A1-8296-EE77E9395358}"/>
              </a:ext>
            </a:extLst>
          </p:cNvPr>
          <p:cNvSpPr txBox="1">
            <a:spLocks/>
          </p:cNvSpPr>
          <p:nvPr/>
        </p:nvSpPr>
        <p:spPr>
          <a:xfrm>
            <a:off x="-73742" y="-29497"/>
            <a:ext cx="368710" cy="14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600" dirty="0">
                <a:solidFill>
                  <a:srgbClr val="A7A7A7"/>
                </a:solidFill>
              </a:rPr>
              <a:t>5605</a:t>
            </a:r>
          </a:p>
        </p:txBody>
      </p:sp>
    </p:spTree>
    <p:extLst>
      <p:ext uri="{BB962C8B-B14F-4D97-AF65-F5344CB8AC3E}">
        <p14:creationId xmlns:p14="http://schemas.microsoft.com/office/powerpoint/2010/main" val="199871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7F5C1-2D5D-46D3-8204-2D242D89DACB}"/>
              </a:ext>
            </a:extLst>
          </p:cNvPr>
          <p:cNvSpPr>
            <a:spLocks noGrp="1"/>
          </p:cNvSpPr>
          <p:nvPr>
            <p:ph type="sldNum" sz="quarter" idx="4"/>
          </p:nvPr>
        </p:nvSpPr>
        <p:spPr/>
        <p:txBody>
          <a:bodyPr/>
          <a:lstStyle/>
          <a:p>
            <a:fld id="{8DEE4CCE-E124-4EEF-808B-DF88997C2318}" type="slidenum">
              <a:rPr lang="en-US" smtClean="0"/>
              <a:pPr/>
              <a:t>19</a:t>
            </a:fld>
            <a:endParaRPr lang="en-US" dirty="0"/>
          </a:p>
        </p:txBody>
      </p:sp>
      <p:sp>
        <p:nvSpPr>
          <p:cNvPr id="4" name="Text Placeholder 3">
            <a:extLst>
              <a:ext uri="{FF2B5EF4-FFF2-40B4-BE49-F238E27FC236}">
                <a16:creationId xmlns:a16="http://schemas.microsoft.com/office/drawing/2014/main" id="{7ED5B385-BAB6-45EF-B0DD-9EE75E1FF5E3}"/>
              </a:ext>
            </a:extLst>
          </p:cNvPr>
          <p:cNvSpPr>
            <a:spLocks noGrp="1"/>
          </p:cNvSpPr>
          <p:nvPr>
            <p:ph type="body" sz="quarter" idx="26"/>
          </p:nvPr>
        </p:nvSpPr>
        <p:spPr>
          <a:xfrm>
            <a:off x="274320" y="5995852"/>
            <a:ext cx="8503920" cy="547522"/>
          </a:xfrm>
        </p:spPr>
        <p:txBody>
          <a:bodyPr/>
          <a:lstStyle/>
          <a:p>
            <a:r>
              <a:rPr lang="de-de" dirty="0"/>
              <a:t>Diese Grafik dient ausschließlich der Veranschaulichung und stellt nicht die Wertentwicklung irgendeines Fonds von Franklin Templeton Infestments dar. Indizes werden nicht gemanagt. Es ist nicht möglich, direkt in einen Index zu investieren. Gebühren, Kosten oder Ausgabeaufschläge sind nicht berücksichtigt. Quelle: FactSet, MSCI, Stand: 31. Dezember 20</a:t>
            </a:r>
            <a:r>
              <a:rPr lang="pl-PL" dirty="0"/>
              <a:t>21</a:t>
            </a:r>
            <a:r>
              <a:rPr lang="de-de" dirty="0"/>
              <a:t>. Globale Aktien repräsentiert durch den MSCI ACWI Index, globale Anleihen repräsentiert durch den Bloomberg Global Aggregate Index, Barmittel repräsentiert durch 1-Monats-ICE LIBOR.</a:t>
            </a:r>
          </a:p>
          <a:p>
            <a:pPr lvl="1"/>
            <a:r>
              <a:rPr lang="de-de" sz="900" b="1" dirty="0">
                <a:latin typeface="Arial Narrow" panose="020B0606020202030204" pitchFamily="34" charset="0"/>
              </a:rPr>
              <a:t>Die Wertentwicklung der Vergangenheit ist weder ein Indikator noch eine Garantie für die zukünftige Wertentwicklung.</a:t>
            </a:r>
          </a:p>
        </p:txBody>
      </p:sp>
      <p:graphicFrame>
        <p:nvGraphicFramePr>
          <p:cNvPr id="15" name="Content Placeholder 3">
            <a:extLst>
              <a:ext uri="{FF2B5EF4-FFF2-40B4-BE49-F238E27FC236}">
                <a16:creationId xmlns:a16="http://schemas.microsoft.com/office/drawing/2014/main" id="{D6ED14DB-8CD9-4B29-8365-B4660E1CE2A0}"/>
              </a:ext>
            </a:extLst>
          </p:cNvPr>
          <p:cNvGraphicFramePr>
            <a:graphicFrameLocks noGrp="1"/>
          </p:cNvGraphicFramePr>
          <p:nvPr>
            <p:ph sz="quarter" idx="27"/>
            <p:extLst>
              <p:ext uri="{D42A27DB-BD31-4B8C-83A1-F6EECF244321}">
                <p14:modId xmlns:p14="http://schemas.microsoft.com/office/powerpoint/2010/main" val="3594261714"/>
              </p:ext>
            </p:extLst>
          </p:nvPr>
        </p:nvGraphicFramePr>
        <p:xfrm>
          <a:off x="274638" y="1736725"/>
          <a:ext cx="8594725"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EAC3FA93-A68A-41FE-8B26-90FFB1CF2CFC}"/>
              </a:ext>
            </a:extLst>
          </p:cNvPr>
          <p:cNvSpPr>
            <a:spLocks noGrp="1"/>
          </p:cNvSpPr>
          <p:nvPr>
            <p:ph type="body" sz="quarter" idx="10"/>
          </p:nvPr>
        </p:nvSpPr>
        <p:spPr/>
        <p:txBody>
          <a:bodyPr/>
          <a:lstStyle/>
          <a:p>
            <a:r>
              <a:rPr lang="de-de" dirty="0"/>
              <a:t>Renditen</a:t>
            </a:r>
            <a:endParaRPr lang="en-US" dirty="0"/>
          </a:p>
          <a:p>
            <a:pPr lvl="1"/>
            <a:r>
              <a:rPr lang="en-US" dirty="0"/>
              <a:t>201</a:t>
            </a:r>
            <a:r>
              <a:rPr lang="pl-PL" dirty="0"/>
              <a:t>1</a:t>
            </a:r>
            <a:r>
              <a:rPr lang="en-US" dirty="0"/>
              <a:t>–202</a:t>
            </a:r>
            <a:r>
              <a:rPr lang="pl-PL" dirty="0"/>
              <a:t>1</a:t>
            </a:r>
            <a:endParaRPr lang="en-US" dirty="0"/>
          </a:p>
        </p:txBody>
      </p:sp>
      <p:sp>
        <p:nvSpPr>
          <p:cNvPr id="6" name="Text Placeholder 5">
            <a:extLst>
              <a:ext uri="{FF2B5EF4-FFF2-40B4-BE49-F238E27FC236}">
                <a16:creationId xmlns:a16="http://schemas.microsoft.com/office/drawing/2014/main" id="{0A4BCA18-94F6-4E4A-A91F-5313AC0F0189}"/>
              </a:ext>
            </a:extLst>
          </p:cNvPr>
          <p:cNvSpPr>
            <a:spLocks noGrp="1"/>
          </p:cNvSpPr>
          <p:nvPr>
            <p:ph type="body" sz="quarter" idx="32"/>
          </p:nvPr>
        </p:nvSpPr>
        <p:spPr/>
        <p:txBody>
          <a:bodyPr/>
          <a:lstStyle/>
          <a:p>
            <a:r>
              <a:rPr lang="de-de" dirty="0"/>
              <a:t>Globale Aktien bieten attraktive Ertragschancen</a:t>
            </a:r>
            <a:endParaRPr lang="en-US" dirty="0"/>
          </a:p>
        </p:txBody>
      </p:sp>
      <p:grpSp>
        <p:nvGrpSpPr>
          <p:cNvPr id="8" name="Group 7">
            <a:extLst>
              <a:ext uri="{FF2B5EF4-FFF2-40B4-BE49-F238E27FC236}">
                <a16:creationId xmlns:a16="http://schemas.microsoft.com/office/drawing/2014/main" id="{121E4D3F-8A1D-4B1C-B931-E575C3B0CAA8}"/>
              </a:ext>
            </a:extLst>
          </p:cNvPr>
          <p:cNvGrpSpPr/>
          <p:nvPr/>
        </p:nvGrpSpPr>
        <p:grpSpPr>
          <a:xfrm>
            <a:off x="274320" y="5623560"/>
            <a:ext cx="8652373" cy="308341"/>
            <a:chOff x="484632" y="6150664"/>
            <a:chExt cx="8652373" cy="308341"/>
          </a:xfrm>
        </p:grpSpPr>
        <p:cxnSp>
          <p:nvCxnSpPr>
            <p:cNvPr id="9" name="Straight Connector 8">
              <a:extLst>
                <a:ext uri="{FF2B5EF4-FFF2-40B4-BE49-F238E27FC236}">
                  <a16:creationId xmlns:a16="http://schemas.microsoft.com/office/drawing/2014/main" id="{0A5A56C0-1427-4B66-B0CF-F667CB63F460}"/>
                </a:ext>
              </a:extLst>
            </p:cNvPr>
            <p:cNvCxnSpPr/>
            <p:nvPr/>
          </p:nvCxnSpPr>
          <p:spPr>
            <a:xfrm>
              <a:off x="484632" y="6150664"/>
              <a:ext cx="1056350" cy="0"/>
            </a:xfrm>
            <a:prstGeom prst="line">
              <a:avLst/>
            </a:prstGeom>
            <a:noFill/>
            <a:ln w="76200" cap="flat" cmpd="sng" algn="ctr">
              <a:solidFill>
                <a:schemeClr val="accent1"/>
              </a:solidFill>
              <a:prstDash val="solid"/>
            </a:ln>
            <a:effectLst/>
          </p:spPr>
        </p:cxnSp>
        <p:sp>
          <p:nvSpPr>
            <p:cNvPr id="10" name="TextBox 9">
              <a:extLst>
                <a:ext uri="{FF2B5EF4-FFF2-40B4-BE49-F238E27FC236}">
                  <a16:creationId xmlns:a16="http://schemas.microsoft.com/office/drawing/2014/main" id="{0C0A2545-A09D-4BC2-9352-5729618CBFD0}"/>
                </a:ext>
              </a:extLst>
            </p:cNvPr>
            <p:cNvSpPr txBox="1"/>
            <p:nvPr/>
          </p:nvSpPr>
          <p:spPr>
            <a:xfrm>
              <a:off x="484632" y="6197395"/>
              <a:ext cx="8652373" cy="261610"/>
            </a:xfrm>
            <a:prstGeom prst="rect">
              <a:avLst/>
            </a:prstGeom>
          </p:spPr>
          <p:txBody>
            <a:bodyPr wrap="square" lIns="0" rtlCol="0">
              <a:spAutoFit/>
            </a:bodyPr>
            <a:lstStyle/>
            <a:p>
              <a:r>
                <a:rPr kumimoji="1" lang="de-de" sz="1100" b="1" kern="0" dirty="0">
                  <a:solidFill>
                    <a:srgbClr val="3769FF"/>
                  </a:solidFill>
                  <a:cs typeface="Arial"/>
                </a:rPr>
                <a:t>In den letzten </a:t>
              </a:r>
              <a:r>
                <a:rPr kumimoji="1" lang="de-DE" sz="1100" b="1" kern="0" dirty="0">
                  <a:solidFill>
                    <a:srgbClr val="3769FF"/>
                  </a:solidFill>
                  <a:cs typeface="Arial"/>
                </a:rPr>
                <a:t>neun</a:t>
              </a:r>
              <a:r>
                <a:rPr kumimoji="1" lang="de-de" sz="1100" b="1" kern="0" dirty="0">
                  <a:solidFill>
                    <a:srgbClr val="3769FF"/>
                  </a:solidFill>
                  <a:cs typeface="Arial"/>
                </a:rPr>
                <a:t> Jahren </a:t>
              </a:r>
              <a:r>
                <a:rPr kumimoji="1" lang="de-de" sz="1100" kern="0" dirty="0">
                  <a:solidFill>
                    <a:srgbClr val="3769FF"/>
                  </a:solidFill>
                  <a:cs typeface="Arial"/>
                </a:rPr>
                <a:t>waren die Renditen von Aktien höher als die von Anleihen und Barmitteln</a:t>
              </a:r>
              <a:endParaRPr lang="de-de" sz="1200" dirty="0">
                <a:solidFill>
                  <a:srgbClr val="3769FF"/>
                </a:solidFill>
              </a:endParaRPr>
            </a:p>
          </p:txBody>
        </p:sp>
      </p:grpSp>
      <p:sp>
        <p:nvSpPr>
          <p:cNvPr id="12" name="Text Placeholder 6">
            <a:extLst>
              <a:ext uri="{FF2B5EF4-FFF2-40B4-BE49-F238E27FC236}">
                <a16:creationId xmlns:a16="http://schemas.microsoft.com/office/drawing/2014/main" id="{060FCC96-3ABE-44DF-885A-F2233F140365}"/>
              </a:ext>
            </a:extLst>
          </p:cNvPr>
          <p:cNvSpPr txBox="1">
            <a:spLocks/>
          </p:cNvSpPr>
          <p:nvPr/>
        </p:nvSpPr>
        <p:spPr>
          <a:xfrm>
            <a:off x="-81116" y="-36870"/>
            <a:ext cx="398206" cy="1548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600" dirty="0">
                <a:solidFill>
                  <a:srgbClr val="A7A7A7"/>
                </a:solidFill>
              </a:rPr>
              <a:t>5629</a:t>
            </a:r>
          </a:p>
        </p:txBody>
      </p:sp>
    </p:spTree>
    <p:extLst>
      <p:ext uri="{BB962C8B-B14F-4D97-AF65-F5344CB8AC3E}">
        <p14:creationId xmlns:p14="http://schemas.microsoft.com/office/powerpoint/2010/main" val="264091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a:t>
            </a:fld>
            <a:endParaRPr lang="en-US" dirty="0"/>
          </a:p>
        </p:txBody>
      </p:sp>
      <p:sp>
        <p:nvSpPr>
          <p:cNvPr id="4" name="Text Placeholder 3"/>
          <p:cNvSpPr>
            <a:spLocks noGrp="1"/>
          </p:cNvSpPr>
          <p:nvPr>
            <p:ph type="body" sz="quarter" idx="26"/>
          </p:nvPr>
        </p:nvSpPr>
        <p:spPr>
          <a:xfrm>
            <a:off x="274320" y="6015719"/>
            <a:ext cx="8503920" cy="536044"/>
          </a:xfrm>
        </p:spPr>
        <p:txBody>
          <a:bodyPr/>
          <a:lstStyle/>
          <a:p>
            <a:pPr lvl="1" algn="l" rtl="0"/>
            <a:r>
              <a:rPr lang="de-de" sz="800" b="1" i="0" u="none" baseline="0" dirty="0"/>
              <a:t>Es besteht keine Garantie, dass eine Strategie ihr Ziel erreichen wird. Franklin Templeton ICAV sind keine risikolosen Anlagen und Anleger können Verluste erleiden.</a:t>
            </a:r>
            <a:endParaRPr lang="de-de" sz="800" b="1" dirty="0"/>
          </a:p>
          <a:p>
            <a:pPr algn="l" rtl="0"/>
            <a:r>
              <a:rPr lang="de-de" sz="800" b="0" i="0" u="none" baseline="0" dirty="0"/>
              <a:t>Sämtliche ETFs sind Teilfonds von Franklin Templeton ICAV, einer irischen Gesellschaft für gemeinsame Vermögensverwaltung. Das Ziel der Franklin Templeton Smart Beta ETFs ist es, die Wertentwicklung der entsprechenden zugrunde liegenden Indizes so genau wie möglich nachzubilden. Der zugrundeliegende Index wurde anhand einer mit Franklin Templeton entwickelten Methode erstellt, um die gewünschte Anlagestrategie von Franklin Templeton abzubilden. Indizes werden nicht aktiv gemanagt und es ist nicht möglich, direkt in einen Index zu investieren. Nähere Informationen zu den einzelnen ETFs sind im Prospekt sowie in den ergänzenden Angaben zu finden.</a:t>
            </a:r>
          </a:p>
        </p:txBody>
      </p:sp>
      <p:sp>
        <p:nvSpPr>
          <p:cNvPr id="9" name="Text Placeholder 8">
            <a:extLst>
              <a:ext uri="{FF2B5EF4-FFF2-40B4-BE49-F238E27FC236}">
                <a16:creationId xmlns:a16="http://schemas.microsoft.com/office/drawing/2014/main" id="{B2449820-0460-4255-BA0A-68F7F6D7C373}"/>
              </a:ext>
            </a:extLst>
          </p:cNvPr>
          <p:cNvSpPr>
            <a:spLocks noGrp="1"/>
          </p:cNvSpPr>
          <p:nvPr>
            <p:ph type="body" sz="quarter" idx="32"/>
          </p:nvPr>
        </p:nvSpPr>
        <p:spPr/>
        <p:txBody>
          <a:bodyPr/>
          <a:lstStyle/>
          <a:p>
            <a:r>
              <a:rPr lang="de-de" dirty="0"/>
              <a:t>Franklin Templeton – ETF-Sortiment</a:t>
            </a:r>
          </a:p>
        </p:txBody>
      </p:sp>
      <p:sp>
        <p:nvSpPr>
          <p:cNvPr id="2" name="DA.ID#">
            <a:extLst>
              <a:ext uri="{FF2B5EF4-FFF2-40B4-BE49-F238E27FC236}">
                <a16:creationId xmlns:a16="http://schemas.microsoft.com/office/drawing/2014/main" id="{4C7C9FCD-7677-4FB3-8030-9D9E6F19D57D}"/>
              </a:ext>
            </a:extLst>
          </p:cNvPr>
          <p:cNvSpPr/>
          <p:nvPr/>
        </p:nvSpPr>
        <p:spPr>
          <a:xfrm>
            <a:off x="0" y="0"/>
            <a:ext cx="274320" cy="91440"/>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rgbClr val="FF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00" dirty="0">
                <a:solidFill>
                  <a:srgbClr val="BBBBBB"/>
                </a:solidFill>
                <a:latin typeface="Arial" panose="020B0604020202020204" pitchFamily="34" charset="0"/>
              </a:rPr>
              <a:t>6314</a:t>
            </a:r>
          </a:p>
        </p:txBody>
      </p:sp>
      <p:graphicFrame>
        <p:nvGraphicFramePr>
          <p:cNvPr id="10" name="Chart Placeholder 19">
            <a:extLst>
              <a:ext uri="{FF2B5EF4-FFF2-40B4-BE49-F238E27FC236}">
                <a16:creationId xmlns:a16="http://schemas.microsoft.com/office/drawing/2014/main" id="{977AD425-161C-F1DD-F35D-BBBB2AA0FEBE}"/>
              </a:ext>
            </a:extLst>
          </p:cNvPr>
          <p:cNvGraphicFramePr>
            <a:graphicFrameLocks/>
          </p:cNvGraphicFramePr>
          <p:nvPr>
            <p:extLst>
              <p:ext uri="{D42A27DB-BD31-4B8C-83A1-F6EECF244321}">
                <p14:modId xmlns:p14="http://schemas.microsoft.com/office/powerpoint/2010/main" val="744675518"/>
              </p:ext>
            </p:extLst>
          </p:nvPr>
        </p:nvGraphicFramePr>
        <p:xfrm>
          <a:off x="274320" y="928681"/>
          <a:ext cx="8595360" cy="4806744"/>
        </p:xfrm>
        <a:graphic>
          <a:graphicData uri="http://schemas.openxmlformats.org/drawingml/2006/table">
            <a:tbl>
              <a:tblPr firstRow="1" bandRow="1">
                <a:effectLst/>
              </a:tblPr>
              <a:tblGrid>
                <a:gridCol w="4628271">
                  <a:extLst>
                    <a:ext uri="{9D8B030D-6E8A-4147-A177-3AD203B41FA5}">
                      <a16:colId xmlns:a16="http://schemas.microsoft.com/office/drawing/2014/main" val="20001"/>
                    </a:ext>
                  </a:extLst>
                </a:gridCol>
                <a:gridCol w="1322363">
                  <a:extLst>
                    <a:ext uri="{9D8B030D-6E8A-4147-A177-3AD203B41FA5}">
                      <a16:colId xmlns:a16="http://schemas.microsoft.com/office/drawing/2014/main" val="20002"/>
                    </a:ext>
                  </a:extLst>
                </a:gridCol>
                <a:gridCol w="1542757">
                  <a:extLst>
                    <a:ext uri="{9D8B030D-6E8A-4147-A177-3AD203B41FA5}">
                      <a16:colId xmlns:a16="http://schemas.microsoft.com/office/drawing/2014/main" val="20003"/>
                    </a:ext>
                  </a:extLst>
                </a:gridCol>
                <a:gridCol w="1101969">
                  <a:extLst>
                    <a:ext uri="{9D8B030D-6E8A-4147-A177-3AD203B41FA5}">
                      <a16:colId xmlns:a16="http://schemas.microsoft.com/office/drawing/2014/main" val="3635629490"/>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850" b="1" baseline="0" dirty="0">
                        <a:solidFill>
                          <a:schemeClr val="accent1"/>
                        </a:solidFill>
                        <a:latin typeface="+mn-lt"/>
                        <a:cs typeface="Arial Narrow"/>
                      </a:endParaRPr>
                    </a:p>
                  </a:txBody>
                  <a:tcPr marL="45720" marR="45720" anchor="b">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a:r>
                        <a:rPr lang="de-de" sz="800" b="1" i="0" u="none" kern="1200" baseline="0" dirty="0">
                          <a:solidFill>
                            <a:schemeClr val="tx1"/>
                          </a:solidFill>
                          <a:latin typeface="+mn-lt"/>
                          <a:ea typeface="+mn-ea"/>
                          <a:cs typeface="Arial Narrow"/>
                        </a:rPr>
                        <a:t>ISIN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a:r>
                        <a:rPr lang="de-de" sz="800" b="1" i="0" u="none" kern="1200" baseline="0" dirty="0">
                          <a:solidFill>
                            <a:schemeClr val="tx1"/>
                          </a:solidFill>
                          <a:latin typeface="+mn-lt"/>
                          <a:ea typeface="+mn-ea"/>
                          <a:cs typeface="Arial Narrow"/>
                        </a:rPr>
                        <a:t>Total Expense Ratio (%, p.a.)</a:t>
                      </a:r>
                    </a:p>
                  </a:txBody>
                  <a:tcPr marL="45720" marR="4572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de-de" sz="800" b="1" i="0" u="none" kern="1200" baseline="0" dirty="0">
                          <a:solidFill>
                            <a:schemeClr val="tx1"/>
                          </a:solidFill>
                          <a:latin typeface="+mn-lt"/>
                          <a:ea typeface="+mn-ea"/>
                          <a:cs typeface="Arial Narrow"/>
                        </a:rPr>
                        <a:t>Basiswährung</a:t>
                      </a:r>
                    </a:p>
                  </a:txBody>
                  <a:tcPr marL="45720" marR="4572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a:r>
                        <a:rPr lang="de-de" sz="800" b="1" i="0" u="none" strike="noStrike" kern="1200" baseline="0" dirty="0">
                          <a:solidFill>
                            <a:srgbClr val="000000"/>
                          </a:solidFill>
                          <a:effectLst/>
                          <a:latin typeface="Arial"/>
                          <a:ea typeface="+mn-ea"/>
                          <a:cs typeface="Arial Narrow"/>
                        </a:rPr>
                        <a:t>SMART BETA – MULTI-FAKTOR</a:t>
                      </a:r>
                    </a:p>
                  </a:txBody>
                  <a:tcPr marL="0" marR="0" marT="0" marB="0">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sv-SE" sz="800" b="1" i="0" u="none" strike="noStrike" kern="1200" baseline="0" dirty="0">
                          <a:solidFill>
                            <a:srgbClr val="000000"/>
                          </a:solidFill>
                          <a:effectLst/>
                          <a:latin typeface="+mn-lt"/>
                          <a:ea typeface="+mn-ea"/>
                          <a:cs typeface="Arial Narrow"/>
                        </a:rPr>
                        <a:t>Franklin </a:t>
                      </a:r>
                      <a:r>
                        <a:rPr lang="pl-PL" sz="800" b="1" i="0" u="none" strike="noStrike" kern="1200" baseline="0" dirty="0">
                          <a:solidFill>
                            <a:srgbClr val="000000"/>
                          </a:solidFill>
                          <a:effectLst/>
                          <a:latin typeface="+mn-lt"/>
                          <a:ea typeface="+mn-ea"/>
                          <a:cs typeface="Arial Narrow"/>
                        </a:rPr>
                        <a:t>AC Asia ex Japan </a:t>
                      </a:r>
                      <a:r>
                        <a:rPr lang="sv-SE" sz="800" b="1" i="0" u="none" strike="noStrike" kern="1200" baseline="0" dirty="0">
                          <a:solidFill>
                            <a:srgbClr val="000000"/>
                          </a:solidFill>
                          <a:effectLst/>
                          <a:latin typeface="+mn-lt"/>
                          <a:ea typeface="+mn-ea"/>
                          <a:cs typeface="Arial Narrow"/>
                        </a:rPr>
                        <a:t>UCITS ETF</a:t>
                      </a:r>
                      <a:endParaRPr lang="en-US" sz="800" b="1" i="0" u="none" strike="noStrike" kern="1200" baseline="0" dirty="0">
                        <a:solidFill>
                          <a:srgbClr val="000000"/>
                        </a:solidFill>
                        <a:effectLst/>
                        <a:latin typeface="+mn-lt"/>
                        <a:ea typeface="+mn-ea"/>
                        <a:cs typeface="Arial Narrow"/>
                      </a:endParaRPr>
                    </a:p>
                  </a:txBody>
                  <a:tcPr marL="45720" marR="45720" marT="18288" marB="18288">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IE00BFWXDV39</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0,40</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sv-SE" sz="800" b="1" i="0" u="none" strike="noStrike" kern="1200" baseline="0" dirty="0">
                          <a:solidFill>
                            <a:srgbClr val="000000"/>
                          </a:solidFill>
                          <a:effectLst/>
                          <a:latin typeface="+mn-lt"/>
                          <a:ea typeface="+mn-ea"/>
                          <a:cs typeface="Arial Narrow"/>
                        </a:rPr>
                        <a:t>Franklin Emerging Markets UCITS ETF</a:t>
                      </a:r>
                      <a:endParaRPr lang="en-US" sz="800" b="1" i="0" u="none" strike="noStrike" kern="1200" baseline="0" dirty="0">
                        <a:solidFill>
                          <a:srgbClr val="000000"/>
                        </a:solidFill>
                        <a:effectLst/>
                        <a:latin typeface="+mn-lt"/>
                        <a:ea typeface="+mn-ea"/>
                        <a:cs typeface="Arial Narrow"/>
                      </a:endParaRP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IE00BF2B0K52</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0,45</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European </a:t>
                      </a:r>
                      <a:r>
                        <a:rPr lang="pl-PL" sz="800" b="1" i="0" u="none" strike="noStrike" kern="1200" baseline="0" dirty="0">
                          <a:solidFill>
                            <a:srgbClr val="000000"/>
                          </a:solidFill>
                          <a:effectLst/>
                          <a:latin typeface="+mn-lt"/>
                          <a:ea typeface="+mn-ea"/>
                          <a:cs typeface="Arial Narrow"/>
                        </a:rPr>
                        <a:t>Equity</a:t>
                      </a:r>
                      <a:r>
                        <a:rPr lang="en-US" sz="800" b="1" i="0" u="none" strike="noStrike" kern="1200" baseline="0" dirty="0">
                          <a:solidFill>
                            <a:srgbClr val="000000"/>
                          </a:solidFill>
                          <a:effectLst/>
                          <a:latin typeface="+mn-lt"/>
                          <a:ea typeface="+mn-ea"/>
                          <a:cs typeface="Arial Narrow"/>
                        </a:rPr>
                        <a:t>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IE00BFWXDW46</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0,25</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EUR</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Global Equity SRI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IE00BF2B0N83</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0,40</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U.S. Equity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IE00BF2B0P08 </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0,25</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1" i="0" u="none" strike="noStrike" kern="1200" baseline="0" dirty="0">
                        <a:solidFill>
                          <a:srgbClr val="000000"/>
                        </a:solidFill>
                        <a:effectLst/>
                        <a:latin typeface="+mn-lt"/>
                        <a:ea typeface="+mn-ea"/>
                        <a:cs typeface="Arial Narrow"/>
                      </a:endParaRP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0"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0"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0"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a:r>
                        <a:rPr lang="de-de" sz="800" b="1" i="0" u="none" strike="noStrike" kern="1200" baseline="0" dirty="0">
                          <a:solidFill>
                            <a:srgbClr val="000000"/>
                          </a:solidFill>
                          <a:effectLst/>
                          <a:latin typeface="Arial"/>
                          <a:ea typeface="+mn-ea"/>
                          <a:cs typeface="Arial Narrow"/>
                        </a:rPr>
                        <a:t>SMART BETA – ERTRAGSORIENTIERT</a:t>
                      </a:r>
                    </a:p>
                  </a:txBody>
                  <a:tcPr marL="0" marR="0" marT="0" marB="0">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European Dividend UCITS ETF</a:t>
                      </a:r>
                    </a:p>
                  </a:txBody>
                  <a:tcPr marL="45720" marR="45720" marT="18288" marB="18288">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IE00BF2B0L69</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dirty="0">
                          <a:ln>
                            <a:noFill/>
                          </a:ln>
                          <a:solidFill>
                            <a:srgbClr val="000000"/>
                          </a:solidFill>
                          <a:effectLst/>
                          <a:uLnTx/>
                          <a:uFillTx/>
                          <a:latin typeface="+mn-lt"/>
                          <a:ea typeface="+mn-ea"/>
                        </a:rPr>
                        <a:t>0,25</a:t>
                      </a:r>
                      <a:endParaRPr kumimoji="0" lang="en-US" sz="800" b="0" i="0" u="none" strike="noStrike" kern="1200" cap="none" spc="0" normalizeH="0" baseline="0" dirty="0">
                        <a:ln>
                          <a:noFill/>
                        </a:ln>
                        <a:solidFill>
                          <a:srgbClr val="000000"/>
                        </a:solidFill>
                        <a:effectLst/>
                        <a:uLnTx/>
                        <a:uFillTx/>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EUR</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Global Dividend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IE00BF2B0M76</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0,45</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28577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a:r>
                        <a:rPr lang="de-de" sz="800" b="1" i="0" u="none" strike="noStrike" kern="1200" baseline="0" dirty="0">
                          <a:solidFill>
                            <a:srgbClr val="000000"/>
                          </a:solidFill>
                          <a:effectLst/>
                          <a:latin typeface="Arial"/>
                          <a:ea typeface="+mn-ea"/>
                          <a:cs typeface="Arial Narrow"/>
                        </a:rPr>
                        <a:t>SMART BETA – PARIS ALIGNED</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57259200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STOXX Europe 600 Paris Aligned Climate UCITS ETF</a:t>
                      </a:r>
                    </a:p>
                  </a:txBody>
                  <a:tcPr marL="45720" marR="45720" marT="18288" marB="1828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IE00BMDPBY65</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 0,15</a:t>
                      </a:r>
                    </a:p>
                  </a:txBody>
                  <a:tcPr marL="7620" marR="7620" marT="762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EUR</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5393884"/>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S&amp;P 500 Paris Aligned Climate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IE00BMDPBZ72</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0,07</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78427506"/>
                  </a:ext>
                </a:extLst>
              </a:tr>
              <a:tr h="0">
                <a:tc>
                  <a:txBody>
                    <a:bodyPr/>
                    <a:lstStyle/>
                    <a:p>
                      <a:pPr algn="l"/>
                      <a:r>
                        <a:rPr lang="en-US" sz="800" b="1" i="0" u="none" strike="noStrike" kern="1200" baseline="0" dirty="0">
                          <a:solidFill>
                            <a:srgbClr val="000000"/>
                          </a:solidFill>
                          <a:effectLst/>
                          <a:latin typeface="+mn-lt"/>
                          <a:ea typeface="+mn-ea"/>
                          <a:cs typeface="Arial Narrow"/>
                        </a:rPr>
                        <a:t>Franklin MSCI China Paris Aligned Climate UCITS ETF </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800" b="0" i="0" u="none" strike="noStrike" kern="1200" cap="none" spc="0" normalizeH="0" baseline="0" dirty="0">
                          <a:ln>
                            <a:noFill/>
                          </a:ln>
                          <a:solidFill>
                            <a:srgbClr val="000000"/>
                          </a:solidFill>
                          <a:effectLst/>
                          <a:uLnTx/>
                          <a:uFillTx/>
                          <a:latin typeface="+mn-lt"/>
                          <a:ea typeface="+mn-ea"/>
                          <a:cs typeface="+mn-cs"/>
                        </a:rPr>
                        <a:t>IE000EBPC0Z7</a:t>
                      </a:r>
                      <a:endParaRPr kumimoji="0" lang="en-US" sz="800" b="0" i="0" u="none" strike="noStrike" kern="1200" cap="none" spc="0" normalizeH="0" baseline="0" dirty="0">
                        <a:ln>
                          <a:noFill/>
                        </a:ln>
                        <a:solidFill>
                          <a:srgbClr val="000000"/>
                        </a:solidFill>
                        <a:effectLst/>
                        <a:uLnTx/>
                        <a:uFillTx/>
                        <a:latin typeface="+mn-lt"/>
                        <a:ea typeface="+mn-ea"/>
                        <a:cs typeface="Arial Narrow"/>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0,22</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7348437"/>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1561863"/>
                  </a:ext>
                </a:extLst>
              </a:tr>
              <a:tr h="1588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SMART BETA— </a:t>
                      </a:r>
                      <a:r>
                        <a:rPr lang="en-US" sz="800" b="1" i="0" u="none" strike="noStrike" kern="1200" cap="all" baseline="0" dirty="0">
                          <a:solidFill>
                            <a:srgbClr val="000000"/>
                          </a:solidFill>
                          <a:effectLst/>
                          <a:latin typeface="+mn-lt"/>
                          <a:ea typeface="+mn-ea"/>
                          <a:cs typeface="Arial Narrow"/>
                        </a:rPr>
                        <a:t>Umwelt, </a:t>
                      </a:r>
                      <a:r>
                        <a:rPr lang="en-US" sz="800" b="1" i="0" u="none" strike="noStrike" kern="1200" cap="all" baseline="0" dirty="0" err="1">
                          <a:solidFill>
                            <a:srgbClr val="000000"/>
                          </a:solidFill>
                          <a:effectLst/>
                          <a:latin typeface="+mn-lt"/>
                          <a:ea typeface="+mn-ea"/>
                          <a:cs typeface="Arial Narrow"/>
                        </a:rPr>
                        <a:t>Soziales</a:t>
                      </a:r>
                      <a:r>
                        <a:rPr lang="en-US" sz="800" b="1" i="0" u="none" strike="noStrike" kern="1200" cap="all" baseline="0" dirty="0">
                          <a:solidFill>
                            <a:srgbClr val="000000"/>
                          </a:solidFill>
                          <a:effectLst/>
                          <a:latin typeface="+mn-lt"/>
                          <a:ea typeface="+mn-ea"/>
                          <a:cs typeface="Arial Narrow"/>
                        </a:rPr>
                        <a:t> &amp; Governance</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651298444"/>
                  </a:ext>
                </a:extLst>
              </a:tr>
              <a:tr h="1588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1" i="0" u="none" strike="noStrike" kern="1200" baseline="0" dirty="0">
                          <a:solidFill>
                            <a:srgbClr val="000000"/>
                          </a:solidFill>
                          <a:effectLst/>
                          <a:latin typeface="+mn-lt"/>
                          <a:ea typeface="+mn-ea"/>
                          <a:cs typeface="Arial Narrow"/>
                        </a:rPr>
                        <a:t>Franklin Catholic Principles Emerging Markets Sovereign Debt UCITS ETF</a:t>
                      </a:r>
                    </a:p>
                  </a:txBody>
                  <a:tcPr marL="45720" marR="45720" marT="18288" marB="1828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IE000YZIVX22</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 0,35</a:t>
                      </a:r>
                    </a:p>
                  </a:txBody>
                  <a:tcPr marL="7620" marR="7620" marT="762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96775293"/>
                  </a:ext>
                </a:extLst>
              </a:tr>
              <a:tr h="158889">
                <a:tc>
                  <a:txBody>
                    <a:bodyPr/>
                    <a:lstStyle/>
                    <a:p>
                      <a:pPr algn="l"/>
                      <a:r>
                        <a:rPr lang="en-US" sz="800" b="1" i="0" u="none" strike="noStrike" kern="1200" cap="all" baseline="0" dirty="0" err="1">
                          <a:solidFill>
                            <a:srgbClr val="000000"/>
                          </a:solidFill>
                          <a:effectLst/>
                          <a:latin typeface="+mn-lt"/>
                          <a:ea typeface="+mn-ea"/>
                          <a:cs typeface="Arial Narrow"/>
                        </a:rPr>
                        <a:t>Thematisch</a:t>
                      </a:r>
                      <a:endParaRPr lang="en-US" sz="800" b="1" i="0" u="none" strike="noStrike" kern="1200" cap="all" baseline="0" dirty="0">
                        <a:solidFill>
                          <a:srgbClr val="000000"/>
                        </a:solidFill>
                        <a:effectLst/>
                        <a:latin typeface="+mn-lt"/>
                        <a:ea typeface="+mn-ea"/>
                        <a:cs typeface="Arial Narrow"/>
                      </a:endParaRPr>
                    </a:p>
                  </a:txBody>
                  <a:tcPr marL="0" marR="0" marT="0" marB="0">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rgbClr val="000000"/>
                        </a:solidFill>
                        <a:effectLst/>
                        <a:latin typeface="+mn-lt"/>
                        <a:ea typeface="+mn-ea"/>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341898096"/>
                  </a:ext>
                </a:extLst>
              </a:tr>
              <a:tr h="158889">
                <a:tc>
                  <a:txBody>
                    <a:bodyPr/>
                    <a:lstStyle/>
                    <a:p>
                      <a:pPr algn="l"/>
                      <a:r>
                        <a:rPr lang="en-US" sz="800" b="1" i="0" u="none" strike="noStrike" kern="1200" baseline="0" dirty="0">
                          <a:solidFill>
                            <a:srgbClr val="000000"/>
                          </a:solidFill>
                          <a:effectLst/>
                          <a:latin typeface="+mn-lt"/>
                          <a:ea typeface="+mn-ea"/>
                          <a:cs typeface="Arial Narrow"/>
                        </a:rPr>
                        <a:t>Franklin Metaverse UCITS ETF</a:t>
                      </a:r>
                    </a:p>
                  </a:txBody>
                  <a:tcPr marL="45720" marR="45720" marT="18288" marB="18288">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IE000IM4K4K2</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0,30</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84953298"/>
                  </a:ext>
                </a:extLst>
              </a:tr>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400" b="1" baseline="0" dirty="0">
                        <a:solidFill>
                          <a:schemeClr val="accent1"/>
                        </a:solidFill>
                        <a:latin typeface="+mn-lt"/>
                        <a:cs typeface="Arial" pitchFamily="34" charset="0"/>
                      </a:endParaRPr>
                    </a:p>
                  </a:txBody>
                  <a:tcPr marL="45720" marR="45720" marT="18288" marB="18288" anchor="b">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400" b="1" baseline="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400" b="1" baseline="3000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1" baseline="3000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i="0" u="none" kern="1200" baseline="0" dirty="0">
                          <a:solidFill>
                            <a:schemeClr val="tx1"/>
                          </a:solidFill>
                          <a:latin typeface="Arial"/>
                          <a:ea typeface="+mn-ea"/>
                          <a:cs typeface="Arial Narrow"/>
                        </a:rPr>
                        <a:t>AKTIV</a:t>
                      </a:r>
                      <a:r>
                        <a:rPr lang="de-de" sz="800" b="1" i="0" u="none" strike="noStrike" kern="1200" baseline="0" dirty="0">
                          <a:solidFill>
                            <a:srgbClr val="000000"/>
                          </a:solidFill>
                          <a:effectLst/>
                          <a:latin typeface="Arial"/>
                          <a:ea typeface="+mn-ea"/>
                          <a:cs typeface="Arial Narrow"/>
                        </a:rPr>
                        <a:t>–</a:t>
                      </a:r>
                      <a:r>
                        <a:rPr lang="de-de" sz="800" b="1" i="0" u="none" kern="1200" baseline="0" dirty="0">
                          <a:solidFill>
                            <a:schemeClr val="tx1"/>
                          </a:solidFill>
                          <a:latin typeface="Arial"/>
                          <a:ea typeface="+mn-ea"/>
                          <a:cs typeface="Arial Narrow"/>
                        </a:rPr>
                        <a:t>ANLEIHEN</a:t>
                      </a:r>
                      <a:endParaRPr lang="de-de" sz="800" b="1" i="0" u="none" strike="noStrike" kern="1200" baseline="0" dirty="0">
                        <a:solidFill>
                          <a:schemeClr val="bg1"/>
                        </a:solidFill>
                        <a:effectLst/>
                        <a:latin typeface="Arial"/>
                        <a:ea typeface="+mn-ea"/>
                        <a:cs typeface="Arial Narrow"/>
                      </a:endParaRPr>
                    </a:p>
                  </a:txBody>
                  <a:tcPr marL="0" marR="0" marT="0" marB="0">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3000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3000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41782094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800" b="1" i="0" u="none" strike="noStrike" kern="1200" baseline="0" dirty="0">
                          <a:solidFill>
                            <a:srgbClr val="000000"/>
                          </a:solidFill>
                          <a:effectLst/>
                          <a:latin typeface="+mn-lt"/>
                          <a:ea typeface="+mn-ea"/>
                          <a:cs typeface="Arial Narrow"/>
                        </a:rPr>
                        <a:t>Franklin Euro Green Bond UCITS ETF</a:t>
                      </a:r>
                    </a:p>
                  </a:txBody>
                  <a:tcPr marL="45720" marR="45720" marT="18288" marB="18288">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800" b="0" i="0" u="none" strike="noStrike" kern="1200" baseline="0" dirty="0">
                          <a:solidFill>
                            <a:srgbClr val="000000"/>
                          </a:solidFill>
                          <a:effectLst/>
                          <a:latin typeface="+mn-lt"/>
                          <a:ea typeface="+mn-ea"/>
                          <a:cs typeface="Arial Narrow"/>
                        </a:rPr>
                        <a:t>IE00BHZRR253</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800" b="0" i="0" u="none" strike="noStrike" kern="1200" baseline="0" dirty="0">
                          <a:solidFill>
                            <a:srgbClr val="000000"/>
                          </a:solidFill>
                          <a:effectLst/>
                          <a:latin typeface="+mn-lt"/>
                          <a:ea typeface="+mn-ea"/>
                          <a:cs typeface="Arial Narrow"/>
                        </a:rPr>
                        <a:t>0,30</a:t>
                      </a:r>
                      <a:endParaRPr lang="en-US" sz="800" b="0" i="0" u="none" strike="noStrike" kern="1200" baseline="0" dirty="0">
                        <a:solidFill>
                          <a:schemeClr val="tx1"/>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EUR</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800" b="1" i="0" u="none" strike="noStrike" kern="1200" baseline="0" dirty="0">
                          <a:solidFill>
                            <a:srgbClr val="000000"/>
                          </a:solidFill>
                          <a:effectLst/>
                          <a:latin typeface="+mn-lt"/>
                          <a:ea typeface="+mn-ea"/>
                          <a:cs typeface="Arial Narrow"/>
                        </a:rPr>
                        <a:t>Franklin Euro Short Maturity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800" b="0" i="0" u="none" strike="noStrike" kern="1200" baseline="0" dirty="0">
                          <a:solidFill>
                            <a:srgbClr val="000000"/>
                          </a:solidFill>
                          <a:effectLst/>
                          <a:latin typeface="+mn-lt"/>
                          <a:ea typeface="+mn-ea"/>
                          <a:cs typeface="Arial Narrow"/>
                        </a:rPr>
                        <a:t>IE00BFWXDY69</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800" b="0" i="0" u="none" strike="noStrike" kern="1200" baseline="0" dirty="0">
                          <a:solidFill>
                            <a:srgbClr val="000000"/>
                          </a:solidFill>
                          <a:effectLst/>
                          <a:latin typeface="+mn-lt"/>
                          <a:ea typeface="+mn-ea"/>
                          <a:cs typeface="Arial Narrow"/>
                        </a:rPr>
                        <a:t>0,05</a:t>
                      </a:r>
                      <a:endParaRPr lang="en-US" sz="800" b="0" i="0" u="none" strike="noStrike" kern="1200" baseline="0" dirty="0">
                        <a:solidFill>
                          <a:schemeClr val="tx1"/>
                        </a:solidFill>
                        <a:effectLst/>
                        <a:latin typeface="+mn-lt"/>
                        <a:ea typeface="+mn-ea"/>
                        <a:cs typeface="Arial Narrow"/>
                      </a:endParaRP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EUR</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800" b="1" i="0" u="none" strike="noStrike" kern="1200" baseline="0" dirty="0">
                          <a:solidFill>
                            <a:srgbClr val="000000"/>
                          </a:solidFill>
                          <a:effectLst/>
                          <a:latin typeface="+mn-lt"/>
                          <a:ea typeface="+mn-ea"/>
                          <a:cs typeface="Arial Narrow"/>
                        </a:rPr>
                        <a:t>Franklin USD Investment Grade Corporate Bond UCITS ETF </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IE00BFWXDX52</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chemeClr val="tx1"/>
                          </a:solidFill>
                          <a:effectLst/>
                          <a:latin typeface="+mn-lt"/>
                          <a:ea typeface="+mn-ea"/>
                          <a:cs typeface="Arial Narrow"/>
                        </a:rPr>
                        <a:t>0,35</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57666268"/>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endParaRPr lang="en-US" sz="400" b="1" i="0" u="none" strike="noStrike" kern="1200" baseline="0" dirty="0">
                        <a:solidFill>
                          <a:srgbClr val="000000"/>
                        </a:solidFill>
                        <a:effectLst/>
                        <a:latin typeface="+mn-lt"/>
                        <a:ea typeface="+mn-ea"/>
                        <a:cs typeface="Arial Narrow"/>
                      </a:endParaRPr>
                    </a:p>
                  </a:txBody>
                  <a:tcPr marL="45720" marR="45720" marT="18288" marB="18288" anchor="b">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400" b="1" baseline="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endParaRPr lang="en-US" sz="400" b="1" baseline="3000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400" b="1" baseline="30000" dirty="0">
                        <a:solidFill>
                          <a:schemeClr val="tx1"/>
                        </a:solidFill>
                        <a:latin typeface="+mn-lt"/>
                        <a:cs typeface="Arial Narrow"/>
                      </a:endParaRPr>
                    </a:p>
                  </a:txBody>
                  <a:tcPr marL="45720" marR="45720" marT="18288" marB="18288"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055602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1" i="0" u="none" strike="noStrike" kern="1200" baseline="0" dirty="0">
                          <a:solidFill>
                            <a:srgbClr val="000000"/>
                          </a:solidFill>
                          <a:effectLst/>
                          <a:latin typeface="Arial"/>
                          <a:ea typeface="+mn-ea"/>
                          <a:cs typeface="Arial Narrow"/>
                        </a:rPr>
                        <a:t>PASSIV</a:t>
                      </a:r>
                    </a:p>
                  </a:txBody>
                  <a:tcPr marL="0" marR="0" marT="0" marB="0">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3000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endParaRPr lang="en-US" sz="800" b="1" baseline="30000" dirty="0">
                        <a:solidFill>
                          <a:schemeClr val="tx1"/>
                        </a:solidFill>
                        <a:latin typeface="+mn-lt"/>
                        <a:cs typeface="Arial Narrow"/>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17889070"/>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800" b="1" i="0" u="none" strike="noStrike" kern="1200" baseline="0" dirty="0">
                          <a:solidFill>
                            <a:srgbClr val="000000"/>
                          </a:solidFill>
                          <a:effectLst/>
                          <a:latin typeface="+mn-lt"/>
                          <a:ea typeface="+mn-ea"/>
                          <a:cs typeface="Arial Narrow"/>
                        </a:rPr>
                        <a:t>Franklin FTSE Brazil UCITS ETF</a:t>
                      </a:r>
                    </a:p>
                  </a:txBody>
                  <a:tcPr marL="45720" marR="45720" marT="18288" marB="18288">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latinLnBrk="0" hangingPunct="1"/>
                      <a:r>
                        <a:rPr lang="en-US" sz="800" b="0" i="0" u="none" strike="noStrike" kern="1200" baseline="0" dirty="0">
                          <a:solidFill>
                            <a:srgbClr val="000000"/>
                          </a:solidFill>
                          <a:effectLst/>
                          <a:latin typeface="+mn-lt"/>
                          <a:ea typeface="+mn-ea"/>
                          <a:cs typeface="Arial Narrow"/>
                        </a:rPr>
                        <a:t>IE00BHZRQY00</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0,19</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1971015"/>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baseline="0" dirty="0">
                          <a:solidFill>
                            <a:srgbClr val="000000"/>
                          </a:solidFill>
                          <a:effectLst/>
                          <a:latin typeface="+mn-lt"/>
                          <a:ea typeface="+mn-ea"/>
                          <a:cs typeface="Arial Narrow"/>
                        </a:rPr>
                        <a:t>Franklin FTSE China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IE00BHZRR147</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0,19</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117076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baseline="0" dirty="0">
                          <a:solidFill>
                            <a:srgbClr val="000000"/>
                          </a:solidFill>
                          <a:effectLst/>
                          <a:latin typeface="+mn-lt"/>
                          <a:ea typeface="+mn-ea"/>
                          <a:cs typeface="Arial Narrow"/>
                        </a:rPr>
                        <a:t>Franklin FTSE India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IE00BHZRQZ17</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0,19</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77062383"/>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baseline="0" dirty="0">
                          <a:solidFill>
                            <a:srgbClr val="000000"/>
                          </a:solidFill>
                          <a:effectLst/>
                          <a:latin typeface="+mn-lt"/>
                          <a:ea typeface="+mn-ea"/>
                          <a:cs typeface="Arial Narrow"/>
                        </a:rPr>
                        <a:t>Franklin FTSE Korea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IE00BHZRR030</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Arial Narrow"/>
                        </a:rPr>
                        <a:t>0,09</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en-US" sz="800" b="0" i="0" u="none" strike="noStrike" kern="1200" baseline="0" dirty="0">
                          <a:solidFill>
                            <a:srgbClr val="000000"/>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0278838"/>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baseline="0" dirty="0">
                          <a:solidFill>
                            <a:srgbClr val="000000"/>
                          </a:solidFill>
                          <a:effectLst/>
                          <a:latin typeface="+mn-lt"/>
                          <a:ea typeface="+mn-ea"/>
                          <a:cs typeface="Arial Narrow"/>
                        </a:rPr>
                        <a:t>Franklin FTSE Taiwan UCITS ETF</a:t>
                      </a:r>
                    </a:p>
                  </a:txBody>
                  <a:tcPr marL="45720" marR="45720" marT="18288" marB="18288">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Narrow"/>
                        </a:rPr>
                        <a:t>IE000CM02H85</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Narrow"/>
                        </a:rPr>
                        <a:t>0,19</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chemeClr val="tx1"/>
                          </a:solidFill>
                          <a:effectLst/>
                          <a:latin typeface="+mn-lt"/>
                          <a:ea typeface="+mn-ea"/>
                          <a:cs typeface="Arial Narrow"/>
                        </a:rPr>
                        <a:t>USD</a:t>
                      </a:r>
                    </a:p>
                  </a:txBody>
                  <a:tcPr marL="45720" marR="45720" marT="18288" marB="18288">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7240706"/>
                  </a:ext>
                </a:extLst>
              </a:tr>
            </a:tbl>
          </a:graphicData>
        </a:graphic>
      </p:graphicFrame>
    </p:spTree>
    <p:extLst>
      <p:ext uri="{BB962C8B-B14F-4D97-AF65-F5344CB8AC3E}">
        <p14:creationId xmlns:p14="http://schemas.microsoft.com/office/powerpoint/2010/main" val="854951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7F5C1-2D5D-46D3-8204-2D242D89DACB}"/>
              </a:ext>
            </a:extLst>
          </p:cNvPr>
          <p:cNvSpPr>
            <a:spLocks noGrp="1"/>
          </p:cNvSpPr>
          <p:nvPr>
            <p:ph type="sldNum" sz="quarter" idx="4"/>
          </p:nvPr>
        </p:nvSpPr>
        <p:spPr/>
        <p:txBody>
          <a:bodyPr/>
          <a:lstStyle/>
          <a:p>
            <a:fld id="{8DEE4CCE-E124-4EEF-808B-DF88997C2318}" type="slidenum">
              <a:rPr lang="en-US" smtClean="0"/>
              <a:pPr/>
              <a:t>20</a:t>
            </a:fld>
            <a:endParaRPr lang="en-US" dirty="0"/>
          </a:p>
        </p:txBody>
      </p:sp>
      <p:sp>
        <p:nvSpPr>
          <p:cNvPr id="4" name="Text Placeholder 3">
            <a:extLst>
              <a:ext uri="{FF2B5EF4-FFF2-40B4-BE49-F238E27FC236}">
                <a16:creationId xmlns:a16="http://schemas.microsoft.com/office/drawing/2014/main" id="{7ED5B385-BAB6-45EF-B0DD-9EE75E1FF5E3}"/>
              </a:ext>
            </a:extLst>
          </p:cNvPr>
          <p:cNvSpPr>
            <a:spLocks noGrp="1"/>
          </p:cNvSpPr>
          <p:nvPr>
            <p:ph type="body" sz="quarter" idx="26"/>
          </p:nvPr>
        </p:nvSpPr>
        <p:spPr>
          <a:xfrm>
            <a:off x="274320" y="5857352"/>
            <a:ext cx="8503920" cy="686022"/>
          </a:xfrm>
        </p:spPr>
        <p:txBody>
          <a:bodyPr/>
          <a:lstStyle/>
          <a:p>
            <a:r>
              <a:rPr lang="de-de" dirty="0"/>
              <a:t>Dieser Graph dient ausschließlich der Veranschaulichung und stellt nicht die Wertentwicklung irgendeines Fonds von Franklin Templeton dar. Indizes werden nicht gemanagt. Es ist nicht möglich, direkt in einen Index zu investieren. Gebühren, Kosten oder Ausgabeaufschläge sind nicht berücksichtigt. </a:t>
            </a:r>
          </a:p>
          <a:p>
            <a:r>
              <a:rPr lang="de-de" dirty="0"/>
              <a:t>Quelle: Factset, MSCI, Stand: 3</a:t>
            </a:r>
            <a:r>
              <a:rPr lang="en-US" dirty="0"/>
              <a:t>0</a:t>
            </a:r>
            <a:r>
              <a:rPr lang="de-de" dirty="0"/>
              <a:t>.</a:t>
            </a:r>
            <a:r>
              <a:rPr lang="pl-PL" dirty="0"/>
              <a:t> </a:t>
            </a:r>
            <a:r>
              <a:rPr lang="en-US" dirty="0"/>
              <a:t>September </a:t>
            </a:r>
            <a:r>
              <a:rPr lang="de-de" dirty="0"/>
              <a:t>20</a:t>
            </a:r>
            <a:r>
              <a:rPr lang="de-DE" dirty="0"/>
              <a:t>22</a:t>
            </a:r>
            <a:r>
              <a:rPr lang="de-de" dirty="0"/>
              <a:t>.</a:t>
            </a:r>
            <a:endParaRPr lang="de-DE" dirty="0"/>
          </a:p>
          <a:p>
            <a:r>
              <a:rPr lang="de-DE" dirty="0"/>
              <a:t>Die Nettorenditen (NR) umfassen die Erträge abzüglich der Quellensteuer bei Dividendenausschüttung.</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graphicFrame>
        <p:nvGraphicFramePr>
          <p:cNvPr id="28" name="Chart Placeholder 6">
            <a:extLst>
              <a:ext uri="{FF2B5EF4-FFF2-40B4-BE49-F238E27FC236}">
                <a16:creationId xmlns:a16="http://schemas.microsoft.com/office/drawing/2014/main" id="{31AB2D21-6DA9-43D8-95DA-E600163BBFF9}"/>
              </a:ext>
            </a:extLst>
          </p:cNvPr>
          <p:cNvGraphicFramePr>
            <a:graphicFrameLocks noGrp="1"/>
          </p:cNvGraphicFramePr>
          <p:nvPr>
            <p:ph sz="quarter" idx="27"/>
            <p:extLst>
              <p:ext uri="{D42A27DB-BD31-4B8C-83A1-F6EECF244321}">
                <p14:modId xmlns:p14="http://schemas.microsoft.com/office/powerpoint/2010/main" val="1394966038"/>
              </p:ext>
            </p:extLst>
          </p:nvPr>
        </p:nvGraphicFramePr>
        <p:xfrm>
          <a:off x="274638" y="1736725"/>
          <a:ext cx="8594725" cy="372153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Placeholder 4">
            <a:extLst>
              <a:ext uri="{FF2B5EF4-FFF2-40B4-BE49-F238E27FC236}">
                <a16:creationId xmlns:a16="http://schemas.microsoft.com/office/drawing/2014/main" id="{B3922D07-288A-403A-BD5C-E94713397D92}"/>
              </a:ext>
            </a:extLst>
          </p:cNvPr>
          <p:cNvSpPr>
            <a:spLocks noGrp="1"/>
          </p:cNvSpPr>
          <p:nvPr>
            <p:ph type="body" sz="quarter" idx="10"/>
          </p:nvPr>
        </p:nvSpPr>
        <p:spPr/>
        <p:txBody>
          <a:bodyPr/>
          <a:lstStyle/>
          <a:p>
            <a:r>
              <a:rPr lang="de-de" dirty="0"/>
              <a:t>MSCI All Country World Index</a:t>
            </a:r>
            <a:r>
              <a:rPr lang="de-DE" dirty="0"/>
              <a:t>—NR</a:t>
            </a:r>
            <a:r>
              <a:rPr lang="de-de" dirty="0"/>
              <a:t> – Renditen nach Ländern</a:t>
            </a:r>
          </a:p>
          <a:p>
            <a:pPr lvl="1"/>
            <a:r>
              <a:rPr lang="de-de" dirty="0"/>
              <a:t>Stand: </a:t>
            </a:r>
            <a:r>
              <a:rPr lang="pl-PL" dirty="0"/>
              <a:t>3</a:t>
            </a:r>
            <a:r>
              <a:rPr lang="en-US" dirty="0"/>
              <a:t>0</a:t>
            </a:r>
            <a:r>
              <a:rPr lang="pl-PL" dirty="0"/>
              <a:t>.</a:t>
            </a:r>
            <a:r>
              <a:rPr lang="en-US" dirty="0"/>
              <a:t>09</a:t>
            </a:r>
            <a:r>
              <a:rPr lang="pl-PL" dirty="0"/>
              <a:t>.</a:t>
            </a:r>
            <a:r>
              <a:rPr lang="en-US" dirty="0"/>
              <a:t>2022</a:t>
            </a:r>
          </a:p>
        </p:txBody>
      </p:sp>
      <p:sp>
        <p:nvSpPr>
          <p:cNvPr id="6" name="Text Placeholder 5">
            <a:extLst>
              <a:ext uri="{FF2B5EF4-FFF2-40B4-BE49-F238E27FC236}">
                <a16:creationId xmlns:a16="http://schemas.microsoft.com/office/drawing/2014/main" id="{0A4BCA18-94F6-4E4A-A91F-5313AC0F0189}"/>
              </a:ext>
            </a:extLst>
          </p:cNvPr>
          <p:cNvSpPr>
            <a:spLocks noGrp="1"/>
          </p:cNvSpPr>
          <p:nvPr>
            <p:ph type="body" sz="quarter" idx="32"/>
          </p:nvPr>
        </p:nvSpPr>
        <p:spPr/>
        <p:txBody>
          <a:bodyPr/>
          <a:lstStyle/>
          <a:p>
            <a:r>
              <a:rPr lang="de-DE" dirty="0"/>
              <a:t>Starke Renditen weltweit</a:t>
            </a:r>
            <a:endParaRPr lang="en-US" dirty="0"/>
          </a:p>
        </p:txBody>
      </p:sp>
      <p:sp>
        <p:nvSpPr>
          <p:cNvPr id="29" name="DA.ID#">
            <a:extLst>
              <a:ext uri="{FF2B5EF4-FFF2-40B4-BE49-F238E27FC236}">
                <a16:creationId xmlns:a16="http://schemas.microsoft.com/office/drawing/2014/main" id="{3F0465B1-DEC4-43A2-877B-E5FFD8408443}"/>
              </a:ext>
            </a:extLst>
          </p:cNvPr>
          <p:cNvSpPr/>
          <p:nvPr/>
        </p:nvSpPr>
        <p:spPr>
          <a:xfrm>
            <a:off x="0" y="0"/>
            <a:ext cx="274320" cy="9144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00" dirty="0">
                <a:solidFill>
                  <a:srgbClr val="BBBBBB"/>
                </a:solidFill>
                <a:latin typeface="Arial" panose="020B0604020202020204" pitchFamily="34" charset="0"/>
              </a:rPr>
              <a:t>5630</a:t>
            </a:r>
          </a:p>
        </p:txBody>
      </p:sp>
      <p:pic>
        <p:nvPicPr>
          <p:cNvPr id="2" name="Picture 1" descr="A red and blue flag&#10;&#10;Description automatically generated with medium confidence">
            <a:extLst>
              <a:ext uri="{FF2B5EF4-FFF2-40B4-BE49-F238E27FC236}">
                <a16:creationId xmlns:a16="http://schemas.microsoft.com/office/drawing/2014/main" id="{5154D0A0-7B4C-3ABD-A1CC-654473A9F19B}"/>
              </a:ext>
            </a:extLst>
          </p:cNvPr>
          <p:cNvPicPr>
            <a:picLocks noChangeAspect="1"/>
          </p:cNvPicPr>
          <p:nvPr/>
        </p:nvPicPr>
        <p:blipFill>
          <a:blip r:embed="rId4"/>
          <a:stretch>
            <a:fillRect/>
          </a:stretch>
        </p:blipFill>
        <p:spPr>
          <a:xfrm>
            <a:off x="1620722" y="5498057"/>
            <a:ext cx="429770" cy="286513"/>
          </a:xfrm>
          <a:prstGeom prst="rect">
            <a:avLst/>
          </a:prstGeom>
        </p:spPr>
      </p:pic>
      <p:pic>
        <p:nvPicPr>
          <p:cNvPr id="5" name="Picture 4" descr="A flag with stars&#10;&#10;Description automatically generated with low confidence">
            <a:extLst>
              <a:ext uri="{FF2B5EF4-FFF2-40B4-BE49-F238E27FC236}">
                <a16:creationId xmlns:a16="http://schemas.microsoft.com/office/drawing/2014/main" id="{9CCF3F52-9A42-31FE-7A93-F85F5A4EBD23}"/>
              </a:ext>
            </a:extLst>
          </p:cNvPr>
          <p:cNvPicPr>
            <a:picLocks noChangeAspect="1"/>
          </p:cNvPicPr>
          <p:nvPr/>
        </p:nvPicPr>
        <p:blipFill>
          <a:blip r:embed="rId5"/>
          <a:stretch>
            <a:fillRect/>
          </a:stretch>
        </p:blipFill>
        <p:spPr>
          <a:xfrm>
            <a:off x="2834549" y="5467412"/>
            <a:ext cx="464218" cy="291257"/>
          </a:xfrm>
          <a:prstGeom prst="rect">
            <a:avLst/>
          </a:prstGeom>
        </p:spPr>
      </p:pic>
      <p:pic>
        <p:nvPicPr>
          <p:cNvPr id="7" name="Picture 6" descr="A yellow and blue flag&#10;&#10;Description automatically generated with low confidence">
            <a:extLst>
              <a:ext uri="{FF2B5EF4-FFF2-40B4-BE49-F238E27FC236}">
                <a16:creationId xmlns:a16="http://schemas.microsoft.com/office/drawing/2014/main" id="{773A5953-ED09-60C5-1F0F-363BB638CFA8}"/>
              </a:ext>
            </a:extLst>
          </p:cNvPr>
          <p:cNvPicPr>
            <a:picLocks noChangeAspect="1"/>
          </p:cNvPicPr>
          <p:nvPr/>
        </p:nvPicPr>
        <p:blipFill>
          <a:blip r:embed="rId6"/>
          <a:stretch>
            <a:fillRect/>
          </a:stretch>
        </p:blipFill>
        <p:spPr>
          <a:xfrm>
            <a:off x="395051" y="5494111"/>
            <a:ext cx="464218" cy="291444"/>
          </a:xfrm>
          <a:prstGeom prst="rect">
            <a:avLst/>
          </a:prstGeom>
        </p:spPr>
      </p:pic>
      <p:pic>
        <p:nvPicPr>
          <p:cNvPr id="8" name="Picture 7" descr="A red and blue flag&#10;&#10;Description automatically generated with medium confidence">
            <a:extLst>
              <a:ext uri="{FF2B5EF4-FFF2-40B4-BE49-F238E27FC236}">
                <a16:creationId xmlns:a16="http://schemas.microsoft.com/office/drawing/2014/main" id="{9BFBE073-6F93-7620-CDB5-9C4842E243E6}"/>
              </a:ext>
            </a:extLst>
          </p:cNvPr>
          <p:cNvPicPr>
            <a:picLocks noChangeAspect="1"/>
          </p:cNvPicPr>
          <p:nvPr/>
        </p:nvPicPr>
        <p:blipFill>
          <a:blip r:embed="rId7"/>
          <a:stretch>
            <a:fillRect/>
          </a:stretch>
        </p:blipFill>
        <p:spPr>
          <a:xfrm>
            <a:off x="5920883" y="5466178"/>
            <a:ext cx="419215" cy="30451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B23559E-0B21-D384-A148-9E9B71AA2C94}"/>
              </a:ext>
            </a:extLst>
          </p:cNvPr>
          <p:cNvPicPr>
            <a:picLocks noChangeAspect="1"/>
          </p:cNvPicPr>
          <p:nvPr/>
        </p:nvPicPr>
        <p:blipFill>
          <a:blip r:embed="rId8"/>
          <a:stretch>
            <a:fillRect/>
          </a:stretch>
        </p:blipFill>
        <p:spPr>
          <a:xfrm>
            <a:off x="3476607" y="5472157"/>
            <a:ext cx="429768" cy="286512"/>
          </a:xfrm>
          <a:prstGeom prst="rect">
            <a:avLst/>
          </a:prstGeom>
        </p:spPr>
      </p:pic>
      <p:pic>
        <p:nvPicPr>
          <p:cNvPr id="10" name="Picture 9" descr="A picture containing application&#10;&#10;Description automatically generated">
            <a:extLst>
              <a:ext uri="{FF2B5EF4-FFF2-40B4-BE49-F238E27FC236}">
                <a16:creationId xmlns:a16="http://schemas.microsoft.com/office/drawing/2014/main" id="{37F18DD7-CF4B-DE07-9363-92D9CBD11E3D}"/>
              </a:ext>
            </a:extLst>
          </p:cNvPr>
          <p:cNvPicPr>
            <a:picLocks noChangeAspect="1"/>
          </p:cNvPicPr>
          <p:nvPr/>
        </p:nvPicPr>
        <p:blipFill>
          <a:blip r:embed="rId9"/>
          <a:stretch>
            <a:fillRect/>
          </a:stretch>
        </p:blipFill>
        <p:spPr>
          <a:xfrm>
            <a:off x="2194706" y="5485607"/>
            <a:ext cx="523214" cy="28204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2BA0FFE4-9ABF-EFC0-14FB-C8B8C0F88364}"/>
              </a:ext>
            </a:extLst>
          </p:cNvPr>
          <p:cNvPicPr>
            <a:picLocks noChangeAspect="1"/>
          </p:cNvPicPr>
          <p:nvPr/>
        </p:nvPicPr>
        <p:blipFill>
          <a:blip r:embed="rId10"/>
          <a:stretch>
            <a:fillRect/>
          </a:stretch>
        </p:blipFill>
        <p:spPr>
          <a:xfrm>
            <a:off x="4053897" y="5469858"/>
            <a:ext cx="419214" cy="279476"/>
          </a:xfrm>
          <a:prstGeom prst="rect">
            <a:avLst/>
          </a:prstGeom>
        </p:spPr>
      </p:pic>
      <p:pic>
        <p:nvPicPr>
          <p:cNvPr id="12" name="Picture 11">
            <a:extLst>
              <a:ext uri="{FF2B5EF4-FFF2-40B4-BE49-F238E27FC236}">
                <a16:creationId xmlns:a16="http://schemas.microsoft.com/office/drawing/2014/main" id="{7563EBB4-2E80-EBFB-9E5D-0082EE925BA7}"/>
              </a:ext>
            </a:extLst>
          </p:cNvPr>
          <p:cNvPicPr>
            <a:picLocks noChangeAspect="1"/>
          </p:cNvPicPr>
          <p:nvPr/>
        </p:nvPicPr>
        <p:blipFill>
          <a:blip r:embed="rId11"/>
          <a:stretch>
            <a:fillRect/>
          </a:stretch>
        </p:blipFill>
        <p:spPr>
          <a:xfrm>
            <a:off x="989411" y="5498057"/>
            <a:ext cx="523214" cy="282045"/>
          </a:xfrm>
          <a:prstGeom prst="rect">
            <a:avLst/>
          </a:prstGeom>
        </p:spPr>
      </p:pic>
      <p:pic>
        <p:nvPicPr>
          <p:cNvPr id="13" name="Picture 12" descr="Shape, rectangle&#10;&#10;Description automatically generated">
            <a:extLst>
              <a:ext uri="{FF2B5EF4-FFF2-40B4-BE49-F238E27FC236}">
                <a16:creationId xmlns:a16="http://schemas.microsoft.com/office/drawing/2014/main" id="{2833B56F-2EA8-860B-62F8-23E613ECE001}"/>
              </a:ext>
            </a:extLst>
          </p:cNvPr>
          <p:cNvPicPr>
            <a:picLocks noChangeAspect="1"/>
          </p:cNvPicPr>
          <p:nvPr/>
        </p:nvPicPr>
        <p:blipFill>
          <a:blip r:embed="rId12"/>
          <a:stretch>
            <a:fillRect/>
          </a:stretch>
        </p:blipFill>
        <p:spPr>
          <a:xfrm>
            <a:off x="4690929" y="5459368"/>
            <a:ext cx="440123" cy="293415"/>
          </a:xfrm>
          <a:prstGeom prst="rect">
            <a:avLst/>
          </a:prstGeom>
        </p:spPr>
      </p:pic>
      <p:pic>
        <p:nvPicPr>
          <p:cNvPr id="14" name="Picture 13" descr="Logo, company name&#10;&#10;Description automatically generated">
            <a:extLst>
              <a:ext uri="{FF2B5EF4-FFF2-40B4-BE49-F238E27FC236}">
                <a16:creationId xmlns:a16="http://schemas.microsoft.com/office/drawing/2014/main" id="{2EF57CEC-AAF0-8D6C-E4D8-B94CE4F47D1C}"/>
              </a:ext>
            </a:extLst>
          </p:cNvPr>
          <p:cNvPicPr>
            <a:picLocks noChangeAspect="1"/>
          </p:cNvPicPr>
          <p:nvPr/>
        </p:nvPicPr>
        <p:blipFill>
          <a:blip r:embed="rId13"/>
          <a:stretch>
            <a:fillRect/>
          </a:stretch>
        </p:blipFill>
        <p:spPr>
          <a:xfrm>
            <a:off x="6508187" y="5466178"/>
            <a:ext cx="461606" cy="307545"/>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C5DD7828-F0BD-8F4D-0ACE-6B43B1C17A43}"/>
              </a:ext>
            </a:extLst>
          </p:cNvPr>
          <p:cNvPicPr>
            <a:picLocks noChangeAspect="1"/>
          </p:cNvPicPr>
          <p:nvPr/>
        </p:nvPicPr>
        <p:blipFill>
          <a:blip r:embed="rId14"/>
          <a:stretch>
            <a:fillRect/>
          </a:stretch>
        </p:blipFill>
        <p:spPr>
          <a:xfrm>
            <a:off x="5301862" y="5458268"/>
            <a:ext cx="442935" cy="295617"/>
          </a:xfrm>
          <a:prstGeom prst="rect">
            <a:avLst/>
          </a:prstGeom>
        </p:spPr>
      </p:pic>
      <p:pic>
        <p:nvPicPr>
          <p:cNvPr id="16" name="Picture 15" descr="Shape&#10;&#10;Description automatically generated">
            <a:extLst>
              <a:ext uri="{FF2B5EF4-FFF2-40B4-BE49-F238E27FC236}">
                <a16:creationId xmlns:a16="http://schemas.microsoft.com/office/drawing/2014/main" id="{B77D7C02-0660-12A4-3A93-3BF6F386DBA1}"/>
              </a:ext>
            </a:extLst>
          </p:cNvPr>
          <p:cNvPicPr>
            <a:picLocks noChangeAspect="1"/>
          </p:cNvPicPr>
          <p:nvPr/>
        </p:nvPicPr>
        <p:blipFill>
          <a:blip r:embed="rId15"/>
          <a:stretch>
            <a:fillRect/>
          </a:stretch>
        </p:blipFill>
        <p:spPr>
          <a:xfrm>
            <a:off x="7129929" y="5477944"/>
            <a:ext cx="451699" cy="27978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69E47C3A-2D8C-F7B0-10AC-D6D1FBEA6FAD}"/>
              </a:ext>
            </a:extLst>
          </p:cNvPr>
          <p:cNvPicPr>
            <a:picLocks noChangeAspect="1"/>
          </p:cNvPicPr>
          <p:nvPr/>
        </p:nvPicPr>
        <p:blipFill>
          <a:blip r:embed="rId16"/>
          <a:stretch>
            <a:fillRect/>
          </a:stretch>
        </p:blipFill>
        <p:spPr>
          <a:xfrm>
            <a:off x="7741764" y="5464453"/>
            <a:ext cx="465053" cy="298963"/>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59B21264-4FF8-2550-9014-638CF35CBB1C}"/>
              </a:ext>
            </a:extLst>
          </p:cNvPr>
          <p:cNvPicPr>
            <a:picLocks noChangeAspect="1"/>
          </p:cNvPicPr>
          <p:nvPr/>
        </p:nvPicPr>
        <p:blipFill>
          <a:blip r:embed="rId17"/>
          <a:stretch>
            <a:fillRect/>
          </a:stretch>
        </p:blipFill>
        <p:spPr>
          <a:xfrm>
            <a:off x="8364070" y="5466178"/>
            <a:ext cx="429227" cy="311905"/>
          </a:xfrm>
          <a:prstGeom prst="rect">
            <a:avLst/>
          </a:prstGeom>
        </p:spPr>
      </p:pic>
    </p:spTree>
    <p:extLst>
      <p:ext uri="{BB962C8B-B14F-4D97-AF65-F5344CB8AC3E}">
        <p14:creationId xmlns:p14="http://schemas.microsoft.com/office/powerpoint/2010/main" val="185086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0A1719-8BB1-4552-B6DD-00B0FDFC1BD4}"/>
              </a:ext>
            </a:extLst>
          </p:cNvPr>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A9C7021-787A-4965-8535-DBB5830B8F73}"/>
              </a:ext>
            </a:extLst>
          </p:cNvPr>
          <p:cNvSpPr>
            <a:spLocks noGrp="1"/>
          </p:cNvSpPr>
          <p:nvPr>
            <p:ph type="body" sz="quarter" idx="11"/>
          </p:nvPr>
        </p:nvSpPr>
        <p:spPr>
          <a:xfrm>
            <a:off x="723451" y="1502710"/>
            <a:ext cx="6543513" cy="392415"/>
          </a:xfrm>
        </p:spPr>
        <p:txBody>
          <a:bodyPr/>
          <a:lstStyle/>
          <a:p>
            <a:r>
              <a:rPr lang="en-US" dirty="0"/>
              <a:t>Entwicklung der Indexierung    </a:t>
            </a:r>
            <a:endParaRPr lang="en-US" noProof="0" dirty="0"/>
          </a:p>
        </p:txBody>
      </p:sp>
      <p:sp>
        <p:nvSpPr>
          <p:cNvPr id="9" name="exstream_shape42">
            <a:extLst>
              <a:ext uri="{FF2B5EF4-FFF2-40B4-BE49-F238E27FC236}">
                <a16:creationId xmlns:a16="http://schemas.microsoft.com/office/drawing/2014/main" id="{E1B7098D-5B44-43DF-90A8-A74AE2B3D48B}"/>
              </a:ext>
            </a:extLst>
          </p:cNvPr>
          <p:cNvSpPr>
            <a:spLocks noChangeArrowheads="1"/>
          </p:cNvSpPr>
          <p:nvPr/>
        </p:nvSpPr>
        <p:spPr bwMode="auto">
          <a:xfrm>
            <a:off x="277051" y="6467474"/>
            <a:ext cx="8231949"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319789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22</a:t>
            </a:fld>
            <a:endParaRPr lang="en-US" dirty="0"/>
          </a:p>
        </p:txBody>
      </p:sp>
      <p:sp>
        <p:nvSpPr>
          <p:cNvPr id="6" name="Text Placeholder 5"/>
          <p:cNvSpPr>
            <a:spLocks noGrp="1"/>
          </p:cNvSpPr>
          <p:nvPr>
            <p:ph type="body" sz="quarter" idx="26"/>
          </p:nvPr>
        </p:nvSpPr>
        <p:spPr/>
        <p:txBody>
          <a:bodyPr/>
          <a:lstStyle/>
          <a:p>
            <a:r>
              <a:rPr lang="de-de" dirty="0"/>
              <a:t>Quelle: FactSet, MSCI, Standard &amp; Poor’s.</a:t>
            </a:r>
          </a:p>
          <a:p>
            <a:r>
              <a:rPr lang="de-de" dirty="0"/>
              <a:t>1. Stand: 31. Dezember 202</a:t>
            </a:r>
            <a:r>
              <a:rPr lang="pl-PL" dirty="0"/>
              <a:t>1</a:t>
            </a:r>
            <a:r>
              <a:rPr lang="de-de" dirty="0"/>
              <a:t>. </a:t>
            </a:r>
          </a:p>
          <a:p>
            <a:r>
              <a:rPr lang="de-de" dirty="0"/>
              <a:t>2. 1. Januar 20</a:t>
            </a:r>
            <a:r>
              <a:rPr lang="de-DE" dirty="0"/>
              <a:t>1</a:t>
            </a:r>
            <a:r>
              <a:rPr lang="pl-PL" dirty="0"/>
              <a:t>2</a:t>
            </a:r>
            <a:r>
              <a:rPr lang="de-de" dirty="0"/>
              <a:t> bis 31. Dezember 202</a:t>
            </a:r>
            <a:r>
              <a:rPr lang="pl-PL" dirty="0"/>
              <a:t>1</a:t>
            </a:r>
            <a:r>
              <a:rPr lang="de-de" dirty="0"/>
              <a:t>. Auf Basis des aktuellen KGV gegenüber dem zehnjährigen Durchschnitts-KGV.</a:t>
            </a:r>
          </a:p>
        </p:txBody>
      </p:sp>
      <p:sp>
        <p:nvSpPr>
          <p:cNvPr id="14" name="Content Placeholder 6">
            <a:extLst>
              <a:ext uri="{FF2B5EF4-FFF2-40B4-BE49-F238E27FC236}">
                <a16:creationId xmlns:a16="http://schemas.microsoft.com/office/drawing/2014/main" id="{CCD2A8CA-FCE1-417F-9EE4-7322AA7EA74B}"/>
              </a:ext>
            </a:extLst>
          </p:cNvPr>
          <p:cNvSpPr>
            <a:spLocks noGrp="1"/>
          </p:cNvSpPr>
          <p:nvPr>
            <p:ph sz="quarter" idx="27"/>
          </p:nvPr>
        </p:nvSpPr>
        <p:spPr/>
        <p:txBody>
          <a:bodyPr>
            <a:spAutoFit/>
          </a:bodyPr>
          <a:lstStyle/>
          <a:p>
            <a:r>
              <a:rPr lang="de-DE" dirty="0"/>
              <a:t>Unbeabsichtigte Risiken aufgrund von Konzentrationen</a:t>
            </a:r>
          </a:p>
        </p:txBody>
      </p:sp>
      <p:sp>
        <p:nvSpPr>
          <p:cNvPr id="4" name="Text Placeholder 3">
            <a:extLst>
              <a:ext uri="{FF2B5EF4-FFF2-40B4-BE49-F238E27FC236}">
                <a16:creationId xmlns:a16="http://schemas.microsoft.com/office/drawing/2014/main" id="{4BB358A0-CDA3-4F88-BBE9-6A7C54F56362}"/>
              </a:ext>
            </a:extLst>
          </p:cNvPr>
          <p:cNvSpPr>
            <a:spLocks noGrp="1"/>
          </p:cNvSpPr>
          <p:nvPr>
            <p:ph type="body" sz="quarter" idx="32"/>
          </p:nvPr>
        </p:nvSpPr>
        <p:spPr/>
        <p:txBody>
          <a:bodyPr/>
          <a:lstStyle/>
          <a:p>
            <a:r>
              <a:rPr lang="en-US" dirty="0" err="1"/>
              <a:t>Unterschätzte</a:t>
            </a:r>
            <a:r>
              <a:rPr lang="en-US" dirty="0"/>
              <a:t> </a:t>
            </a:r>
            <a:r>
              <a:rPr lang="en-US" dirty="0" err="1"/>
              <a:t>Risiken</a:t>
            </a:r>
            <a:r>
              <a:rPr lang="en-US" dirty="0"/>
              <a:t> </a:t>
            </a:r>
            <a:r>
              <a:rPr lang="en-US" dirty="0" err="1"/>
              <a:t>kapitalisierungsgewichteter</a:t>
            </a:r>
            <a:r>
              <a:rPr lang="en-US" dirty="0"/>
              <a:t> </a:t>
            </a:r>
            <a:r>
              <a:rPr lang="en-US" dirty="0" err="1"/>
              <a:t>Indizes</a:t>
            </a:r>
            <a:endParaRPr lang="en-US" dirty="0"/>
          </a:p>
        </p:txBody>
      </p:sp>
      <p:graphicFrame>
        <p:nvGraphicFramePr>
          <p:cNvPr id="15" name="Table 14">
            <a:extLst>
              <a:ext uri="{FF2B5EF4-FFF2-40B4-BE49-F238E27FC236}">
                <a16:creationId xmlns:a16="http://schemas.microsoft.com/office/drawing/2014/main" id="{D3E09C42-74E0-44A7-83B3-E593C03AEAAA}"/>
              </a:ext>
            </a:extLst>
          </p:cNvPr>
          <p:cNvGraphicFramePr>
            <a:graphicFrameLocks noGrp="1"/>
          </p:cNvGraphicFramePr>
          <p:nvPr>
            <p:extLst>
              <p:ext uri="{D42A27DB-BD31-4B8C-83A1-F6EECF244321}">
                <p14:modId xmlns:p14="http://schemas.microsoft.com/office/powerpoint/2010/main" val="2933838181"/>
              </p:ext>
            </p:extLst>
          </p:nvPr>
        </p:nvGraphicFramePr>
        <p:xfrm>
          <a:off x="274320" y="1828800"/>
          <a:ext cx="8412480" cy="38100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tblGrid>
              <a:tr h="1554480">
                <a:tc>
                  <a:txBody>
                    <a:bodyPr/>
                    <a:lstStyle/>
                    <a:p>
                      <a:endParaRPr lang="en-US" dirty="0"/>
                    </a:p>
                  </a:txBody>
                  <a:tcPr marL="0" marR="182880" marT="91440" marB="91440">
                    <a:lnL w="12700" cmpd="sng">
                      <a:noFill/>
                    </a:lnL>
                    <a:lnR w="9525" cap="flat" cmpd="sng" algn="ctr">
                      <a:solidFill>
                        <a:srgbClr val="BFBFB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182880" marT="91440" marB="91440">
                    <a:lnL w="9525" cap="flat" cmpd="sng" algn="ctr">
                      <a:solidFill>
                        <a:srgbClr val="BFBFB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pPr algn="l" rtl="0">
                        <a:spcBef>
                          <a:spcPts val="0"/>
                        </a:spcBef>
                      </a:pPr>
                      <a:r>
                        <a:rPr lang="de-de" sz="1400" b="1" i="0" u="none" baseline="0" dirty="0">
                          <a:solidFill>
                            <a:schemeClr val="tx1"/>
                          </a:solidFill>
                        </a:rPr>
                        <a:t>Large- und </a:t>
                      </a:r>
                      <a:br>
                        <a:rPr lang="de-de" sz="1400" b="1" i="0" dirty="0">
                          <a:solidFill>
                            <a:schemeClr val="tx1"/>
                          </a:solidFill>
                        </a:rPr>
                      </a:br>
                      <a:r>
                        <a:rPr lang="de-de" sz="1400" b="1" i="0" u="none" baseline="0" dirty="0">
                          <a:solidFill>
                            <a:schemeClr val="tx1"/>
                          </a:solidFill>
                        </a:rPr>
                        <a:t>Mega-Cap-Aktien </a:t>
                      </a:r>
                      <a:endParaRPr lang="de-de" sz="1400" b="1" i="0" dirty="0">
                        <a:solidFill>
                          <a:schemeClr val="tx1"/>
                        </a:solidFill>
                      </a:endParaRPr>
                    </a:p>
                  </a:txBody>
                  <a:tcPr marL="0" marR="182880" marT="91440" marB="91440">
                    <a:lnL w="12700" cmpd="sng">
                      <a:noFill/>
                    </a:lnL>
                    <a:lnR w="9525" cap="flat" cmpd="sng" algn="ctr">
                      <a:solidFill>
                        <a:srgbClr val="BFBFB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rtl="0"/>
                      <a:r>
                        <a:rPr lang="de-de" sz="1400" b="1" i="0" u="none" baseline="0" dirty="0">
                          <a:solidFill>
                            <a:schemeClr val="tx1"/>
                          </a:solidFill>
                        </a:rPr>
                        <a:t>Überbewertete </a:t>
                      </a:r>
                      <a:br>
                        <a:rPr lang="de-de" sz="1400" b="1" dirty="0">
                          <a:solidFill>
                            <a:schemeClr val="tx1"/>
                          </a:solidFill>
                        </a:rPr>
                      </a:br>
                      <a:r>
                        <a:rPr lang="de-de" sz="1400" b="1" i="0" u="none" baseline="0" dirty="0">
                          <a:solidFill>
                            <a:schemeClr val="tx1"/>
                          </a:solidFill>
                        </a:rPr>
                        <a:t>Aktien</a:t>
                      </a:r>
                    </a:p>
                  </a:txBody>
                  <a:tcPr marL="18288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rtl="0"/>
                      <a:r>
                        <a:rPr lang="de-de" sz="1400" b="1" i="0" u="none" baseline="0" dirty="0">
                          <a:solidFill>
                            <a:schemeClr val="tx1"/>
                          </a:solidFill>
                        </a:rPr>
                        <a:t>Sektorgewichtung</a:t>
                      </a:r>
                    </a:p>
                  </a:txBody>
                  <a:tcPr marL="18288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rtl="0"/>
                      <a:r>
                        <a:rPr lang="de-de" sz="1400" b="1" i="0" u="none" baseline="0" dirty="0">
                          <a:solidFill>
                            <a:schemeClr val="tx1"/>
                          </a:solidFill>
                        </a:rPr>
                        <a:t>Geografische </a:t>
                      </a:r>
                      <a:br>
                        <a:rPr lang="de-de" sz="1400" b="1" dirty="0">
                          <a:solidFill>
                            <a:schemeClr val="tx1"/>
                          </a:solidFill>
                        </a:rPr>
                      </a:br>
                      <a:r>
                        <a:rPr lang="de-de" sz="1400" b="1" i="0" u="none" baseline="0" dirty="0">
                          <a:solidFill>
                            <a:schemeClr val="tx1"/>
                          </a:solidFill>
                        </a:rPr>
                        <a:t>Gewichtungen</a:t>
                      </a:r>
                    </a:p>
                  </a:txBody>
                  <a:tcPr marL="182880" marR="182880" marT="91440" marB="91440">
                    <a:lnL w="9525" cap="flat" cmpd="sng" algn="ctr">
                      <a:solidFill>
                        <a:srgbClr val="BFBFBF"/>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5840">
                <a:tc>
                  <a:txBody>
                    <a:bodyPr/>
                    <a:lstStyle/>
                    <a:p>
                      <a:pPr algn="l" rtl="0"/>
                      <a:r>
                        <a:rPr lang="de-de" sz="1200" b="0" i="0" u="none" baseline="0" dirty="0">
                          <a:solidFill>
                            <a:schemeClr val="tx1"/>
                          </a:solidFill>
                        </a:rPr>
                        <a:t>Die größten 2 % der Unternehmen im MSCI ACWI Index machen </a:t>
                      </a:r>
                      <a:r>
                        <a:rPr lang="de-DE" sz="1200" b="0" i="0" u="none" baseline="0" dirty="0">
                          <a:solidFill>
                            <a:schemeClr val="tx1"/>
                          </a:solidFill>
                        </a:rPr>
                        <a:t>3</a:t>
                      </a:r>
                      <a:r>
                        <a:rPr lang="pl-PL" sz="1200" b="0" i="0" u="none" baseline="0" dirty="0">
                          <a:solidFill>
                            <a:schemeClr val="tx1"/>
                          </a:solidFill>
                        </a:rPr>
                        <a:t>6</a:t>
                      </a:r>
                      <a:r>
                        <a:rPr lang="de-de" sz="1200" b="0" i="0" u="none" baseline="0" dirty="0">
                          <a:solidFill>
                            <a:schemeClr val="tx1"/>
                          </a:solidFill>
                        </a:rPr>
                        <a:t> % des Index aus.</a:t>
                      </a:r>
                      <a:r>
                        <a:rPr lang="de-de" sz="1200" b="0" i="0" u="none" baseline="32000" dirty="0">
                          <a:solidFill>
                            <a:schemeClr val="tx1"/>
                          </a:solidFill>
                        </a:rPr>
                        <a:t>1</a:t>
                      </a:r>
                    </a:p>
                  </a:txBody>
                  <a:tcPr marL="0" marR="182880" marT="91440" marB="91440">
                    <a:lnL w="12700" cmpd="sng">
                      <a:noFill/>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200" b="0" i="0" u="none" baseline="0" dirty="0">
                          <a:solidFill>
                            <a:schemeClr val="tx1"/>
                          </a:solidFill>
                        </a:rPr>
                        <a:t>Von den zehn größten Aktien im MSCI AC World Index sind </a:t>
                      </a:r>
                      <a:r>
                        <a:rPr lang="de-DE" sz="1200" b="0" i="0" u="none" baseline="0" dirty="0">
                          <a:solidFill>
                            <a:schemeClr val="tx1"/>
                          </a:solidFill>
                        </a:rPr>
                        <a:t>60</a:t>
                      </a:r>
                      <a:r>
                        <a:rPr lang="de-de" sz="1200" b="0" i="0" u="none" baseline="0" dirty="0">
                          <a:solidFill>
                            <a:schemeClr val="tx1"/>
                          </a:solidFill>
                        </a:rPr>
                        <a:t> % überbewertet.</a:t>
                      </a:r>
                      <a:r>
                        <a:rPr lang="de-de" sz="1200" b="0" i="0" u="none" baseline="32000" dirty="0">
                          <a:solidFill>
                            <a:schemeClr val="tx1"/>
                          </a:solidFill>
                        </a:rPr>
                        <a:t>2</a:t>
                      </a:r>
                    </a:p>
                  </a:txBody>
                  <a:tcPr marL="18288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200" b="0" i="0" u="none" baseline="0" dirty="0">
                          <a:solidFill>
                            <a:schemeClr val="tx1"/>
                          </a:solidFill>
                        </a:rPr>
                        <a:t>Der Technologiesektor stieg in der Zeit von 1997 bis 1999 von 8 % auf 21 % des MSCI AC World Index und belastete dann die Wertentwicklung des Index, als die Blase 2000/2001 platzte.</a:t>
                      </a:r>
                    </a:p>
                  </a:txBody>
                  <a:tcPr marL="182880" marR="18288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200" b="0" i="0" u="none" baseline="0" dirty="0">
                          <a:solidFill>
                            <a:schemeClr val="tx1"/>
                          </a:solidFill>
                        </a:rPr>
                        <a:t>Die drei größten Länder im MSCI Emerging Markets Index machen 65 % des Index aus.</a:t>
                      </a:r>
                      <a:r>
                        <a:rPr lang="de-de" sz="1200" b="0" i="0" u="none" baseline="32000" dirty="0">
                          <a:solidFill>
                            <a:schemeClr val="tx1"/>
                          </a:solidFill>
                        </a:rPr>
                        <a:t>1</a:t>
                      </a:r>
                    </a:p>
                  </a:txBody>
                  <a:tcPr marL="182880" marR="182880" marT="91440" marB="91440">
                    <a:lnL w="9525" cap="flat" cmpd="sng" algn="ctr">
                      <a:solidFill>
                        <a:srgbClr val="BFBFB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DA.ID#">
            <a:extLst>
              <a:ext uri="{FF2B5EF4-FFF2-40B4-BE49-F238E27FC236}">
                <a16:creationId xmlns:a16="http://schemas.microsoft.com/office/drawing/2014/main" id="{44854AF5-E8A1-497F-83A8-63C56D2EEE6D}"/>
              </a:ext>
            </a:extLst>
          </p:cNvPr>
          <p:cNvSpPr/>
          <p:nvPr/>
        </p:nvSpPr>
        <p:spPr>
          <a:xfrm>
            <a:off x="0" y="0"/>
            <a:ext cx="274320" cy="9144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00" dirty="0">
                <a:solidFill>
                  <a:srgbClr val="BBBBBB"/>
                </a:solidFill>
                <a:latin typeface="Arial" panose="020B0604020202020204" pitchFamily="34" charset="0"/>
              </a:rPr>
              <a:t>5599</a:t>
            </a:r>
          </a:p>
        </p:txBody>
      </p:sp>
      <p:pic>
        <p:nvPicPr>
          <p:cNvPr id="13" name="Picture 12">
            <a:extLst>
              <a:ext uri="{FF2B5EF4-FFF2-40B4-BE49-F238E27FC236}">
                <a16:creationId xmlns:a16="http://schemas.microsoft.com/office/drawing/2014/main" id="{4F27E798-815C-5624-8743-937EE63ADA01}"/>
              </a:ext>
            </a:extLst>
          </p:cNvPr>
          <p:cNvPicPr>
            <a:picLocks noChangeAspect="1"/>
          </p:cNvPicPr>
          <p:nvPr/>
        </p:nvPicPr>
        <p:blipFill>
          <a:blip r:embed="rId3"/>
          <a:stretch>
            <a:fillRect/>
          </a:stretch>
        </p:blipFill>
        <p:spPr>
          <a:xfrm>
            <a:off x="829310" y="2508195"/>
            <a:ext cx="596900" cy="736600"/>
          </a:xfrm>
          <a:prstGeom prst="rect">
            <a:avLst/>
          </a:prstGeom>
        </p:spPr>
      </p:pic>
      <p:pic>
        <p:nvPicPr>
          <p:cNvPr id="18" name="Picture 17">
            <a:extLst>
              <a:ext uri="{FF2B5EF4-FFF2-40B4-BE49-F238E27FC236}">
                <a16:creationId xmlns:a16="http://schemas.microsoft.com/office/drawing/2014/main" id="{982841AD-B6E9-5B21-CA0C-02653BB69F95}"/>
              </a:ext>
            </a:extLst>
          </p:cNvPr>
          <p:cNvPicPr>
            <a:picLocks noChangeAspect="1"/>
          </p:cNvPicPr>
          <p:nvPr/>
        </p:nvPicPr>
        <p:blipFill>
          <a:blip r:embed="rId4"/>
          <a:stretch>
            <a:fillRect/>
          </a:stretch>
        </p:blipFill>
        <p:spPr>
          <a:xfrm>
            <a:off x="2904884" y="2516985"/>
            <a:ext cx="812800" cy="812800"/>
          </a:xfrm>
          <a:prstGeom prst="rect">
            <a:avLst/>
          </a:prstGeom>
        </p:spPr>
      </p:pic>
      <p:pic>
        <p:nvPicPr>
          <p:cNvPr id="19" name="Picture 18">
            <a:extLst>
              <a:ext uri="{FF2B5EF4-FFF2-40B4-BE49-F238E27FC236}">
                <a16:creationId xmlns:a16="http://schemas.microsoft.com/office/drawing/2014/main" id="{BE2D60A0-771F-32D7-E818-0DB11CDA3D21}"/>
              </a:ext>
            </a:extLst>
          </p:cNvPr>
          <p:cNvPicPr>
            <a:picLocks noChangeAspect="1"/>
          </p:cNvPicPr>
          <p:nvPr/>
        </p:nvPicPr>
        <p:blipFill>
          <a:blip r:embed="rId5"/>
          <a:stretch>
            <a:fillRect/>
          </a:stretch>
        </p:blipFill>
        <p:spPr>
          <a:xfrm>
            <a:off x="5065868" y="2526167"/>
            <a:ext cx="812800" cy="812800"/>
          </a:xfrm>
          <a:prstGeom prst="rect">
            <a:avLst/>
          </a:prstGeom>
        </p:spPr>
      </p:pic>
      <p:pic>
        <p:nvPicPr>
          <p:cNvPr id="20" name="Picture 19">
            <a:extLst>
              <a:ext uri="{FF2B5EF4-FFF2-40B4-BE49-F238E27FC236}">
                <a16:creationId xmlns:a16="http://schemas.microsoft.com/office/drawing/2014/main" id="{1A100B0A-C7F7-743D-CF8C-7F75F644F621}"/>
              </a:ext>
            </a:extLst>
          </p:cNvPr>
          <p:cNvPicPr>
            <a:picLocks noChangeAspect="1"/>
          </p:cNvPicPr>
          <p:nvPr/>
        </p:nvPicPr>
        <p:blipFill>
          <a:blip r:embed="rId6"/>
          <a:stretch>
            <a:fillRect/>
          </a:stretch>
        </p:blipFill>
        <p:spPr>
          <a:xfrm>
            <a:off x="7226852" y="2485842"/>
            <a:ext cx="812800" cy="812800"/>
          </a:xfrm>
          <a:prstGeom prst="rect">
            <a:avLst/>
          </a:prstGeom>
        </p:spPr>
      </p:pic>
    </p:spTree>
    <p:extLst>
      <p:ext uri="{BB962C8B-B14F-4D97-AF65-F5344CB8AC3E}">
        <p14:creationId xmlns:p14="http://schemas.microsoft.com/office/powerpoint/2010/main" val="361039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23</a:t>
            </a:fld>
            <a:endParaRPr lang="en-US" dirty="0"/>
          </a:p>
        </p:txBody>
      </p:sp>
      <p:sp>
        <p:nvSpPr>
          <p:cNvPr id="4" name="Text Placeholder 3"/>
          <p:cNvSpPr>
            <a:spLocks noGrp="1"/>
          </p:cNvSpPr>
          <p:nvPr>
            <p:ph type="body" sz="quarter" idx="26"/>
          </p:nvPr>
        </p:nvSpPr>
        <p:spPr/>
        <p:txBody>
          <a:bodyPr/>
          <a:lstStyle/>
          <a:p>
            <a:r>
              <a:rPr lang="de-DE" dirty="0"/>
              <a:t>Für Quellen, siehe Fußnoten auf Seite „Wichtige Informationen“.</a:t>
            </a:r>
          </a:p>
        </p:txBody>
      </p:sp>
      <p:sp>
        <p:nvSpPr>
          <p:cNvPr id="41" name="Text Placeholder 40">
            <a:extLst>
              <a:ext uri="{FF2B5EF4-FFF2-40B4-BE49-F238E27FC236}">
                <a16:creationId xmlns:a16="http://schemas.microsoft.com/office/drawing/2014/main" id="{52B79483-E16B-4D29-B0A2-061B7B64000B}"/>
              </a:ext>
            </a:extLst>
          </p:cNvPr>
          <p:cNvSpPr>
            <a:spLocks noGrp="1"/>
          </p:cNvSpPr>
          <p:nvPr>
            <p:ph type="body" sz="quarter" idx="32"/>
          </p:nvPr>
        </p:nvSpPr>
        <p:spPr/>
        <p:txBody>
          <a:bodyPr/>
          <a:lstStyle/>
          <a:p>
            <a:r>
              <a:rPr lang="de-DE" dirty="0"/>
              <a:t>Akademische Analysen deuten darauf hin, dass faktorbasierte Anlagen die Ergebnisse verbessern können</a:t>
            </a:r>
            <a:endParaRPr lang="en-US" dirty="0"/>
          </a:p>
        </p:txBody>
      </p:sp>
      <p:grpSp>
        <p:nvGrpSpPr>
          <p:cNvPr id="6" name="Group 5"/>
          <p:cNvGrpSpPr/>
          <p:nvPr/>
        </p:nvGrpSpPr>
        <p:grpSpPr>
          <a:xfrm>
            <a:off x="274320" y="1280160"/>
            <a:ext cx="8595360" cy="5021411"/>
            <a:chOff x="274320" y="1188720"/>
            <a:chExt cx="8595360" cy="5021411"/>
          </a:xfrm>
        </p:grpSpPr>
        <p:cxnSp>
          <p:nvCxnSpPr>
            <p:cNvPr id="7" name="Straight Connector 6"/>
            <p:cNvCxnSpPr/>
            <p:nvPr>
              <p:custDataLst>
                <p:tags r:id="rId1"/>
              </p:custDataLst>
            </p:nvPr>
          </p:nvCxnSpPr>
          <p:spPr>
            <a:xfrm flipV="1">
              <a:off x="459976" y="3194605"/>
              <a:ext cx="0" cy="328357"/>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custDataLst>
                <p:tags r:id="rId2"/>
              </p:custDataLst>
            </p:nvPr>
          </p:nvCxnSpPr>
          <p:spPr>
            <a:xfrm>
              <a:off x="2069096" y="3529584"/>
              <a:ext cx="0" cy="301752"/>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custDataLst>
                <p:tags r:id="rId3"/>
              </p:custDataLst>
            </p:nvPr>
          </p:nvCxnSpPr>
          <p:spPr>
            <a:xfrm>
              <a:off x="7568732" y="3181600"/>
              <a:ext cx="0" cy="356095"/>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custDataLst>
                <p:tags r:id="rId4"/>
              </p:custDataLst>
            </p:nvPr>
          </p:nvCxnSpPr>
          <p:spPr>
            <a:xfrm flipV="1">
              <a:off x="5690223" y="3529277"/>
              <a:ext cx="0" cy="302261"/>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custDataLst>
                <p:tags r:id="rId5"/>
              </p:custDataLst>
            </p:nvPr>
          </p:nvCxnSpPr>
          <p:spPr>
            <a:xfrm flipV="1">
              <a:off x="5570540" y="2975420"/>
              <a:ext cx="0" cy="548640"/>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6"/>
              </p:custDataLst>
            </p:nvPr>
          </p:nvCxnSpPr>
          <p:spPr>
            <a:xfrm flipV="1">
              <a:off x="4041187" y="3194605"/>
              <a:ext cx="0" cy="328357"/>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custDataLst>
                <p:tags r:id="rId7"/>
              </p:custDataLst>
            </p:nvPr>
          </p:nvCxnSpPr>
          <p:spPr>
            <a:xfrm>
              <a:off x="3644014" y="3529584"/>
              <a:ext cx="0" cy="301752"/>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custDataLst>
                <p:tags r:id="rId8"/>
              </p:custDataLst>
            </p:nvPr>
          </p:nvCxnSpPr>
          <p:spPr>
            <a:xfrm flipV="1">
              <a:off x="3074962" y="2240830"/>
              <a:ext cx="0" cy="1266187"/>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custDataLst>
                <p:tags r:id="rId9"/>
              </p:custDataLst>
            </p:nvPr>
          </p:nvCxnSpPr>
          <p:spPr>
            <a:xfrm>
              <a:off x="274320" y="3529312"/>
              <a:ext cx="8595360" cy="0"/>
            </a:xfrm>
            <a:prstGeom prst="line">
              <a:avLst/>
            </a:prstGeom>
            <a:ln w="47625">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custDataLst>
                <p:tags r:id="rId10"/>
              </p:custDataLst>
            </p:nvPr>
          </p:nvSpPr>
          <p:spPr>
            <a:xfrm>
              <a:off x="3463541" y="3841046"/>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Ab 1970</a:t>
              </a:r>
            </a:p>
          </p:txBody>
        </p:sp>
        <p:sp>
          <p:nvSpPr>
            <p:cNvPr id="17" name="Rectangle 16"/>
            <p:cNvSpPr/>
            <p:nvPr/>
          </p:nvSpPr>
          <p:spPr>
            <a:xfrm>
              <a:off x="3463541" y="4389120"/>
              <a:ext cx="1829268" cy="182101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pPr>
              <a:r>
                <a:rPr lang="de-DE" sz="1000" dirty="0">
                  <a:solidFill>
                    <a:schemeClr val="tx1"/>
                  </a:solidFill>
                </a:rPr>
                <a:t>Unternehmen mit niedrigerer Volatilität bieten tendenziell hohe Renditen und Schutz vor Verlusten</a:t>
              </a:r>
            </a:p>
            <a:p>
              <a:pPr>
                <a:spcAft>
                  <a:spcPts val="400"/>
                </a:spcAft>
              </a:pPr>
              <a:r>
                <a:rPr lang="de-DE" sz="1000" dirty="0">
                  <a:solidFill>
                    <a:schemeClr val="tx1"/>
                  </a:solidFill>
                </a:rPr>
                <a:t>Black und Jensen: Aktien mit niedriger Volatilität entwickeln sich stärker als solche mit hoher Volatilität</a:t>
              </a:r>
              <a:r>
                <a:rPr lang="de-DE" sz="1000" baseline="30000" dirty="0">
                  <a:solidFill>
                    <a:schemeClr val="tx1"/>
                  </a:solidFill>
                </a:rPr>
                <a:t>3</a:t>
              </a:r>
            </a:p>
            <a:p>
              <a:pPr>
                <a:spcAft>
                  <a:spcPts val="400"/>
                </a:spcAft>
              </a:pPr>
              <a:r>
                <a:rPr lang="de-DE" sz="1000" dirty="0">
                  <a:solidFill>
                    <a:schemeClr val="tx1"/>
                  </a:solidFill>
                </a:rPr>
                <a:t>Haugen und Heins: Portfolios mit geringer Varianz erzielen höhere Renditen</a:t>
              </a:r>
              <a:r>
                <a:rPr lang="de-DE" sz="1000" baseline="30000" dirty="0">
                  <a:solidFill>
                    <a:schemeClr val="tx1"/>
                  </a:solidFill>
                </a:rPr>
                <a:t>4</a:t>
              </a:r>
            </a:p>
          </p:txBody>
        </p:sp>
        <p:sp>
          <p:nvSpPr>
            <p:cNvPr id="18" name="Rectangle 17"/>
            <p:cNvSpPr/>
            <p:nvPr>
              <p:custDataLst>
                <p:tags r:id="rId11"/>
              </p:custDataLst>
            </p:nvPr>
          </p:nvSpPr>
          <p:spPr>
            <a:xfrm>
              <a:off x="3866705" y="2976104"/>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1976</a:t>
              </a:r>
            </a:p>
          </p:txBody>
        </p:sp>
        <p:sp>
          <p:nvSpPr>
            <p:cNvPr id="19" name="Rectangle 18"/>
            <p:cNvSpPr/>
            <p:nvPr/>
          </p:nvSpPr>
          <p:spPr>
            <a:xfrm>
              <a:off x="3862913" y="2342716"/>
              <a:ext cx="1242897" cy="61555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a:spcAft>
                  <a:spcPts val="300"/>
                </a:spcAft>
              </a:pPr>
              <a:r>
                <a:rPr lang="de-DE" sz="1000" dirty="0">
                  <a:solidFill>
                    <a:schemeClr val="tx1"/>
                  </a:solidFill>
                </a:rPr>
                <a:t>Arbitrage Price Theory erhöht die Bekanntheit von Multi-Faktor-Modellen</a:t>
              </a:r>
            </a:p>
          </p:txBody>
        </p:sp>
        <p:sp>
          <p:nvSpPr>
            <p:cNvPr id="20" name="Rectangle 19"/>
            <p:cNvSpPr/>
            <p:nvPr>
              <p:custDataLst>
                <p:tags r:id="rId12"/>
              </p:custDataLst>
            </p:nvPr>
          </p:nvSpPr>
          <p:spPr>
            <a:xfrm>
              <a:off x="5394960" y="2750630"/>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1992</a:t>
              </a:r>
            </a:p>
          </p:txBody>
        </p:sp>
        <p:sp>
          <p:nvSpPr>
            <p:cNvPr id="21" name="Rectangle 20"/>
            <p:cNvSpPr/>
            <p:nvPr/>
          </p:nvSpPr>
          <p:spPr>
            <a:xfrm>
              <a:off x="5394960" y="1463040"/>
              <a:ext cx="1865635" cy="1308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Aft>
                  <a:spcPts val="600"/>
                </a:spcAft>
              </a:pPr>
              <a:r>
                <a:rPr lang="de-DE" sz="1000" dirty="0">
                  <a:solidFill>
                    <a:schemeClr val="tx1"/>
                  </a:solidFill>
                </a:rPr>
                <a:t>Aktien, die zu niedrigeren </a:t>
              </a:r>
              <a:br>
                <a:rPr lang="de-DE" sz="1000" dirty="0">
                  <a:solidFill>
                    <a:schemeClr val="tx1"/>
                  </a:solidFill>
                </a:rPr>
              </a:br>
              <a:r>
                <a:rPr lang="de-DE" sz="1000" dirty="0">
                  <a:solidFill>
                    <a:schemeClr val="tx1"/>
                  </a:solidFill>
                </a:rPr>
                <a:t>Bewertungskennzahlen gehandelt werden, liefern tendenziell zusätzliche Renditen </a:t>
              </a:r>
            </a:p>
            <a:p>
              <a:r>
                <a:rPr lang="de-DE" sz="1000" dirty="0">
                  <a:solidFill>
                    <a:schemeClr val="tx1"/>
                  </a:solidFill>
                </a:rPr>
                <a:t>Fama and French veröffentlichen ihre Erkenntnisse zu Wertaufschlägen und Größenzuschlägen</a:t>
              </a:r>
              <a:r>
                <a:rPr lang="de-DE" sz="1000" baseline="30000" dirty="0">
                  <a:solidFill>
                    <a:schemeClr val="tx1"/>
                  </a:solidFill>
                </a:rPr>
                <a:t>5</a:t>
              </a:r>
            </a:p>
          </p:txBody>
        </p:sp>
        <p:sp>
          <p:nvSpPr>
            <p:cNvPr id="22" name="Rectangle 21"/>
            <p:cNvSpPr/>
            <p:nvPr>
              <p:custDataLst>
                <p:tags r:id="rId13"/>
              </p:custDataLst>
            </p:nvPr>
          </p:nvSpPr>
          <p:spPr>
            <a:xfrm>
              <a:off x="5521371" y="3841046"/>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1993</a:t>
              </a:r>
            </a:p>
          </p:txBody>
        </p:sp>
        <p:sp>
          <p:nvSpPr>
            <p:cNvPr id="23" name="Rectangle 22"/>
            <p:cNvSpPr/>
            <p:nvPr/>
          </p:nvSpPr>
          <p:spPr>
            <a:xfrm>
              <a:off x="5521371" y="4389120"/>
              <a:ext cx="1823917" cy="100027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pPr>
              <a:r>
                <a:rPr lang="de-DE" sz="1000" dirty="0">
                  <a:solidFill>
                    <a:schemeClr val="tx1"/>
                  </a:solidFill>
                </a:rPr>
                <a:t>Die jüngste Marktentwicklung hält tendenziell über einen längeren Zeitraum hinweg an</a:t>
              </a:r>
            </a:p>
            <a:p>
              <a:pPr>
                <a:spcAft>
                  <a:spcPts val="400"/>
                </a:spcAft>
              </a:pPr>
              <a:r>
                <a:rPr lang="de-DE" sz="1000" dirty="0">
                  <a:solidFill>
                    <a:schemeClr val="tx1"/>
                  </a:solidFill>
                </a:rPr>
                <a:t>Jegadeesh und Titman: Dokumentation des Momentum-Phänomens</a:t>
              </a:r>
              <a:r>
                <a:rPr lang="de-DE" sz="1000" baseline="30000" dirty="0">
                  <a:solidFill>
                    <a:schemeClr val="tx1"/>
                  </a:solidFill>
                </a:rPr>
                <a:t>6</a:t>
              </a:r>
            </a:p>
          </p:txBody>
        </p:sp>
        <p:sp>
          <p:nvSpPr>
            <p:cNvPr id="24" name="Rectangle 23"/>
            <p:cNvSpPr/>
            <p:nvPr>
              <p:custDataLst>
                <p:tags r:id="rId14"/>
              </p:custDataLst>
            </p:nvPr>
          </p:nvSpPr>
          <p:spPr>
            <a:xfrm>
              <a:off x="7385852" y="2976104"/>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2013</a:t>
              </a:r>
            </a:p>
          </p:txBody>
        </p:sp>
        <p:sp>
          <p:nvSpPr>
            <p:cNvPr id="25" name="Rectangle 24"/>
            <p:cNvSpPr/>
            <p:nvPr/>
          </p:nvSpPr>
          <p:spPr>
            <a:xfrm>
              <a:off x="7385851" y="1687163"/>
              <a:ext cx="1483827" cy="1308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Aft>
                  <a:spcPts val="600"/>
                </a:spcAft>
              </a:pPr>
              <a:r>
                <a:rPr lang="de-DE" sz="1000" dirty="0">
                  <a:solidFill>
                    <a:schemeClr val="tx1"/>
                  </a:solidFill>
                </a:rPr>
                <a:t>Aktien mit Variablen wie etwa Rentabilität erzielen tendenziell höhere risikobereinigte Renditen </a:t>
              </a:r>
            </a:p>
            <a:p>
              <a:r>
                <a:rPr lang="de-DE" sz="1000" dirty="0">
                  <a:solidFill>
                    <a:schemeClr val="tx1"/>
                  </a:solidFill>
                </a:rPr>
                <a:t>Novy-Marx: Rentabilität eines Unternehmens kann die künftigen Renditen signifikant vorhersagen</a:t>
              </a:r>
              <a:r>
                <a:rPr lang="de-DE" sz="1000" baseline="30000" dirty="0">
                  <a:solidFill>
                    <a:schemeClr val="tx1"/>
                  </a:solidFill>
                </a:rPr>
                <a:t>7</a:t>
              </a:r>
            </a:p>
          </p:txBody>
        </p:sp>
        <p:sp>
          <p:nvSpPr>
            <p:cNvPr id="26" name="Rectangle 25"/>
            <p:cNvSpPr/>
            <p:nvPr>
              <p:custDataLst>
                <p:tags r:id="rId15"/>
              </p:custDataLst>
            </p:nvPr>
          </p:nvSpPr>
          <p:spPr>
            <a:xfrm>
              <a:off x="3463541" y="4113830"/>
              <a:ext cx="1347228" cy="2149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Niedrige Volatilität</a:t>
              </a:r>
            </a:p>
          </p:txBody>
        </p:sp>
        <p:sp>
          <p:nvSpPr>
            <p:cNvPr id="27" name="Rectangle 26"/>
            <p:cNvSpPr/>
            <p:nvPr>
              <p:custDataLst>
                <p:tags r:id="rId16"/>
              </p:custDataLst>
            </p:nvPr>
          </p:nvSpPr>
          <p:spPr>
            <a:xfrm>
              <a:off x="5521371" y="4114800"/>
              <a:ext cx="1033217" cy="218836"/>
            </a:xfrm>
            <a:prstGeom prst="rect">
              <a:avLst/>
            </a:prstGeom>
            <a:solidFill>
              <a:srgbClr val="529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i="0" dirty="0"/>
                <a:t>Momentum</a:t>
              </a:r>
            </a:p>
          </p:txBody>
        </p:sp>
        <p:sp>
          <p:nvSpPr>
            <p:cNvPr id="28" name="Rectangle 27"/>
            <p:cNvSpPr/>
            <p:nvPr>
              <p:custDataLst>
                <p:tags r:id="rId17"/>
              </p:custDataLst>
            </p:nvPr>
          </p:nvSpPr>
          <p:spPr>
            <a:xfrm>
              <a:off x="5394960" y="1188720"/>
              <a:ext cx="1025310" cy="212348"/>
            </a:xfrm>
            <a:prstGeom prst="rect">
              <a:avLst/>
            </a:prstGeom>
            <a:solidFill>
              <a:srgbClr val="6730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Wert</a:t>
              </a:r>
            </a:p>
          </p:txBody>
        </p:sp>
        <p:sp>
          <p:nvSpPr>
            <p:cNvPr id="29" name="Rectangle 28"/>
            <p:cNvSpPr/>
            <p:nvPr>
              <p:custDataLst>
                <p:tags r:id="rId18"/>
              </p:custDataLst>
            </p:nvPr>
          </p:nvSpPr>
          <p:spPr>
            <a:xfrm>
              <a:off x="7385852" y="1412843"/>
              <a:ext cx="1030526" cy="218836"/>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Qualität</a:t>
              </a:r>
            </a:p>
          </p:txBody>
        </p:sp>
        <p:sp>
          <p:nvSpPr>
            <p:cNvPr id="30" name="Rectangle 29"/>
            <p:cNvSpPr/>
            <p:nvPr/>
          </p:nvSpPr>
          <p:spPr>
            <a:xfrm>
              <a:off x="2889564" y="1531890"/>
              <a:ext cx="1487536" cy="46166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de-DE" sz="1000" dirty="0">
                  <a:solidFill>
                    <a:schemeClr val="tx1"/>
                  </a:solidFill>
                </a:rPr>
                <a:t>Entwicklung von CAPM, einem Einzelfaktormodell für Anlagerenditen</a:t>
              </a:r>
            </a:p>
          </p:txBody>
        </p:sp>
        <p:sp>
          <p:nvSpPr>
            <p:cNvPr id="31" name="Rectangle 30"/>
            <p:cNvSpPr/>
            <p:nvPr>
              <p:custDataLst>
                <p:tags r:id="rId19"/>
              </p:custDataLst>
            </p:nvPr>
          </p:nvSpPr>
          <p:spPr>
            <a:xfrm>
              <a:off x="2889564" y="2000486"/>
              <a:ext cx="779084" cy="22674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Ab 1960</a:t>
              </a:r>
            </a:p>
          </p:txBody>
        </p:sp>
        <p:sp>
          <p:nvSpPr>
            <p:cNvPr id="32" name="Rectangle 31"/>
            <p:cNvSpPr/>
            <p:nvPr>
              <p:custDataLst>
                <p:tags r:id="rId20"/>
              </p:custDataLst>
            </p:nvPr>
          </p:nvSpPr>
          <p:spPr>
            <a:xfrm>
              <a:off x="274320" y="2965944"/>
              <a:ext cx="779084" cy="27656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Ab 1930</a:t>
              </a:r>
            </a:p>
          </p:txBody>
        </p:sp>
        <p:sp>
          <p:nvSpPr>
            <p:cNvPr id="33" name="Rectangle 32"/>
            <p:cNvSpPr/>
            <p:nvPr/>
          </p:nvSpPr>
          <p:spPr>
            <a:xfrm>
              <a:off x="274320" y="1695813"/>
              <a:ext cx="2382221" cy="128240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a:spcAft>
                  <a:spcPts val="400"/>
                </a:spcAft>
              </a:pPr>
              <a:r>
                <a:rPr lang="de-DE" sz="1000" dirty="0">
                  <a:solidFill>
                    <a:schemeClr val="tx1"/>
                  </a:solidFill>
                </a:rPr>
                <a:t>Graham und Dodd: Unternehmen mit soliden Bilanzen, einer hohen Rentabilität und anhaltendem Ertragswachstum entwickeln sich besser als andere Aktien</a:t>
              </a:r>
              <a:r>
                <a:rPr lang="de-DE" sz="1000" baseline="30000" dirty="0">
                  <a:solidFill>
                    <a:schemeClr val="tx1"/>
                  </a:solidFill>
                </a:rPr>
                <a:t>1</a:t>
              </a:r>
            </a:p>
            <a:p>
              <a:pPr>
                <a:spcAft>
                  <a:spcPts val="400"/>
                </a:spcAft>
              </a:pPr>
              <a:r>
                <a:rPr lang="de-DE" sz="1000" dirty="0">
                  <a:solidFill>
                    <a:schemeClr val="tx1"/>
                  </a:solidFill>
                </a:rPr>
                <a:t>Aktien mit einem niedrigeren Kurs-Gewinn-Verhältnis oder Kurs-Buchwert-Verhältnis entwickeln sich stärker als Wachstumswerte.</a:t>
              </a:r>
            </a:p>
          </p:txBody>
        </p:sp>
        <p:sp>
          <p:nvSpPr>
            <p:cNvPr id="34" name="Rectangle 33"/>
            <p:cNvSpPr/>
            <p:nvPr/>
          </p:nvSpPr>
          <p:spPr>
            <a:xfrm>
              <a:off x="1898060" y="4389120"/>
              <a:ext cx="1233362"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nchor="b">
              <a:spAutoFit/>
            </a:bodyPr>
            <a:lstStyle/>
            <a:p>
              <a:pPr>
                <a:spcAft>
                  <a:spcPts val="300"/>
                </a:spcAft>
              </a:pPr>
              <a:r>
                <a:rPr lang="de-DE" sz="1000" dirty="0">
                  <a:solidFill>
                    <a:schemeClr val="tx1"/>
                  </a:solidFill>
                </a:rPr>
                <a:t>Donchian erklärt, dass Aktien, die sich während der vergangenen 3-12 Monate gut entwickelt haben, auch weiterhin eine Wertsteigerung erzielen werden</a:t>
              </a:r>
              <a:r>
                <a:rPr lang="de-DE" sz="1000" baseline="30000" dirty="0">
                  <a:solidFill>
                    <a:schemeClr val="tx1"/>
                  </a:solidFill>
                </a:rPr>
                <a:t>2</a:t>
              </a:r>
            </a:p>
          </p:txBody>
        </p:sp>
        <p:sp>
          <p:nvSpPr>
            <p:cNvPr id="35" name="Rectangle 34"/>
            <p:cNvSpPr/>
            <p:nvPr>
              <p:custDataLst>
                <p:tags r:id="rId21"/>
              </p:custDataLst>
            </p:nvPr>
          </p:nvSpPr>
          <p:spPr>
            <a:xfrm>
              <a:off x="1898060" y="3836722"/>
              <a:ext cx="779084" cy="226741"/>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US" sz="1300" b="1" i="0" dirty="0">
                  <a:solidFill>
                    <a:srgbClr val="3769FF"/>
                  </a:solidFill>
                </a:rPr>
                <a:t>Ab 1950</a:t>
              </a:r>
            </a:p>
          </p:txBody>
        </p:sp>
        <p:sp>
          <p:nvSpPr>
            <p:cNvPr id="36" name="Rectangle 35"/>
            <p:cNvSpPr/>
            <p:nvPr>
              <p:custDataLst>
                <p:tags r:id="rId22"/>
              </p:custDataLst>
            </p:nvPr>
          </p:nvSpPr>
          <p:spPr>
            <a:xfrm>
              <a:off x="274320" y="1448991"/>
              <a:ext cx="1030526" cy="218836"/>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Qualität</a:t>
              </a:r>
            </a:p>
          </p:txBody>
        </p:sp>
        <p:sp>
          <p:nvSpPr>
            <p:cNvPr id="37" name="Rectangle 36"/>
            <p:cNvSpPr/>
            <p:nvPr>
              <p:custDataLst>
                <p:tags r:id="rId23"/>
              </p:custDataLst>
            </p:nvPr>
          </p:nvSpPr>
          <p:spPr>
            <a:xfrm>
              <a:off x="1371600" y="1448991"/>
              <a:ext cx="1025310" cy="212348"/>
            </a:xfrm>
            <a:prstGeom prst="rect">
              <a:avLst/>
            </a:prstGeom>
            <a:solidFill>
              <a:srgbClr val="6730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Wert</a:t>
              </a:r>
            </a:p>
          </p:txBody>
        </p:sp>
        <p:sp>
          <p:nvSpPr>
            <p:cNvPr id="38" name="Rectangle 37"/>
            <p:cNvSpPr/>
            <p:nvPr>
              <p:custDataLst>
                <p:tags r:id="rId24"/>
              </p:custDataLst>
            </p:nvPr>
          </p:nvSpPr>
          <p:spPr>
            <a:xfrm>
              <a:off x="1898060" y="4114800"/>
              <a:ext cx="1033217" cy="218836"/>
            </a:xfrm>
            <a:prstGeom prst="rect">
              <a:avLst/>
            </a:prstGeom>
            <a:solidFill>
              <a:srgbClr val="529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DE" sz="1000" b="1" dirty="0"/>
                <a:t>Momentum</a:t>
              </a:r>
            </a:p>
          </p:txBody>
        </p:sp>
      </p:grpSp>
      <p:sp>
        <p:nvSpPr>
          <p:cNvPr id="2" name="TextBox 1">
            <a:extLst>
              <a:ext uri="{FF2B5EF4-FFF2-40B4-BE49-F238E27FC236}">
                <a16:creationId xmlns:a16="http://schemas.microsoft.com/office/drawing/2014/main" id="{9680AF0E-0430-487E-B7C9-27FFF280F607}"/>
              </a:ext>
            </a:extLst>
          </p:cNvPr>
          <p:cNvSpPr txBox="1"/>
          <p:nvPr/>
        </p:nvSpPr>
        <p:spPr>
          <a:xfrm>
            <a:off x="-83470" y="-40419"/>
            <a:ext cx="357790" cy="184666"/>
          </a:xfrm>
          <a:prstGeom prst="rect">
            <a:avLst/>
          </a:prstGeom>
          <a:noFill/>
        </p:spPr>
        <p:txBody>
          <a:bodyPr wrap="none" rtlCol="0">
            <a:spAutoFit/>
          </a:bodyPr>
          <a:lstStyle/>
          <a:p>
            <a:r>
              <a:rPr lang="en-US" sz="600" dirty="0">
                <a:solidFill>
                  <a:srgbClr val="A7A7A7"/>
                </a:solidFill>
              </a:rPr>
              <a:t>5602</a:t>
            </a:r>
          </a:p>
        </p:txBody>
      </p:sp>
    </p:spTree>
    <p:extLst>
      <p:ext uri="{BB962C8B-B14F-4D97-AF65-F5344CB8AC3E}">
        <p14:creationId xmlns:p14="http://schemas.microsoft.com/office/powerpoint/2010/main" val="248193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24</a:t>
            </a:fld>
            <a:endParaRPr lang="en-US" dirty="0"/>
          </a:p>
        </p:txBody>
      </p:sp>
      <p:sp>
        <p:nvSpPr>
          <p:cNvPr id="5" name="Text Placeholder 4"/>
          <p:cNvSpPr>
            <a:spLocks noGrp="1"/>
          </p:cNvSpPr>
          <p:nvPr>
            <p:ph type="body" sz="quarter" idx="26"/>
          </p:nvPr>
        </p:nvSpPr>
        <p:spPr>
          <a:xfrm>
            <a:off x="274320" y="6404875"/>
            <a:ext cx="8503920" cy="138499"/>
          </a:xfrm>
        </p:spPr>
        <p:txBody>
          <a:bodyPr/>
          <a:lstStyle/>
          <a:p>
            <a:r>
              <a:rPr lang="de-de" dirty="0"/>
              <a:t>Stand: 3</a:t>
            </a:r>
            <a:r>
              <a:rPr lang="en-US" dirty="0"/>
              <a:t>0</a:t>
            </a:r>
            <a:r>
              <a:rPr lang="de-de" dirty="0"/>
              <a:t>. </a:t>
            </a:r>
            <a:r>
              <a:rPr lang="en-US" dirty="0"/>
              <a:t>September</a:t>
            </a:r>
            <a:r>
              <a:rPr lang="de-de" dirty="0"/>
              <a:t> 20</a:t>
            </a:r>
            <a:r>
              <a:rPr lang="pl-PL" dirty="0"/>
              <a:t>22</a:t>
            </a:r>
            <a:r>
              <a:rPr lang="de-de" dirty="0"/>
              <a:t>.</a:t>
            </a:r>
          </a:p>
        </p:txBody>
      </p:sp>
      <p:sp>
        <p:nvSpPr>
          <p:cNvPr id="7" name="Text Placeholder 6">
            <a:extLst>
              <a:ext uri="{FF2B5EF4-FFF2-40B4-BE49-F238E27FC236}">
                <a16:creationId xmlns:a16="http://schemas.microsoft.com/office/drawing/2014/main" id="{49BDED2A-A86A-43FB-B72D-04B1D8041795}"/>
              </a:ext>
            </a:extLst>
          </p:cNvPr>
          <p:cNvSpPr>
            <a:spLocks noGrp="1"/>
          </p:cNvSpPr>
          <p:nvPr>
            <p:ph type="body" sz="quarter" idx="32"/>
          </p:nvPr>
        </p:nvSpPr>
        <p:spPr/>
        <p:txBody>
          <a:bodyPr/>
          <a:lstStyle/>
          <a:p>
            <a:r>
              <a:rPr lang="de-DE" dirty="0"/>
              <a:t>Franklin Tempelton-Team – Erfahrene ETF-Experten und quantitatives Team</a:t>
            </a:r>
            <a:endParaRPr lang="en-US" dirty="0"/>
          </a:p>
        </p:txBody>
      </p:sp>
      <p:graphicFrame>
        <p:nvGraphicFramePr>
          <p:cNvPr id="20" name="Table 19">
            <a:extLst>
              <a:ext uri="{FF2B5EF4-FFF2-40B4-BE49-F238E27FC236}">
                <a16:creationId xmlns:a16="http://schemas.microsoft.com/office/drawing/2014/main" id="{E2F9451D-58CE-476B-B1BC-4B5CFF114638}"/>
              </a:ext>
            </a:extLst>
          </p:cNvPr>
          <p:cNvGraphicFramePr>
            <a:graphicFrameLocks noGrp="1"/>
          </p:cNvGraphicFramePr>
          <p:nvPr>
            <p:extLst>
              <p:ext uri="{D42A27DB-BD31-4B8C-83A1-F6EECF244321}">
                <p14:modId xmlns:p14="http://schemas.microsoft.com/office/powerpoint/2010/main" val="4086200154"/>
              </p:ext>
            </p:extLst>
          </p:nvPr>
        </p:nvGraphicFramePr>
        <p:xfrm>
          <a:off x="283296" y="4747216"/>
          <a:ext cx="8503920" cy="13487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937938">
                  <a:extLst>
                    <a:ext uri="{9D8B030D-6E8A-4147-A177-3AD203B41FA5}">
                      <a16:colId xmlns:a16="http://schemas.microsoft.com/office/drawing/2014/main" val="20001"/>
                    </a:ext>
                  </a:extLst>
                </a:gridCol>
                <a:gridCol w="4737182">
                  <a:extLst>
                    <a:ext uri="{9D8B030D-6E8A-4147-A177-3AD203B41FA5}">
                      <a16:colId xmlns:a16="http://schemas.microsoft.com/office/drawing/2014/main" val="20002"/>
                    </a:ext>
                  </a:extLst>
                </a:gridCol>
              </a:tblGrid>
              <a:tr h="0">
                <a:tc gridSpan="2">
                  <a: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sz="300" b="1" dirty="0">
                        <a:solidFill>
                          <a:schemeClr val="bg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sz="300" b="1" kern="1200" dirty="0">
                        <a:solidFill>
                          <a:schemeClr val="bg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pPr marL="0" marR="0" lvl="0" indent="0" algn="l" defTabSz="1018824" rtl="0" eaLnBrk="1" fontAlgn="auto" latinLnBrk="0" hangingPunct="1">
                        <a:lnSpc>
                          <a:spcPct val="100000"/>
                        </a:lnSpc>
                        <a:spcBef>
                          <a:spcPts val="0"/>
                        </a:spcBef>
                        <a:spcAft>
                          <a:spcPts val="600"/>
                        </a:spcAft>
                        <a:buClrTx/>
                        <a:buSzTx/>
                        <a:buFontTx/>
                        <a:buNone/>
                        <a:tabLst/>
                        <a:defRPr/>
                      </a:pPr>
                      <a:r>
                        <a:rPr lang="de-de" sz="900" b="1" i="0" u="none" baseline="0" dirty="0">
                          <a:solidFill>
                            <a:srgbClr val="000000"/>
                          </a:solidFill>
                          <a:latin typeface="+mn-lt"/>
                        </a:rPr>
                        <a:t>Rafaelle Lennox</a:t>
                      </a:r>
                      <a:br>
                        <a:rPr lang="de-de" sz="900" b="1" dirty="0">
                          <a:solidFill>
                            <a:srgbClr val="000000"/>
                          </a:solidFill>
                          <a:latin typeface="+mn-lt"/>
                        </a:rPr>
                      </a:br>
                      <a:r>
                        <a:rPr lang="de-de" sz="900" b="0" i="0" u="none" kern="1200" baseline="0" dirty="0">
                          <a:solidFill>
                            <a:srgbClr val="000000"/>
                          </a:solidFill>
                          <a:latin typeface="+mn-lt"/>
                          <a:ea typeface="+mn-ea"/>
                          <a:cs typeface="+mn-cs"/>
                        </a:rPr>
                        <a:t>VP, ETF Sr. Product Specialist</a:t>
                      </a:r>
                      <a:br>
                        <a:rPr lang="de-de" sz="900" b="0" kern="1200" dirty="0">
                          <a:solidFill>
                            <a:srgbClr val="000000"/>
                          </a:solidFill>
                          <a:latin typeface="+mn-lt"/>
                          <a:ea typeface="+mn-ea"/>
                          <a:cs typeface="+mn-cs"/>
                        </a:rPr>
                      </a:br>
                      <a:r>
                        <a:rPr lang="de-de" sz="900" b="0" i="0" u="none" kern="1200" baseline="0" dirty="0">
                          <a:solidFill>
                            <a:srgbClr val="000000"/>
                          </a:solidFill>
                          <a:latin typeface="+mn-lt"/>
                          <a:ea typeface="+mn-ea"/>
                          <a:cs typeface="+mn-cs"/>
                        </a:rPr>
                        <a:t>London, Großbritannien</a:t>
                      </a:r>
                      <a:br>
                        <a:rPr lang="de-de" sz="900" b="0" dirty="0">
                          <a:solidFill>
                            <a:srgbClr val="000000"/>
                          </a:solidFill>
                          <a:latin typeface="+mn-lt"/>
                        </a:rPr>
                      </a:br>
                      <a:r>
                        <a:rPr lang="en-US" sz="900" b="0" i="0" u="none" baseline="0" dirty="0">
                          <a:solidFill>
                            <a:srgbClr val="000000"/>
                          </a:solidFill>
                          <a:latin typeface="+mn-lt"/>
                        </a:rPr>
                        <a:t>18</a:t>
                      </a:r>
                      <a:r>
                        <a:rPr lang="de-de" sz="900" b="0" i="0" u="none" baseline="0" dirty="0">
                          <a:solidFill>
                            <a:srgbClr val="000000"/>
                          </a:solidFill>
                          <a:latin typeface="+mn-lt"/>
                        </a:rPr>
                        <a:t> Jahre Erfahrung</a:t>
                      </a:r>
                    </a:p>
                  </a:txBody>
                  <a:tcPr>
                    <a:lnL w="9525" cap="flat" cmpd="sng" algn="ctr">
                      <a:solidFill>
                        <a:srgbClr val="BFBFBF"/>
                      </a:solid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ts val="0"/>
                        </a:spcBef>
                        <a:spcAft>
                          <a:spcPts val="600"/>
                        </a:spcAft>
                        <a:buClrTx/>
                        <a:buSzTx/>
                        <a:buFontTx/>
                        <a:buNone/>
                        <a:tabLst/>
                        <a:defRPr/>
                      </a:pPr>
                      <a:r>
                        <a:rPr lang="en-US" sz="900" b="1" dirty="0">
                          <a:solidFill>
                            <a:srgbClr val="000000"/>
                          </a:solidFill>
                          <a:latin typeface="+mn-lt"/>
                        </a:rPr>
                        <a:t>Marcus Weyerer</a:t>
                      </a:r>
                      <a:br>
                        <a:rPr lang="en-US" sz="900" b="0" dirty="0">
                          <a:solidFill>
                            <a:srgbClr val="000000"/>
                          </a:solidFill>
                          <a:latin typeface="+mn-lt"/>
                        </a:rPr>
                      </a:br>
                      <a:r>
                        <a:rPr lang="en-US" sz="900" b="0" dirty="0">
                          <a:solidFill>
                            <a:srgbClr val="000000"/>
                          </a:solidFill>
                          <a:latin typeface="+mn-lt"/>
                        </a:rPr>
                        <a:t>Senior ETF Investment</a:t>
                      </a:r>
                      <a:r>
                        <a:rPr lang="pl-PL" sz="900" b="0" dirty="0">
                          <a:solidFill>
                            <a:srgbClr val="000000"/>
                          </a:solidFill>
                          <a:latin typeface="+mn-lt"/>
                        </a:rPr>
                        <a:t> </a:t>
                      </a:r>
                      <a:r>
                        <a:rPr lang="en-US" sz="900" b="0" dirty="0">
                          <a:solidFill>
                            <a:srgbClr val="000000"/>
                          </a:solidFill>
                          <a:latin typeface="+mn-lt"/>
                        </a:rPr>
                        <a:t>Strategist</a:t>
                      </a:r>
                      <a:br>
                        <a:rPr lang="en-US" sz="900" b="0" dirty="0">
                          <a:solidFill>
                            <a:srgbClr val="000000"/>
                          </a:solidFill>
                          <a:latin typeface="+mn-lt"/>
                        </a:rPr>
                      </a:br>
                      <a:r>
                        <a:rPr lang="de-de" sz="900" b="0" i="0" u="none" kern="1200" baseline="0" dirty="0">
                          <a:solidFill>
                            <a:srgbClr val="000000"/>
                          </a:solidFill>
                          <a:latin typeface="+mn-lt"/>
                          <a:ea typeface="+mn-ea"/>
                          <a:cs typeface="+mn-cs"/>
                        </a:rPr>
                        <a:t>London, Großbritannien</a:t>
                      </a:r>
                      <a:br>
                        <a:rPr lang="de-de" sz="900" b="0" dirty="0">
                          <a:solidFill>
                            <a:srgbClr val="000000"/>
                          </a:solidFill>
                          <a:latin typeface="+mn-lt"/>
                        </a:rPr>
                      </a:br>
                      <a:r>
                        <a:rPr lang="en-US" sz="900" b="0" i="0" u="none" baseline="0" dirty="0">
                          <a:solidFill>
                            <a:srgbClr val="000000"/>
                          </a:solidFill>
                          <a:latin typeface="+mn-lt"/>
                        </a:rPr>
                        <a:t>1</a:t>
                      </a:r>
                      <a:r>
                        <a:rPr lang="pl-PL" sz="900" b="0" i="0" u="none" baseline="0" dirty="0">
                          <a:solidFill>
                            <a:srgbClr val="000000"/>
                          </a:solidFill>
                          <a:latin typeface="+mn-lt"/>
                        </a:rPr>
                        <a:t>4</a:t>
                      </a:r>
                      <a:r>
                        <a:rPr lang="de-de" sz="900" b="0" i="0" u="none" baseline="0" dirty="0">
                          <a:solidFill>
                            <a:srgbClr val="000000"/>
                          </a:solidFill>
                          <a:latin typeface="+mn-lt"/>
                        </a:rPr>
                        <a:t> Jahre Erfahrung</a:t>
                      </a:r>
                      <a:endParaRPr lang="en-US" sz="900" b="0" dirty="0">
                        <a:solidFill>
                          <a:srgbClr val="000000"/>
                        </a:solidFill>
                        <a:latin typeface="+mn-lt"/>
                      </a:endParaRPr>
                    </a:p>
                  </a:txBody>
                  <a:tcPr>
                    <a:lnL w="12700" cmpd="sng">
                      <a:noFill/>
                    </a:lnL>
                    <a:lnR w="127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600"/>
                        </a:spcAft>
                        <a:buClrTx/>
                        <a:buSzTx/>
                        <a:buFontTx/>
                        <a:buNone/>
                        <a:tabLst/>
                        <a:defRPr/>
                      </a:pPr>
                      <a:endParaRPr lang="en-US" sz="900" b="0" dirty="0">
                        <a:solidFill>
                          <a:srgbClr val="000000"/>
                        </a:solidFill>
                        <a:latin typeface="+mn-lt"/>
                      </a:endParaRPr>
                    </a:p>
                  </a:txBody>
                  <a:tcPr>
                    <a:lnL w="12700" cap="flat" cmpd="sng" algn="ctr">
                      <a:no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gridSpan="3">
                  <a:txBody>
                    <a:bodyPr/>
                    <a:lstStyle/>
                    <a:p>
                      <a:endParaRPr lang="en-US" sz="800" b="1" dirty="0">
                        <a:solidFill>
                          <a:schemeClr val="bg1"/>
                        </a:solidFill>
                      </a:endParaRPr>
                    </a:p>
                  </a:txBody>
                  <a:tcPr marL="0" marR="0" marT="0" marB="0">
                    <a:lnL w="12700" cmpd="sng">
                      <a:noFill/>
                    </a:lnL>
                    <a:lnR w="12700" cmpd="sng">
                      <a:noFill/>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457200">
                <a:tc gridSpan="3">
                  <a:txBody>
                    <a:bodyPr/>
                    <a:lstStyle/>
                    <a:p>
                      <a:pPr algn="ctr" rtl="0"/>
                      <a:r>
                        <a:rPr lang="de-de" sz="1050" b="1" i="0" u="none" baseline="0" dirty="0">
                          <a:solidFill>
                            <a:schemeClr val="tx1"/>
                          </a:solidFill>
                        </a:rPr>
                        <a:t>Globale Plattform von Franklin Templeton</a:t>
                      </a:r>
                    </a:p>
                    <a:p>
                      <a:pPr algn="ctr" rtl="0"/>
                      <a:r>
                        <a:rPr lang="de-de" sz="900" b="0" i="0" u="none" baseline="0" dirty="0">
                          <a:solidFill>
                            <a:schemeClr val="tx1"/>
                          </a:solidFill>
                        </a:rPr>
                        <a:t>Globaler Handel | Risikomanagement | Technologie | Research</a:t>
                      </a:r>
                    </a:p>
                  </a:txBody>
                  <a:tcPr marT="91440" marB="91440">
                    <a:lnL w="12700" cap="flat" cmpd="sng" algn="ctr">
                      <a:solidFill>
                        <a:srgbClr val="DFF0F7"/>
                      </a:solidFill>
                      <a:prstDash val="solid"/>
                      <a:round/>
                      <a:headEnd type="none" w="med" len="med"/>
                      <a:tailEnd type="none" w="med" len="med"/>
                    </a:lnL>
                    <a:lnR w="12700" cap="flat" cmpd="sng" algn="ctr">
                      <a:solidFill>
                        <a:srgbClr val="DFF0F7"/>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6E6E6"/>
                    </a:solidFill>
                  </a:tcPr>
                </a:tc>
                <a:tc hMerge="1">
                  <a:txBody>
                    <a:bodyPr/>
                    <a:lstStyle/>
                    <a:p>
                      <a:endParaRPr lang="en-US"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21" name="Table 20">
            <a:extLst>
              <a:ext uri="{FF2B5EF4-FFF2-40B4-BE49-F238E27FC236}">
                <a16:creationId xmlns:a16="http://schemas.microsoft.com/office/drawing/2014/main" id="{E06F47E6-24E3-4D8B-A176-3F1076BC3C6E}"/>
              </a:ext>
            </a:extLst>
          </p:cNvPr>
          <p:cNvGraphicFramePr>
            <a:graphicFrameLocks noGrp="1"/>
          </p:cNvGraphicFramePr>
          <p:nvPr>
            <p:extLst>
              <p:ext uri="{D42A27DB-BD31-4B8C-83A1-F6EECF244321}">
                <p14:modId xmlns:p14="http://schemas.microsoft.com/office/powerpoint/2010/main" val="2040874976"/>
              </p:ext>
            </p:extLst>
          </p:nvPr>
        </p:nvGraphicFramePr>
        <p:xfrm>
          <a:off x="274320" y="1280161"/>
          <a:ext cx="8503920" cy="3428248"/>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9144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gridCol w="2468880">
                  <a:extLst>
                    <a:ext uri="{9D8B030D-6E8A-4147-A177-3AD203B41FA5}">
                      <a16:colId xmlns:a16="http://schemas.microsoft.com/office/drawing/2014/main" val="20004"/>
                    </a:ext>
                  </a:extLst>
                </a:gridCol>
              </a:tblGrid>
              <a:tr h="218908">
                <a:tc gridSpan="2">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de-de" sz="1050" b="1" i="0" u="none" baseline="0" dirty="0">
                          <a:solidFill>
                            <a:schemeClr val="bg1"/>
                          </a:solidFill>
                          <a:latin typeface="+mn-lt"/>
                        </a:rPr>
                        <a:t>Quantitatives team</a:t>
                      </a: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096"/>
                    </a:solidFill>
                  </a:tcPr>
                </a:tc>
                <a:tc hMerge="1">
                  <a:txBody>
                    <a:bodyPr/>
                    <a:lstStyle/>
                    <a:p>
                      <a:endParaRPr lang="de-de" sz="9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sz="1050" b="1" kern="1200" dirty="0">
                        <a:solidFill>
                          <a:schemeClr val="bg1"/>
                        </a:solidFill>
                        <a:latin typeface="+mn-lt"/>
                        <a:ea typeface="+mn-ea"/>
                        <a:cs typeface="+mn-cs"/>
                      </a:endParaRPr>
                    </a:p>
                  </a:txBody>
                  <a:tcPr marL="0" marR="0">
                    <a:lnL w="9525" cap="flat" cmpd="sng" algn="ctr">
                      <a:solidFill>
                        <a:srgbClr val="BFBFBF"/>
                      </a:solidFill>
                      <a:prstDash val="solid"/>
                      <a:round/>
                      <a:headEnd type="none" w="med" len="med"/>
                      <a:tailEnd type="none" w="med" len="med"/>
                    </a:lnL>
                    <a:lnR w="9525" cap="flat" cmpd="sng" algn="ctr">
                      <a:solidFill>
                        <a:srgbClr val="00A09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de-de" sz="1050" b="1" i="0" u="none" kern="1200" baseline="0" dirty="0">
                          <a:solidFill>
                            <a:schemeClr val="bg1"/>
                          </a:solidFill>
                          <a:latin typeface="+mn-lt"/>
                          <a:ea typeface="+mn-ea"/>
                          <a:cs typeface="+mn-cs"/>
                        </a:rPr>
                        <a:t>Franklin Templeton ETF-Team</a:t>
                      </a:r>
                      <a:endParaRPr lang="de-de" sz="1050" b="1" kern="1200" dirty="0">
                        <a:solidFill>
                          <a:schemeClr val="bg1"/>
                        </a:solidFill>
                        <a:latin typeface="+mn-lt"/>
                        <a:ea typeface="+mn-ea"/>
                        <a:cs typeface="+mn-cs"/>
                      </a:endParaRPr>
                    </a:p>
                  </a:txBody>
                  <a:tcPr>
                    <a:lnL w="9525" cap="flat" cmpd="sng" algn="ctr">
                      <a:solidFill>
                        <a:srgbClr val="00A096"/>
                      </a:solidFill>
                      <a:prstDash val="solid"/>
                      <a:round/>
                      <a:headEnd type="none" w="med" len="med"/>
                      <a:tailEnd type="none" w="med" len="med"/>
                    </a:lnL>
                    <a:lnR w="9525" cap="flat" cmpd="sng" algn="ctr">
                      <a:solidFill>
                        <a:srgbClr val="00A09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096"/>
                    </a:solidFill>
                  </a:tcPr>
                </a:tc>
                <a:tc hMerge="1">
                  <a:txBody>
                    <a:bodyPr/>
                    <a:lstStyle/>
                    <a:p>
                      <a:endParaRPr lang="de-de" sz="9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10498">
                <a:tc gridSpan="2">
                  <a:txBody>
                    <a:bodyPr/>
                    <a:lstStyle/>
                    <a:p>
                      <a:pPr marL="0" algn="l" rtl="0"/>
                      <a:r>
                        <a:rPr lang="de-de" sz="1000" b="1" i="0" u="none" baseline="0" dirty="0">
                          <a:solidFill>
                            <a:schemeClr val="tx1"/>
                          </a:solidFill>
                          <a:latin typeface="+mn-lt"/>
                        </a:rPr>
                        <a:t>Dr. Chandra Seethamraju</a:t>
                      </a:r>
                    </a:p>
                    <a:p>
                      <a:pPr marL="0" algn="l" rtl="0"/>
                      <a:r>
                        <a:rPr lang="en-US" sz="900" b="0" i="0" u="none" baseline="0" dirty="0">
                          <a:solidFill>
                            <a:schemeClr val="tx1"/>
                          </a:solidFill>
                          <a:latin typeface="+mn-lt"/>
                        </a:rPr>
                        <a:t>SVP/Head Systematic Strategies Portfolio Management</a:t>
                      </a:r>
                      <a:endParaRPr lang="de-DE" sz="900" b="0" i="0" u="none" baseline="0" dirty="0">
                        <a:solidFill>
                          <a:schemeClr val="tx1"/>
                        </a:solidFill>
                        <a:latin typeface="+mn-lt"/>
                      </a:endParaRPr>
                    </a:p>
                    <a:p>
                      <a:pPr marL="0" algn="l" rtl="0"/>
                      <a:r>
                        <a:rPr lang="de-de" sz="900" b="0" i="0" u="none" baseline="0" dirty="0">
                          <a:solidFill>
                            <a:schemeClr val="tx1"/>
                          </a:solidFill>
                          <a:latin typeface="+mn-lt"/>
                        </a:rPr>
                        <a:t>San Mateo, USA</a:t>
                      </a:r>
                    </a:p>
                    <a:p>
                      <a:pPr marL="0" algn="l" rtl="0"/>
                      <a:r>
                        <a:rPr lang="de-de" sz="900" b="0" i="0" u="none" baseline="0" dirty="0">
                          <a:solidFill>
                            <a:schemeClr val="tx1"/>
                          </a:solidFill>
                          <a:latin typeface="+mn-lt"/>
                        </a:rPr>
                        <a:t>Branchenerfahrung: 22 Jahre</a:t>
                      </a:r>
                      <a:endParaRPr lang="de-de" sz="900" b="1" dirty="0">
                        <a:solidFill>
                          <a:schemeClr val="tx1"/>
                        </a:solidFill>
                        <a:latin typeface="+mn-lt"/>
                      </a:endParaRPr>
                    </a:p>
                  </a:txBody>
                  <a:tcPr marL="731520" marR="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de-de" sz="900"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0" marR="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chemeClr val="tx1"/>
                          </a:solidFill>
                          <a:latin typeface="+mn-lt"/>
                        </a:rPr>
                        <a:t>Dina Ting, CFA</a:t>
                      </a:r>
                    </a:p>
                    <a:p>
                      <a:pPr marL="0" marR="0" indent="0" algn="l" defTabSz="1018586" rtl="0" eaLnBrk="1" fontAlgn="auto" latinLnBrk="0" hangingPunct="1">
                        <a:lnSpc>
                          <a:spcPct val="100000"/>
                        </a:lnSpc>
                        <a:spcBef>
                          <a:spcPts val="0"/>
                        </a:spcBef>
                        <a:spcAft>
                          <a:spcPts val="0"/>
                        </a:spcAft>
                        <a:buClrTx/>
                        <a:buSzTx/>
                        <a:buFontTx/>
                        <a:buNone/>
                        <a:tabLst/>
                        <a:defRPr/>
                      </a:pPr>
                      <a:r>
                        <a:rPr lang="en-US" sz="900" b="0" i="0" u="none" baseline="0" dirty="0">
                          <a:solidFill>
                            <a:schemeClr val="tx1"/>
                          </a:solidFill>
                          <a:latin typeface="+mn-lt"/>
                        </a:rPr>
                        <a:t>Head of Global Index Portfolio Management</a:t>
                      </a:r>
                    </a:p>
                    <a:p>
                      <a:pPr marL="0" marR="0" indent="0" algn="l" defTabSz="1018586"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San Mateo, USA</a:t>
                      </a:r>
                    </a:p>
                    <a:p>
                      <a:pPr marL="0" marR="0" indent="0" algn="l" defTabSz="1018586"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Branchenerfahrung: 2</a:t>
                      </a:r>
                      <a:r>
                        <a:rPr lang="en-US" sz="900" b="0" i="0" u="none" baseline="0" dirty="0">
                          <a:solidFill>
                            <a:schemeClr val="tx1"/>
                          </a:solidFill>
                          <a:latin typeface="+mn-lt"/>
                        </a:rPr>
                        <a:t>6</a:t>
                      </a:r>
                      <a:r>
                        <a:rPr lang="de-de" sz="900" b="0" i="0" u="none" baseline="0" dirty="0">
                          <a:solidFill>
                            <a:schemeClr val="tx1"/>
                          </a:solidFill>
                          <a:latin typeface="+mn-lt"/>
                        </a:rPr>
                        <a:t> Jahre</a:t>
                      </a:r>
                      <a:endParaRPr lang="de-de" sz="900" dirty="0">
                        <a:solidFill>
                          <a:schemeClr val="tx1"/>
                        </a:solidFill>
                      </a:endParaRPr>
                    </a:p>
                  </a:txBody>
                  <a:tcPr marL="640080" marR="0" marT="91440" marB="91440">
                    <a:lnL w="9525"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chemeClr val="tx1"/>
                          </a:solidFill>
                          <a:latin typeface="+mn-lt"/>
                        </a:rPr>
                        <a:t>Lorenzo Crosato, CFA</a:t>
                      </a:r>
                    </a:p>
                    <a:p>
                      <a:pPr marL="0" marR="0" indent="0" algn="l" defTabSz="1018586"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Vice President und</a:t>
                      </a:r>
                      <a:r>
                        <a:rPr lang="pl-PL" sz="900" b="0" i="0" u="none" baseline="0" dirty="0">
                          <a:solidFill>
                            <a:schemeClr val="tx1"/>
                          </a:solidFill>
                          <a:latin typeface="+mn-lt"/>
                        </a:rPr>
                        <a:t> </a:t>
                      </a:r>
                      <a:r>
                        <a:rPr lang="de-de" sz="900" b="0" i="0" u="none" baseline="0" dirty="0">
                          <a:solidFill>
                            <a:schemeClr val="tx1"/>
                          </a:solidFill>
                          <a:latin typeface="+mn-lt"/>
                        </a:rPr>
                        <a:t>Portfolio Manager</a:t>
                      </a:r>
                    </a:p>
                    <a:p>
                      <a:pPr marL="0" marR="0" indent="0" algn="l" defTabSz="1018586"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London, Großbritannien</a:t>
                      </a:r>
                    </a:p>
                    <a:p>
                      <a:pPr marL="0" marR="0" indent="0" algn="l" defTabSz="1018586"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Branchenerfahrung: </a:t>
                      </a:r>
                      <a:r>
                        <a:rPr lang="pl-PL" sz="900" b="0" i="0" u="none" baseline="0" dirty="0">
                          <a:solidFill>
                            <a:schemeClr val="tx1"/>
                          </a:solidFill>
                          <a:latin typeface="+mn-lt"/>
                        </a:rPr>
                        <a:t>2</a:t>
                      </a:r>
                      <a:r>
                        <a:rPr lang="en-US" sz="900" b="0" i="0" u="none" baseline="0" dirty="0">
                          <a:solidFill>
                            <a:schemeClr val="tx1"/>
                          </a:solidFill>
                          <a:latin typeface="+mn-lt"/>
                        </a:rPr>
                        <a:t>3</a:t>
                      </a:r>
                      <a:r>
                        <a:rPr lang="de-de" sz="900" b="0" i="0" u="none" baseline="0" dirty="0">
                          <a:solidFill>
                            <a:schemeClr val="tx1"/>
                          </a:solidFill>
                          <a:latin typeface="+mn-lt"/>
                        </a:rPr>
                        <a:t> Jahre</a:t>
                      </a:r>
                    </a:p>
                  </a:txBody>
                  <a:tcPr marL="640080" marR="0" marT="91440" marB="91440">
                    <a:lnL w="12700" cap="flat" cmpd="sng" algn="ctr">
                      <a:noFill/>
                      <a:prstDash val="solid"/>
                      <a:round/>
                      <a:headEnd type="none" w="med" len="med"/>
                      <a:tailEnd type="none" w="med" len="med"/>
                    </a:lnL>
                    <a:lnR w="9525" cap="flat" cmpd="sng" algn="ctr">
                      <a:solidFill>
                        <a:srgbClr val="BFBFBF"/>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07">
                <a:tc gridSpan="2">
                  <a:txBody>
                    <a:bodyPr/>
                    <a:lstStyle/>
                    <a:p>
                      <a:pPr algn="l" rtl="0"/>
                      <a:r>
                        <a:rPr lang="de-de" sz="900" b="1" i="0" u="none" baseline="0" dirty="0">
                          <a:solidFill>
                            <a:schemeClr val="tx1"/>
                          </a:solidFill>
                        </a:rPr>
                        <a:t>Research-Team</a:t>
                      </a:r>
                      <a:endParaRPr lang="de-de" sz="900" b="1" dirty="0">
                        <a:solidFill>
                          <a:schemeClr val="tx1"/>
                        </a:solidFill>
                      </a:endParaRPr>
                    </a:p>
                  </a:txBody>
                  <a:tcP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6E6E6"/>
                    </a:solidFill>
                  </a:tcPr>
                </a:tc>
                <a:tc hMerge="1">
                  <a:txBody>
                    <a:bodyPr/>
                    <a:lstStyle/>
                    <a:p>
                      <a:endParaRPr lang="de-de"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latin typeface="+mn-lt"/>
                      </a:endParaRPr>
                    </a:p>
                  </a:txBody>
                  <a:tcPr marL="0" marR="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de-de" sz="1000" b="1" i="0" u="none" baseline="0" dirty="0">
                          <a:solidFill>
                            <a:schemeClr val="tx1"/>
                          </a:solidFill>
                          <a:latin typeface="+mn-lt"/>
                        </a:rPr>
                        <a:t>Patrick O’Connor</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Head of Global ETFs</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San Mateo, USA</a:t>
                      </a:r>
                      <a:endParaRPr lang="de-de" sz="900" baseline="0" dirty="0">
                        <a:solidFill>
                          <a:schemeClr val="tx1"/>
                        </a:solidFill>
                        <a:latin typeface="+mn-lt"/>
                      </a:endParaRP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Branchenerfahrung: </a:t>
                      </a:r>
                      <a:r>
                        <a:rPr lang="pl-PL" sz="900" b="0" i="0" u="none" baseline="0" dirty="0">
                          <a:solidFill>
                            <a:schemeClr val="tx1"/>
                          </a:solidFill>
                          <a:latin typeface="+mn-lt"/>
                        </a:rPr>
                        <a:t>3</a:t>
                      </a:r>
                      <a:r>
                        <a:rPr lang="en-US" sz="900" b="0" i="0" u="none" baseline="0" dirty="0">
                          <a:solidFill>
                            <a:schemeClr val="tx1"/>
                          </a:solidFill>
                          <a:latin typeface="+mn-lt"/>
                        </a:rPr>
                        <a:t>3</a:t>
                      </a:r>
                      <a:r>
                        <a:rPr lang="de-de" sz="900" b="0" i="0" u="none" baseline="0" dirty="0">
                          <a:solidFill>
                            <a:schemeClr val="tx1"/>
                          </a:solidFill>
                          <a:latin typeface="+mn-lt"/>
                        </a:rPr>
                        <a:t> Jahre</a:t>
                      </a:r>
                      <a:endParaRPr lang="de-de" sz="900" baseline="0" dirty="0">
                        <a:solidFill>
                          <a:schemeClr val="tx1"/>
                        </a:solidFill>
                        <a:latin typeface="+mn-lt"/>
                      </a:endParaRPr>
                    </a:p>
                  </a:txBody>
                  <a:tcPr marL="640080" marR="0" marT="91440" marB="91440">
                    <a:lnL w="9525"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de-de" sz="900" dirty="0">
                        <a:solidFill>
                          <a:schemeClr val="tx1"/>
                        </a:solidFill>
                      </a:endParaRPr>
                    </a:p>
                  </a:txBody>
                  <a:tcPr marL="640080" marR="0" marT="0" marB="0">
                    <a:lnL w="12700" cap="flat" cmpd="sng" algn="ctr">
                      <a:no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5391">
                <a:tc rowSpan="2">
                  <a:txBody>
                    <a:bodyPr/>
                    <a:lstStyle/>
                    <a:p>
                      <a:pPr algn="l" rtl="0">
                        <a:spcAft>
                          <a:spcPts val="600"/>
                        </a:spcAft>
                      </a:pPr>
                      <a:r>
                        <a:rPr lang="de-DE" sz="900" b="1" i="0" u="none" baseline="0" dirty="0">
                          <a:solidFill>
                            <a:schemeClr val="tx1"/>
                          </a:solidFill>
                          <a:latin typeface="+mn-lt"/>
                        </a:rPr>
                        <a:t>Sundaram Chettiappan, CFA</a:t>
                      </a:r>
                      <a:br>
                        <a:rPr lang="de-de" sz="900" b="1" dirty="0">
                          <a:solidFill>
                            <a:schemeClr val="tx1"/>
                          </a:solidFill>
                          <a:latin typeface="+mn-lt"/>
                        </a:rPr>
                      </a:br>
                      <a:r>
                        <a:rPr lang="en-US" sz="800" b="0" i="0" u="none" baseline="0" dirty="0">
                          <a:solidFill>
                            <a:schemeClr val="tx1"/>
                          </a:solidFill>
                          <a:latin typeface="+mn-lt"/>
                        </a:rPr>
                        <a:t>VP and Research Analyst/Portfolio Manager</a:t>
                      </a:r>
                      <a:br>
                        <a:rPr lang="de-de" sz="800" b="0" dirty="0">
                          <a:solidFill>
                            <a:schemeClr val="tx1"/>
                          </a:solidFill>
                          <a:latin typeface="+mn-lt"/>
                        </a:rPr>
                      </a:br>
                      <a:r>
                        <a:rPr lang="de-de" sz="800" b="0" i="0" u="none" baseline="0" dirty="0">
                          <a:solidFill>
                            <a:schemeClr val="tx1"/>
                          </a:solidFill>
                          <a:latin typeface="+mn-lt"/>
                        </a:rPr>
                        <a:t>San Mateo, USA</a:t>
                      </a:r>
                      <a:br>
                        <a:rPr lang="de-de" sz="800" b="0" dirty="0">
                          <a:solidFill>
                            <a:schemeClr val="tx1"/>
                          </a:solidFill>
                          <a:latin typeface="+mn-lt"/>
                        </a:rPr>
                      </a:br>
                      <a:r>
                        <a:rPr lang="de-de" sz="800" b="0" i="0" u="none" baseline="0" dirty="0">
                          <a:solidFill>
                            <a:schemeClr val="tx1"/>
                          </a:solidFill>
                          <a:latin typeface="+mn-lt"/>
                        </a:rPr>
                        <a:t>Investmenterfahrung: </a:t>
                      </a:r>
                      <a:r>
                        <a:rPr lang="de-DE" sz="800" b="0" i="0" u="none" baseline="0" dirty="0">
                          <a:solidFill>
                            <a:schemeClr val="tx1"/>
                          </a:solidFill>
                          <a:latin typeface="+mn-lt"/>
                        </a:rPr>
                        <a:t>1</a:t>
                      </a:r>
                      <a:r>
                        <a:rPr lang="pl-PL" sz="800" b="0" i="0" u="none" baseline="0" dirty="0">
                          <a:solidFill>
                            <a:schemeClr val="tx1"/>
                          </a:solidFill>
                          <a:latin typeface="+mn-lt"/>
                        </a:rPr>
                        <a:t>6</a:t>
                      </a:r>
                      <a:r>
                        <a:rPr lang="de-de" sz="800" b="0" i="0" u="none" baseline="0" dirty="0">
                          <a:solidFill>
                            <a:schemeClr val="tx1"/>
                          </a:solidFill>
                          <a:latin typeface="+mn-lt"/>
                        </a:rPr>
                        <a:t> Jahre</a:t>
                      </a:r>
                    </a:p>
                    <a:p>
                      <a:pPr algn="l" rtl="0">
                        <a:spcAft>
                          <a:spcPts val="600"/>
                        </a:spcAft>
                      </a:pPr>
                      <a:r>
                        <a:rPr lang="de-DE" sz="900" b="1" i="0" u="none" baseline="0" dirty="0">
                          <a:solidFill>
                            <a:schemeClr val="tx1"/>
                          </a:solidFill>
                          <a:latin typeface="+mn-lt"/>
                        </a:rPr>
                        <a:t>Raghu Kalluri, CFA</a:t>
                      </a:r>
                      <a:br>
                        <a:rPr lang="de-de" sz="900" b="1" dirty="0">
                          <a:solidFill>
                            <a:schemeClr val="tx1"/>
                          </a:solidFill>
                          <a:latin typeface="+mn-lt"/>
                        </a:rPr>
                      </a:br>
                      <a:r>
                        <a:rPr lang="de-de" sz="800" b="0" i="0" u="none" kern="1200" baseline="0" dirty="0">
                          <a:solidFill>
                            <a:schemeClr val="tx1"/>
                          </a:solidFill>
                          <a:latin typeface="+mn-lt"/>
                          <a:ea typeface="+mn-ea"/>
                          <a:cs typeface="+mn-cs"/>
                        </a:rPr>
                        <a:t>Sr. Research Analyst</a:t>
                      </a:r>
                      <a:br>
                        <a:rPr lang="de-de" sz="800" dirty="0">
                          <a:solidFill>
                            <a:schemeClr val="tx1"/>
                          </a:solidFill>
                          <a:latin typeface="+mn-lt"/>
                        </a:rPr>
                      </a:br>
                      <a:r>
                        <a:rPr lang="de-de" sz="800" b="0" i="0" u="none" baseline="0" dirty="0">
                          <a:solidFill>
                            <a:schemeClr val="tx1"/>
                          </a:solidFill>
                          <a:latin typeface="+mn-lt"/>
                        </a:rPr>
                        <a:t>Hyderabad, Indien</a:t>
                      </a:r>
                      <a:br>
                        <a:rPr lang="de-de" sz="800" dirty="0">
                          <a:solidFill>
                            <a:schemeClr val="tx1"/>
                          </a:solidFill>
                          <a:latin typeface="+mn-lt"/>
                        </a:rPr>
                      </a:br>
                      <a:r>
                        <a:rPr lang="de-de" sz="800" b="0" i="0" u="none" baseline="0" dirty="0">
                          <a:solidFill>
                            <a:schemeClr val="tx1"/>
                          </a:solidFill>
                          <a:latin typeface="+mn-lt"/>
                        </a:rPr>
                        <a:t>Investmenterfahrung: 11 Jahre</a:t>
                      </a:r>
                    </a:p>
                  </a:txBody>
                  <a:tcPr marT="91440" marB="91440">
                    <a:lnL w="9525" cap="flat" cmpd="sng" algn="ctr">
                      <a:solidFill>
                        <a:srgbClr val="BFBFBF"/>
                      </a:solidFill>
                      <a:prstDash val="solid"/>
                      <a:round/>
                      <a:headEnd type="none" w="med" len="med"/>
                      <a:tailEnd type="none" w="med" len="med"/>
                    </a:lnL>
                    <a:lnR w="12700" cmpd="sng">
                      <a:noFill/>
                    </a:lnR>
                    <a:lnT w="12700" cmpd="sng">
                      <a:noFill/>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rtl="0">
                        <a:spcAft>
                          <a:spcPts val="600"/>
                        </a:spcAft>
                      </a:pPr>
                      <a:r>
                        <a:rPr lang="de-de" sz="900" b="1" i="0" u="none" baseline="0" dirty="0">
                          <a:solidFill>
                            <a:schemeClr val="tx1"/>
                          </a:solidFill>
                          <a:latin typeface="+mn-lt"/>
                        </a:rPr>
                        <a:t>Vaneet Chadha, CFA</a:t>
                      </a:r>
                      <a:br>
                        <a:rPr lang="de-de" sz="900" b="1" dirty="0">
                          <a:solidFill>
                            <a:schemeClr val="tx1"/>
                          </a:solidFill>
                          <a:latin typeface="+mn-lt"/>
                        </a:rPr>
                      </a:br>
                      <a:r>
                        <a:rPr lang="en-US" sz="800" b="0" i="0" u="none" baseline="0" dirty="0">
                          <a:solidFill>
                            <a:schemeClr val="tx1"/>
                          </a:solidFill>
                          <a:latin typeface="+mn-lt"/>
                        </a:rPr>
                        <a:t>VP/Director of Style Premia/Volatility Management</a:t>
                      </a:r>
                      <a:br>
                        <a:rPr lang="de-de" sz="800" dirty="0">
                          <a:solidFill>
                            <a:schemeClr val="tx1"/>
                          </a:solidFill>
                          <a:latin typeface="+mn-lt"/>
                        </a:rPr>
                      </a:br>
                      <a:r>
                        <a:rPr lang="de-de" sz="800" b="0" i="0" u="none" baseline="0" dirty="0">
                          <a:solidFill>
                            <a:schemeClr val="tx1"/>
                          </a:solidFill>
                          <a:latin typeface="+mn-lt"/>
                        </a:rPr>
                        <a:t>San Mateo, USA</a:t>
                      </a:r>
                      <a:br>
                        <a:rPr lang="de-de" sz="800" dirty="0">
                          <a:solidFill>
                            <a:schemeClr val="tx1"/>
                          </a:solidFill>
                          <a:latin typeface="+mn-lt"/>
                        </a:rPr>
                      </a:br>
                      <a:r>
                        <a:rPr lang="de-de" sz="800" b="0" i="0" u="none" baseline="0" dirty="0">
                          <a:solidFill>
                            <a:schemeClr val="tx1"/>
                          </a:solidFill>
                          <a:latin typeface="+mn-lt"/>
                        </a:rPr>
                        <a:t>Investmenterfahrung: 16 Jahre</a:t>
                      </a:r>
                    </a:p>
                  </a:txBody>
                  <a:tcPr marT="91440" marB="91440">
                    <a:lnL w="12700" cmpd="sng">
                      <a:noFill/>
                    </a:lnL>
                    <a:lnR w="9525" cap="flat" cmpd="sng" algn="ctr">
                      <a:solidFill>
                        <a:srgbClr val="BFBFBF"/>
                      </a:solidFill>
                      <a:prstDash val="solid"/>
                      <a:round/>
                      <a:headEnd type="none" w="med" len="med"/>
                      <a:tailEnd type="none" w="med" len="med"/>
                    </a:lnR>
                    <a:lnT w="12700" cmpd="sng">
                      <a:noFill/>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de-de"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de-de"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26068">
                <a:tc vMerge="1">
                  <a:txBody>
                    <a:bodyPr/>
                    <a:lstStyle/>
                    <a:p>
                      <a:endParaRPr lang="de-de"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de-de"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latin typeface="+mn-lt"/>
                      </a:endParaRPr>
                    </a:p>
                  </a:txBody>
                  <a:tcPr marL="0" marR="0" marT="91440" marB="9144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de-de" sz="1000" b="1" i="0" u="none" baseline="0" dirty="0">
                          <a:solidFill>
                            <a:schemeClr val="tx1"/>
                          </a:solidFill>
                          <a:latin typeface="+mn-lt"/>
                        </a:rPr>
                        <a:t>David Mann</a:t>
                      </a:r>
                      <a:br>
                        <a:rPr lang="de-de" sz="900" b="0" dirty="0">
                          <a:solidFill>
                            <a:schemeClr val="tx1"/>
                          </a:solidFill>
                          <a:latin typeface="+mn-lt"/>
                        </a:rPr>
                      </a:br>
                      <a:r>
                        <a:rPr lang="de-de" sz="900" b="0" i="0" u="none" baseline="0" dirty="0">
                          <a:solidFill>
                            <a:schemeClr val="tx1"/>
                          </a:solidFill>
                          <a:latin typeface="+mn-lt"/>
                        </a:rPr>
                        <a:t>Head of Global ETF</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Kapitalmärkte</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San Mateo, USA</a:t>
                      </a:r>
                      <a:endParaRPr lang="de-de" sz="900" baseline="0" dirty="0">
                        <a:solidFill>
                          <a:schemeClr val="tx1"/>
                        </a:solidFill>
                        <a:latin typeface="+mn-lt"/>
                      </a:endParaRP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Branchenerfahrung: 1</a:t>
                      </a:r>
                      <a:r>
                        <a:rPr lang="en-US" sz="900" b="0" i="0" u="none" baseline="0" dirty="0">
                          <a:solidFill>
                            <a:schemeClr val="tx1"/>
                          </a:solidFill>
                          <a:latin typeface="+mn-lt"/>
                        </a:rPr>
                        <a:t>9</a:t>
                      </a:r>
                      <a:r>
                        <a:rPr lang="de-de" sz="900" b="0" i="0" u="none" baseline="0" dirty="0">
                          <a:solidFill>
                            <a:schemeClr val="tx1"/>
                          </a:solidFill>
                          <a:latin typeface="+mn-lt"/>
                        </a:rPr>
                        <a:t> Jahre</a:t>
                      </a:r>
                      <a:endParaRPr lang="de-de" sz="900" baseline="0" dirty="0">
                        <a:solidFill>
                          <a:schemeClr val="tx1"/>
                        </a:solidFill>
                        <a:latin typeface="+mn-lt"/>
                      </a:endParaRPr>
                    </a:p>
                  </a:txBody>
                  <a:tcPr marL="640080" marR="0" marT="91440" marB="91440">
                    <a:lnL w="9525"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de-de" sz="1000" b="1" i="0" u="none" baseline="0" dirty="0">
                          <a:solidFill>
                            <a:schemeClr val="tx1"/>
                          </a:solidFill>
                          <a:latin typeface="+mn-lt"/>
                        </a:rPr>
                        <a:t>Jason Xavier</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Head of EMEA ETF</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Kapitalmärkte</a:t>
                      </a: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London, Großbritannien</a:t>
                      </a:r>
                      <a:endParaRPr lang="de-de" sz="900" baseline="0" dirty="0">
                        <a:solidFill>
                          <a:schemeClr val="tx1"/>
                        </a:solidFill>
                        <a:latin typeface="+mn-lt"/>
                      </a:endParaRPr>
                    </a:p>
                    <a:p>
                      <a:pPr marL="0" marR="0" indent="0" algn="l" defTabSz="1018824" rtl="0" eaLnBrk="1" fontAlgn="auto" latinLnBrk="0" hangingPunct="1">
                        <a:lnSpc>
                          <a:spcPct val="100000"/>
                        </a:lnSpc>
                        <a:spcBef>
                          <a:spcPts val="0"/>
                        </a:spcBef>
                        <a:spcAft>
                          <a:spcPts val="0"/>
                        </a:spcAft>
                        <a:buClrTx/>
                        <a:buSzTx/>
                        <a:buFontTx/>
                        <a:buNone/>
                        <a:tabLst/>
                        <a:defRPr/>
                      </a:pPr>
                      <a:r>
                        <a:rPr lang="de-de" sz="900" b="0" i="0" u="none" baseline="0" dirty="0">
                          <a:solidFill>
                            <a:schemeClr val="tx1"/>
                          </a:solidFill>
                          <a:latin typeface="+mn-lt"/>
                        </a:rPr>
                        <a:t>Branchenerfahrung: 19 Jahre</a:t>
                      </a:r>
                      <a:endParaRPr lang="de-de" sz="900" baseline="0" dirty="0">
                        <a:solidFill>
                          <a:schemeClr val="tx1"/>
                        </a:solidFill>
                        <a:latin typeface="+mn-lt"/>
                      </a:endParaRPr>
                    </a:p>
                  </a:txBody>
                  <a:tcPr marL="640080" marR="0" marT="91440" marB="91440">
                    <a:lnL w="12700" cap="flat" cmpd="sng" algn="ctr">
                      <a:no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582">
                <a:tc gridSpan="5">
                  <a:txBody>
                    <a:bodyPr/>
                    <a:lstStyle/>
                    <a:p>
                      <a:endParaRPr lang="en-US" sz="500" b="1" dirty="0">
                        <a:solidFill>
                          <a:schemeClr val="bg1"/>
                        </a:solidFill>
                      </a:endParaRPr>
                    </a:p>
                  </a:txBody>
                  <a:tcPr marL="0" marR="0" marT="0" marB="0">
                    <a:lnL w="12700" cmpd="sng">
                      <a:noFill/>
                    </a:lnL>
                    <a:lnR w="12700" cmpd="sng">
                      <a:noFill/>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2274">
                <a:tc gridSpan="5">
                  <a:txBody>
                    <a:bodyPr/>
                    <a:lstStyle/>
                    <a:p>
                      <a:r>
                        <a:rPr lang="en-US" sz="1000" b="1" dirty="0">
                          <a:solidFill>
                            <a:schemeClr val="bg1"/>
                          </a:solidFill>
                        </a:rPr>
                        <a:t>Additional resources</a:t>
                      </a:r>
                    </a:p>
                  </a:txBody>
                  <a:tcPr>
                    <a:lnL w="9525" cap="flat" cmpd="sng" algn="ctr">
                      <a:solidFill>
                        <a:srgbClr val="8C8C8C"/>
                      </a:solidFill>
                      <a:prstDash val="solid"/>
                      <a:round/>
                      <a:headEnd type="none" w="med" len="med"/>
                      <a:tailEnd type="none" w="med" len="med"/>
                    </a:lnL>
                    <a:lnR w="9525" cap="flat" cmpd="sng" algn="ctr">
                      <a:solidFill>
                        <a:srgbClr val="8C8C8C"/>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C8C8C"/>
                    </a:solidFill>
                  </a:tcPr>
                </a:tc>
                <a:tc hMerge="1">
                  <a:txBody>
                    <a:bodyPr/>
                    <a:lstStyle/>
                    <a:p>
                      <a:endParaRPr lang="en-US"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2" name="object 25">
            <a:extLst>
              <a:ext uri="{FF2B5EF4-FFF2-40B4-BE49-F238E27FC236}">
                <a16:creationId xmlns:a16="http://schemas.microsoft.com/office/drawing/2014/main" id="{636BA465-8003-409D-B1E7-F2EB9584C2AD}"/>
              </a:ext>
            </a:extLst>
          </p:cNvPr>
          <p:cNvSpPr/>
          <p:nvPr/>
        </p:nvSpPr>
        <p:spPr>
          <a:xfrm>
            <a:off x="4526280" y="5501639"/>
            <a:ext cx="202498" cy="152400"/>
          </a:xfrm>
          <a:custGeom>
            <a:avLst/>
            <a:gdLst/>
            <a:ahLst/>
            <a:cxnLst/>
            <a:rect l="l" t="t" r="r" b="b"/>
            <a:pathLst>
              <a:path w="239267" h="152400">
                <a:moveTo>
                  <a:pt x="119634" y="0"/>
                </a:moveTo>
                <a:lnTo>
                  <a:pt x="0" y="152400"/>
                </a:lnTo>
                <a:lnTo>
                  <a:pt x="239268" y="152400"/>
                </a:lnTo>
                <a:lnTo>
                  <a:pt x="119634" y="0"/>
                </a:lnTo>
                <a:close/>
              </a:path>
            </a:pathLst>
          </a:custGeom>
          <a:solidFill>
            <a:srgbClr val="E6E6E6"/>
          </a:solidFill>
        </p:spPr>
        <p:txBody>
          <a:bodyPr wrap="square" lIns="0" tIns="0" rIns="0" bIns="0" rtlCol="0">
            <a:noAutofit/>
          </a:bodyPr>
          <a:lstStyle/>
          <a:p>
            <a:pPr defTabSz="914080" fontAlgn="auto">
              <a:spcBef>
                <a:spcPts val="0"/>
              </a:spcBef>
              <a:spcAft>
                <a:spcPts val="0"/>
              </a:spcAft>
            </a:pPr>
            <a:endParaRPr sz="1800" i="0" dirty="0">
              <a:solidFill>
                <a:srgbClr val="000000"/>
              </a:solidFill>
              <a:latin typeface="Arial"/>
              <a:ea typeface="+mn-ea"/>
              <a:cs typeface="+mn-cs"/>
            </a:endParaRPr>
          </a:p>
        </p:txBody>
      </p:sp>
      <p:grpSp>
        <p:nvGrpSpPr>
          <p:cNvPr id="23" name="Group 22">
            <a:extLst>
              <a:ext uri="{FF2B5EF4-FFF2-40B4-BE49-F238E27FC236}">
                <a16:creationId xmlns:a16="http://schemas.microsoft.com/office/drawing/2014/main" id="{4E904E4E-952F-4327-8BED-DD838D4502AA}"/>
              </a:ext>
            </a:extLst>
          </p:cNvPr>
          <p:cNvGrpSpPr/>
          <p:nvPr/>
        </p:nvGrpSpPr>
        <p:grpSpPr>
          <a:xfrm>
            <a:off x="3115009" y="1111595"/>
            <a:ext cx="5624178" cy="586169"/>
            <a:chOff x="3115009" y="1111595"/>
            <a:chExt cx="5624178" cy="586169"/>
          </a:xfrm>
        </p:grpSpPr>
        <p:sp>
          <p:nvSpPr>
            <p:cNvPr id="24" name="Oval 23">
              <a:extLst>
                <a:ext uri="{FF2B5EF4-FFF2-40B4-BE49-F238E27FC236}">
                  <a16:creationId xmlns:a16="http://schemas.microsoft.com/office/drawing/2014/main" id="{5A5850B9-1446-4C68-B2AB-418F411B5E96}"/>
                </a:ext>
              </a:extLst>
            </p:cNvPr>
            <p:cNvSpPr/>
            <p:nvPr/>
          </p:nvSpPr>
          <p:spPr>
            <a:xfrm>
              <a:off x="3115009" y="1111882"/>
              <a:ext cx="583433" cy="585882"/>
            </a:xfrm>
            <a:prstGeom prst="ellipse">
              <a:avLst/>
            </a:prstGeom>
            <a:solidFill>
              <a:schemeClr val="bg1"/>
            </a:solidFill>
            <a:ln w="28575" cmpd="sng">
              <a:solidFill>
                <a:srgbClr val="00A09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defTabSz="636534" fontAlgn="auto">
                <a:spcBef>
                  <a:spcPts val="0"/>
                </a:spcBef>
                <a:spcAft>
                  <a:spcPts val="0"/>
                </a:spcAft>
                <a:buClr>
                  <a:srgbClr val="005598"/>
                </a:buClr>
                <a:defRPr/>
              </a:pPr>
              <a:endParaRPr lang="de-DE" altLang="ja-JP" sz="1000" b="1" i="0" kern="0" dirty="0">
                <a:solidFill>
                  <a:srgbClr val="005598"/>
                </a:solidFill>
                <a:latin typeface="Arial Narrow" pitchFamily="34" charset="0"/>
                <a:ea typeface="Geneva" pitchFamily="121" charset="-128"/>
                <a:cs typeface="Arial Narrow"/>
              </a:endParaRPr>
            </a:p>
          </p:txBody>
        </p:sp>
        <p:sp>
          <p:nvSpPr>
            <p:cNvPr id="26" name="Oval 25">
              <a:extLst>
                <a:ext uri="{FF2B5EF4-FFF2-40B4-BE49-F238E27FC236}">
                  <a16:creationId xmlns:a16="http://schemas.microsoft.com/office/drawing/2014/main" id="{96A71360-A36F-4610-A11D-9D952E00AD0E}"/>
                </a:ext>
              </a:extLst>
            </p:cNvPr>
            <p:cNvSpPr/>
            <p:nvPr/>
          </p:nvSpPr>
          <p:spPr>
            <a:xfrm>
              <a:off x="8155754" y="1111595"/>
              <a:ext cx="583433" cy="585882"/>
            </a:xfrm>
            <a:prstGeom prst="ellipse">
              <a:avLst/>
            </a:prstGeom>
            <a:solidFill>
              <a:srgbClr val="FFFFFF"/>
            </a:solidFill>
            <a:ln w="28575" cmpd="sng">
              <a:solidFill>
                <a:srgbClr val="00A09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defTabSz="636534" fontAlgn="auto">
                <a:spcBef>
                  <a:spcPts val="0"/>
                </a:spcBef>
                <a:spcAft>
                  <a:spcPts val="0"/>
                </a:spcAft>
                <a:buClr>
                  <a:srgbClr val="005598"/>
                </a:buClr>
                <a:defRPr/>
              </a:pPr>
              <a:endParaRPr lang="de-DE" altLang="ja-JP" sz="1000" b="1" i="0" kern="0" dirty="0">
                <a:solidFill>
                  <a:srgbClr val="FFFFFF"/>
                </a:solidFill>
                <a:latin typeface="Arial Narrow" pitchFamily="34" charset="0"/>
                <a:ea typeface="Geneva" pitchFamily="121" charset="-128"/>
                <a:cs typeface="Arial Narrow"/>
              </a:endParaRPr>
            </a:p>
          </p:txBody>
        </p:sp>
      </p:grpSp>
      <p:grpSp>
        <p:nvGrpSpPr>
          <p:cNvPr id="28" name="Group 27">
            <a:extLst>
              <a:ext uri="{FF2B5EF4-FFF2-40B4-BE49-F238E27FC236}">
                <a16:creationId xmlns:a16="http://schemas.microsoft.com/office/drawing/2014/main" id="{749D2CF8-6407-479D-9EBD-AB025E4D50BE}"/>
              </a:ext>
            </a:extLst>
          </p:cNvPr>
          <p:cNvGrpSpPr/>
          <p:nvPr/>
        </p:nvGrpSpPr>
        <p:grpSpPr>
          <a:xfrm>
            <a:off x="365760" y="1645920"/>
            <a:ext cx="6501384" cy="2294894"/>
            <a:chOff x="576072" y="2029968"/>
            <a:chExt cx="6501384" cy="2294894"/>
          </a:xfrm>
        </p:grpSpPr>
        <p:pic>
          <p:nvPicPr>
            <p:cNvPr id="41" name="Picture 40" descr="S:\Marketing\Staff corporate bios &amp; photos\Photos\2015\2015\72dpi\JasonXavier-web.jpg">
              <a:extLst>
                <a:ext uri="{FF2B5EF4-FFF2-40B4-BE49-F238E27FC236}">
                  <a16:creationId xmlns:a16="http://schemas.microsoft.com/office/drawing/2014/main" id="{4E10C71F-A5CD-4A44-81BC-CC517CEDC404}"/>
                </a:ext>
              </a:extLst>
            </p:cNvPr>
            <p:cNvPicPr/>
            <p:nvPr/>
          </p:nvPicPr>
          <p:blipFill rotWithShape="1">
            <a:blip r:embed="rId3" cstate="print">
              <a:extLst>
                <a:ext uri="{28A0092B-C50C-407E-A947-70E740481C1C}">
                  <a14:useLocalDpi xmlns:a14="http://schemas.microsoft.com/office/drawing/2010/main" val="0"/>
                </a:ext>
              </a:extLst>
            </a:blip>
            <a:srcRect l="20400" r="17320" b="11813"/>
            <a:stretch/>
          </p:blipFill>
          <p:spPr bwMode="auto">
            <a:xfrm>
              <a:off x="6611112" y="3675638"/>
              <a:ext cx="466344" cy="649224"/>
            </a:xfrm>
            <a:prstGeom prst="rect">
              <a:avLst/>
            </a:prstGeom>
            <a:noFill/>
            <a:ln>
              <a:noFill/>
            </a:ln>
          </p:spPr>
        </p:pic>
        <p:pic>
          <p:nvPicPr>
            <p:cNvPr id="44" name="Picture 2" descr="P:\My Documents\Jakub Wojtkowiak\GDS Production\_SUW\ETF\Pictures for ETF Presentations\11. Lorenzo Crosato.jpg">
              <a:extLst>
                <a:ext uri="{FF2B5EF4-FFF2-40B4-BE49-F238E27FC236}">
                  <a16:creationId xmlns:a16="http://schemas.microsoft.com/office/drawing/2014/main" id="{5C59733A-801F-454D-B03C-26DADB51F9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1112" y="2029968"/>
              <a:ext cx="466344" cy="6507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P:\My Documents\Jakub Wojtkowiak\GDS Production\_SUW\ETF\Pictures for ETF Presentations\7. Dina Ting.jpg">
              <a:extLst>
                <a:ext uri="{FF2B5EF4-FFF2-40B4-BE49-F238E27FC236}">
                  <a16:creationId xmlns:a16="http://schemas.microsoft.com/office/drawing/2014/main" id="{631CDED4-E85E-42DF-ADA2-CB7880C0B5C8}"/>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2232" y="2029968"/>
              <a:ext cx="466344" cy="649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P:\My Documents\Jakub Wojtkowiak\GDS Production\_SUW\ETF\Pictures for ETF Presentations\8. Chandra Seethamraju.jpg">
              <a:extLst>
                <a:ext uri="{FF2B5EF4-FFF2-40B4-BE49-F238E27FC236}">
                  <a16:creationId xmlns:a16="http://schemas.microsoft.com/office/drawing/2014/main" id="{77CB44B2-8230-4C62-A57D-1EF7CE3F2C0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072" y="2029968"/>
              <a:ext cx="466344" cy="64922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P:\My Documents\Jakub Wojtkowiak\GDS Production\_SUW\ETF\Pictures for ETF Presentations\9. David Mann.jpg">
              <a:extLst>
                <a:ext uri="{FF2B5EF4-FFF2-40B4-BE49-F238E27FC236}">
                  <a16:creationId xmlns:a16="http://schemas.microsoft.com/office/drawing/2014/main" id="{21D461E1-0412-49A6-84F9-D3A117E45B8E}"/>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2232" y="3675638"/>
              <a:ext cx="466344" cy="6492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P:\My Documents\Jakub Wojtkowiak\GDS Production\_SUW\ETF\Pictures for ETF Presentations\10. Patrick O'Connor.jpg">
              <a:extLst>
                <a:ext uri="{FF2B5EF4-FFF2-40B4-BE49-F238E27FC236}">
                  <a16:creationId xmlns:a16="http://schemas.microsoft.com/office/drawing/2014/main" id="{EC502EBC-3330-443B-B3F0-63F788C893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2232" y="2901437"/>
              <a:ext cx="462813" cy="64922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485C26A5-4532-4DD3-814C-35F0FF3425DC}"/>
              </a:ext>
            </a:extLst>
          </p:cNvPr>
          <p:cNvSpPr txBox="1"/>
          <p:nvPr/>
        </p:nvSpPr>
        <p:spPr>
          <a:xfrm>
            <a:off x="-74494" y="-44720"/>
            <a:ext cx="357790" cy="184666"/>
          </a:xfrm>
          <a:prstGeom prst="rect">
            <a:avLst/>
          </a:prstGeom>
          <a:noFill/>
        </p:spPr>
        <p:txBody>
          <a:bodyPr wrap="none" rtlCol="0">
            <a:spAutoFit/>
          </a:bodyPr>
          <a:lstStyle/>
          <a:p>
            <a:r>
              <a:rPr lang="en-US" sz="600" dirty="0">
                <a:solidFill>
                  <a:srgbClr val="A7A7A7"/>
                </a:solidFill>
              </a:rPr>
              <a:t>5618</a:t>
            </a:r>
          </a:p>
        </p:txBody>
      </p:sp>
      <p:pic>
        <p:nvPicPr>
          <p:cNvPr id="25" name="Graphic 24">
            <a:extLst>
              <a:ext uri="{FF2B5EF4-FFF2-40B4-BE49-F238E27FC236}">
                <a16:creationId xmlns:a16="http://schemas.microsoft.com/office/drawing/2014/main" id="{CBA6537F-54B3-C705-169A-69407692BF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5850" y="1165520"/>
            <a:ext cx="501750" cy="501750"/>
          </a:xfrm>
          <a:prstGeom prst="rect">
            <a:avLst/>
          </a:prstGeom>
        </p:spPr>
      </p:pic>
      <p:pic>
        <p:nvPicPr>
          <p:cNvPr id="27" name="Graphic 26">
            <a:extLst>
              <a:ext uri="{FF2B5EF4-FFF2-40B4-BE49-F238E27FC236}">
                <a16:creationId xmlns:a16="http://schemas.microsoft.com/office/drawing/2014/main" id="{7029E6C5-079B-C5FB-5B08-57F7EFD13C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67176" y="1179827"/>
            <a:ext cx="458080" cy="458080"/>
          </a:xfrm>
          <a:prstGeom prst="rect">
            <a:avLst/>
          </a:prstGeom>
        </p:spPr>
      </p:pic>
    </p:spTree>
    <p:extLst>
      <p:ext uri="{BB962C8B-B14F-4D97-AF65-F5344CB8AC3E}">
        <p14:creationId xmlns:p14="http://schemas.microsoft.com/office/powerpoint/2010/main" val="409192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25</a:t>
            </a:fld>
            <a:endParaRPr lang="en-US" dirty="0"/>
          </a:p>
        </p:txBody>
      </p:sp>
      <p:sp>
        <p:nvSpPr>
          <p:cNvPr id="4" name="Text Placeholder 3"/>
          <p:cNvSpPr>
            <a:spLocks noGrp="1"/>
          </p:cNvSpPr>
          <p:nvPr>
            <p:ph type="body" sz="quarter" idx="26"/>
          </p:nvPr>
        </p:nvSpPr>
        <p:spPr>
          <a:xfrm>
            <a:off x="274320" y="4718579"/>
            <a:ext cx="8503920" cy="1824795"/>
          </a:xfrm>
        </p:spPr>
        <p:txBody>
          <a:bodyPr/>
          <a:lstStyle/>
          <a:p>
            <a:pPr lvl="1"/>
            <a:r>
              <a:rPr lang="de-DE" sz="900" b="1" dirty="0">
                <a:latin typeface="Arial Narrow" panose="020B0606020202030204" pitchFamily="34" charset="0"/>
              </a:rPr>
              <a:t>Die Angaben zur simulierten Wertentwicklung </a:t>
            </a:r>
            <a:r>
              <a:rPr lang="de-de" sz="900" b="1" dirty="0">
                <a:latin typeface="Arial Narrow" panose="020B0606020202030204" pitchFamily="34" charset="0"/>
              </a:rPr>
              <a:t>für den Smart Beta Equity Index stellen die von Backtests abgeleitete hypothetische Wertentwicklung vor Auflegung sowie die tatsächliche Wertentwicklung seit Auflegung dar.</a:t>
            </a:r>
            <a:endParaRPr lang="de-de" sz="900" dirty="0">
              <a:latin typeface="Arial Narrow" panose="020B0606020202030204" pitchFamily="34" charset="0"/>
            </a:endParaRPr>
          </a:p>
          <a:p>
            <a:r>
              <a:rPr lang="de-de" dirty="0"/>
              <a:t>Die dargestellte Wertentwicklung spiegelt die Wertentwicklung des Index und nicht die tatsächliche Wertentwicklung eines börsengehandelten Produkts wider. Gebühren, Kosten und Ausgabeaufschläge sind in der Wertentwicklung des Index nicht berücksichtigt.</a:t>
            </a:r>
          </a:p>
          <a:p>
            <a:r>
              <a:rPr lang="de-de" dirty="0"/>
              <a:t>1. Die Aktienindexperformance wird durch die tatsächliche Wertentwicklung des MSCI ACWI Index</a:t>
            </a:r>
            <a:r>
              <a:rPr lang="de-DE" dirty="0"/>
              <a:t>—NR</a:t>
            </a:r>
            <a:r>
              <a:rPr lang="de-de" dirty="0"/>
              <a:t> abgebildet. </a:t>
            </a:r>
          </a:p>
          <a:p>
            <a:r>
              <a:rPr lang="de-de" dirty="0"/>
              <a:t>2. Der Rentenwertindex wird durch die tatsächliche Wertentwicklung des Bloomberg Global Aggregate Index abgebildet. </a:t>
            </a:r>
          </a:p>
          <a:p>
            <a:r>
              <a:rPr lang="de-de" dirty="0"/>
              <a:t>3. Smart Beta Global Equity wird durch den LibertyQ Global Equity Index</a:t>
            </a:r>
            <a:r>
              <a:rPr lang="de-DE" dirty="0"/>
              <a:t>—NR</a:t>
            </a:r>
            <a:r>
              <a:rPr lang="de-de" dirty="0"/>
              <a:t> dargestellt, der am 18. April 2016 als zugrunde liegender Index unseres Global Equity Smart Beta ETF in den USA aufgelegt wurde. Die Wertentwicklung dieses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Equity Index</a:t>
            </a:r>
            <a:r>
              <a:rPr lang="de-DE" dirty="0"/>
              <a:t>—NR</a:t>
            </a:r>
            <a:r>
              <a:rPr lang="de-de" dirty="0"/>
              <a:t> beruht auf dem MSCI ACWI Index</a:t>
            </a:r>
            <a:r>
              <a:rPr lang="de-DE" dirty="0"/>
              <a:t>—NR</a:t>
            </a:r>
            <a:r>
              <a:rPr lang="de-de" dirty="0"/>
              <a:t>. Er wurde anhand einer gemeinsam mit Franklin Templeton entwickelten Methode entwickelt, um die gewünschte Anlagestrategie Franklin Templetons abzubilden. Indizes werden nicht gemanagt. Es ist nicht möglich, direkt in einen Index zu investieren.</a:t>
            </a:r>
            <a:r>
              <a:rPr lang="de-DE" dirty="0"/>
              <a:t> </a:t>
            </a:r>
            <a:endParaRPr lang="pl-PL" dirty="0"/>
          </a:p>
          <a:p>
            <a:r>
              <a:rPr lang="de-DE" dirty="0"/>
              <a:t>Die Nettorenditen (NR) umfassen die Erträge abzüglich der Quellensteuer bei Dividendenausschüttung</a:t>
            </a:r>
            <a:r>
              <a:rPr lang="pl-PL" dirty="0"/>
              <a:t>.</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6" name="Text Placeholder 5">
            <a:extLst>
              <a:ext uri="{FF2B5EF4-FFF2-40B4-BE49-F238E27FC236}">
                <a16:creationId xmlns:a16="http://schemas.microsoft.com/office/drawing/2014/main" id="{BF445B6F-ED82-4D37-B6F4-9518C64E809A}"/>
              </a:ext>
            </a:extLst>
          </p:cNvPr>
          <p:cNvSpPr>
            <a:spLocks noGrp="1"/>
          </p:cNvSpPr>
          <p:nvPr>
            <p:ph type="body" sz="quarter" idx="32"/>
          </p:nvPr>
        </p:nvSpPr>
        <p:spPr/>
        <p:txBody>
          <a:bodyPr/>
          <a:lstStyle/>
          <a:p>
            <a:r>
              <a:rPr lang="de-DE" dirty="0"/>
              <a:t>Portfoliostrukturierung mit Smart Beta – Hypothetisches Beispiel</a:t>
            </a:r>
            <a:endParaRPr lang="en-US" dirty="0"/>
          </a:p>
        </p:txBody>
      </p:sp>
      <p:graphicFrame>
        <p:nvGraphicFramePr>
          <p:cNvPr id="8" name="Table 7">
            <a:extLst>
              <a:ext uri="{FF2B5EF4-FFF2-40B4-BE49-F238E27FC236}">
                <a16:creationId xmlns:a16="http://schemas.microsoft.com/office/drawing/2014/main" id="{419F87F2-2552-4922-8E94-FF6CC0C8EF9C}"/>
              </a:ext>
            </a:extLst>
          </p:cNvPr>
          <p:cNvGraphicFramePr>
            <a:graphicFrameLocks noGrp="1"/>
          </p:cNvGraphicFramePr>
          <p:nvPr>
            <p:extLst>
              <p:ext uri="{D42A27DB-BD31-4B8C-83A1-F6EECF244321}">
                <p14:modId xmlns:p14="http://schemas.microsoft.com/office/powerpoint/2010/main" val="1620386937"/>
              </p:ext>
            </p:extLst>
          </p:nvPr>
        </p:nvGraphicFramePr>
        <p:xfrm>
          <a:off x="274320" y="1280160"/>
          <a:ext cx="7898836" cy="3407129"/>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182880">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gridCol w="34996">
                  <a:extLst>
                    <a:ext uri="{9D8B030D-6E8A-4147-A177-3AD203B41FA5}">
                      <a16:colId xmlns:a16="http://schemas.microsoft.com/office/drawing/2014/main" val="20004"/>
                    </a:ext>
                  </a:extLst>
                </a:gridCol>
                <a:gridCol w="2743200">
                  <a:extLst>
                    <a:ext uri="{9D8B030D-6E8A-4147-A177-3AD203B41FA5}">
                      <a16:colId xmlns:a16="http://schemas.microsoft.com/office/drawing/2014/main" val="20005"/>
                    </a:ext>
                  </a:extLst>
                </a:gridCol>
              </a:tblGrid>
              <a:tr h="437005">
                <a:tc>
                  <a:txBody>
                    <a:bodyPr/>
                    <a:lstStyle/>
                    <a:p>
                      <a:pPr marL="45720" algn="l" fontAlgn="b"/>
                      <a:endParaRPr lang="en-US" sz="800" b="1" i="0" u="none" strike="noStrike" kern="0" spc="-20" dirty="0">
                        <a:solidFill>
                          <a:srgbClr val="000000"/>
                        </a:solidFill>
                        <a:effectLst/>
                        <a:latin typeface="+mn-lt"/>
                      </a:endParaRPr>
                    </a:p>
                  </a:txBody>
                  <a:tcPr marL="45720" marR="45720" anchor="b">
                    <a:lnL w="1905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algn="l" fontAlgn="b"/>
                      <a:endParaRPr lang="en-US" sz="800" b="1" i="0" u="none" strike="noStrike" kern="0" spc="-20" dirty="0">
                        <a:solidFill>
                          <a:srgbClr val="000000"/>
                        </a:solidFill>
                        <a:effectLst/>
                        <a:latin typeface="+mn-lt"/>
                      </a:endParaRPr>
                    </a:p>
                  </a:txBody>
                  <a:tcPr marL="45720" marR="45720" anchor="b">
                    <a:lnL w="1905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algn="l" fontAlgn="b"/>
                      <a:endParaRPr lang="en-US" sz="800" b="1" i="0" u="none" strike="noStrike" kern="0" spc="-20" dirty="0">
                        <a:solidFill>
                          <a:srgbClr val="000000"/>
                        </a:solidFill>
                        <a:effectLst/>
                        <a:latin typeface="+mn-lt"/>
                      </a:endParaRPr>
                    </a:p>
                  </a:txBody>
                  <a:tcPr marL="45720" marR="45720" anchor="b">
                    <a:lnL w="1905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rtl="0">
                        <a:spcAft>
                          <a:spcPts val="1200"/>
                        </a:spcAft>
                      </a:pPr>
                      <a:r>
                        <a:rPr lang="de-de" sz="1400" b="1" i="0" u="none" spc="100" baseline="0" dirty="0">
                          <a:solidFill>
                            <a:sysClr val="windowText" lastClr="000000"/>
                          </a:solidFill>
                          <a:cs typeface="Arial" panose="020B0604020202020204" pitchFamily="34" charset="0"/>
                        </a:rPr>
                        <a:t>HYPOTHETISCHE GLOBALE PORTFOLIOS</a:t>
                      </a:r>
                      <a:endParaRPr lang="de-de" sz="1400" spc="100" dirty="0">
                        <a:solidFill>
                          <a:sysClr val="windowText" lastClr="000000"/>
                        </a:solidFill>
                        <a:cs typeface="Arial" panose="020B0604020202020204" pitchFamily="34" charset="0"/>
                      </a:endParaRP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pPr marL="0" indent="0" algn="ctr" rtl="0" fontAlgn="b">
                        <a:buFont typeface="Arial"/>
                        <a:buNone/>
                      </a:pPr>
                      <a:endParaRPr lang="de-de" sz="800" b="1" i="0" u="none" strike="noStrike" kern="0" spc="-20" dirty="0">
                        <a:solidFill>
                          <a:srgbClr val="FFFFFF"/>
                        </a:solidFill>
                        <a:effectLst/>
                        <a:latin typeface="+mn-lt"/>
                      </a:endParaRPr>
                    </a:p>
                  </a:txBody>
                  <a:tcPr marL="0" marR="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1018467" rtl="0" eaLnBrk="1" fontAlgn="b" latinLnBrk="0" hangingPunct="1">
                        <a:lnSpc>
                          <a:spcPct val="100000"/>
                        </a:lnSpc>
                        <a:spcBef>
                          <a:spcPts val="0"/>
                        </a:spcBef>
                        <a:spcAft>
                          <a:spcPts val="0"/>
                        </a:spcAft>
                        <a:buClrTx/>
                        <a:buSzTx/>
                        <a:buFont typeface="Arial"/>
                        <a:buNone/>
                        <a:tabLst/>
                        <a:defRPr/>
                      </a:pPr>
                      <a:endParaRPr lang="de-de" sz="800" b="1" i="0" kern="0" spc="-20" dirty="0">
                        <a:solidFill>
                          <a:srgbClr val="FFFFFF"/>
                        </a:solidFill>
                        <a:latin typeface="+mn-lt"/>
                      </a:endParaRPr>
                    </a:p>
                  </a:txBody>
                  <a:tcPr marL="45720" marR="45720" anchor="ctr">
                    <a:lnL w="762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E7800"/>
                    </a:solidFill>
                  </a:tcPr>
                </a:tc>
                <a:extLst>
                  <a:ext uri="{0D108BD9-81ED-4DB2-BD59-A6C34878D82A}">
                    <a16:rowId xmlns:a16="http://schemas.microsoft.com/office/drawing/2014/main" val="10000"/>
                  </a:ext>
                </a:extLst>
              </a:tr>
              <a:tr h="775564">
                <a:tc>
                  <a:txBody>
                    <a:bodyPr/>
                    <a:lstStyle/>
                    <a:p>
                      <a:pPr marL="45720" algn="l" fontAlgn="b"/>
                      <a:endParaRPr lang="en-US" sz="800" b="0" i="0" u="none" strike="noStrike" dirty="0">
                        <a:solidFill>
                          <a:srgbClr val="000000"/>
                        </a:solidFill>
                        <a:effectLst/>
                        <a:latin typeface="+mn-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algn="l" fontAlgn="b"/>
                      <a:endParaRPr lang="en-US" sz="800" b="0" i="0" u="none" strike="noStrike" dirty="0">
                        <a:solidFill>
                          <a:srgbClr val="000000"/>
                        </a:solidFill>
                        <a:effectLst/>
                        <a:latin typeface="+mn-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l" fontAlgn="b"/>
                      <a:endParaRPr lang="en-US" sz="800" b="0" i="0" u="none" strike="noStrike" dirty="0">
                        <a:solidFill>
                          <a:srgbClr val="000000"/>
                        </a:solidFill>
                        <a:effectLst/>
                        <a:latin typeface="+mn-lt"/>
                      </a:endParaRPr>
                    </a:p>
                  </a:txBody>
                  <a:tcPr marL="45720" marR="45720">
                    <a:lnL w="127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lnSpc>
                          <a:spcPct val="100000"/>
                        </a:lnSpc>
                        <a:spcAft>
                          <a:spcPts val="600"/>
                        </a:spcAft>
                      </a:pPr>
                      <a:r>
                        <a:rPr lang="de-de" sz="1600" b="1" i="0" u="none" baseline="0" dirty="0">
                          <a:solidFill>
                            <a:srgbClr val="3769FF"/>
                          </a:solidFill>
                          <a:cs typeface="Arial" panose="020B0604020202020204" pitchFamily="34" charset="0"/>
                        </a:rPr>
                        <a:t>60 %</a:t>
                      </a:r>
                      <a:r>
                        <a:rPr lang="de-de" sz="1050" b="0" i="0" u="none" baseline="0" dirty="0">
                          <a:solidFill>
                            <a:srgbClr val="3769FF"/>
                          </a:solidFill>
                          <a:cs typeface="Arial" panose="020B0604020202020204" pitchFamily="34" charset="0"/>
                        </a:rPr>
                        <a:t> </a:t>
                      </a:r>
                      <a:r>
                        <a:rPr lang="de-de" sz="1100" b="0" i="0" u="none" baseline="0" dirty="0">
                          <a:solidFill>
                            <a:srgbClr val="000000"/>
                          </a:solidFill>
                          <a:cs typeface="Arial" panose="020B0604020202020204" pitchFamily="34" charset="0"/>
                        </a:rPr>
                        <a:t>Equity Index</a:t>
                      </a:r>
                      <a:r>
                        <a:rPr lang="de-de" sz="1100" b="0" i="0" u="none" baseline="32000" dirty="0">
                          <a:solidFill>
                            <a:srgbClr val="000000"/>
                          </a:solidFill>
                          <a:cs typeface="Arial" panose="020B0604020202020204" pitchFamily="34" charset="0"/>
                        </a:rPr>
                        <a:t>1</a:t>
                      </a:r>
                    </a:p>
                    <a:p>
                      <a:pPr marL="0" marR="0" indent="0" algn="l" defTabSz="1018824" rtl="0" eaLnBrk="1" fontAlgn="auto" latinLnBrk="0" hangingPunct="1">
                        <a:lnSpc>
                          <a:spcPct val="100000"/>
                        </a:lnSpc>
                        <a:spcBef>
                          <a:spcPts val="0"/>
                        </a:spcBef>
                        <a:spcAft>
                          <a:spcPts val="0"/>
                        </a:spcAft>
                        <a:buClrTx/>
                        <a:buSzTx/>
                        <a:buFontTx/>
                        <a:buNone/>
                        <a:tabLst/>
                        <a:defRPr/>
                      </a:pPr>
                      <a:r>
                        <a:rPr lang="de-de" sz="1600" b="1" i="0" u="none" baseline="0" dirty="0">
                          <a:solidFill>
                            <a:srgbClr val="00BFB3"/>
                          </a:solidFill>
                          <a:cs typeface="Arial" panose="020B0604020202020204" pitchFamily="34" charset="0"/>
                        </a:rPr>
                        <a:t>40 %</a:t>
                      </a:r>
                      <a:r>
                        <a:rPr lang="de-de" sz="1050" b="1" i="0" u="none" baseline="0" dirty="0">
                          <a:solidFill>
                            <a:srgbClr val="00BFB3"/>
                          </a:solidFill>
                          <a:cs typeface="Arial" panose="020B0604020202020204" pitchFamily="34" charset="0"/>
                        </a:rPr>
                        <a:t> </a:t>
                      </a:r>
                      <a:r>
                        <a:rPr lang="de-de" sz="1100" b="0" i="0" u="none" baseline="0" dirty="0">
                          <a:solidFill>
                            <a:srgbClr val="000000"/>
                          </a:solidFill>
                          <a:cs typeface="Arial" panose="020B0604020202020204" pitchFamily="34" charset="0"/>
                        </a:rPr>
                        <a:t>Fixed Income Index</a:t>
                      </a:r>
                      <a:r>
                        <a:rPr lang="de-de" sz="1100" b="0" i="0" u="none" baseline="32000" dirty="0">
                          <a:solidFill>
                            <a:srgbClr val="000000"/>
                          </a:solidFill>
                          <a:cs typeface="Arial" panose="020B0604020202020204" pitchFamily="34" charset="0"/>
                        </a:rPr>
                        <a:t>2</a:t>
                      </a: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de-de" sz="800" b="0" i="0" u="none" strike="noStrike" dirty="0">
                        <a:solidFill>
                          <a:srgbClr val="000000"/>
                        </a:solidFill>
                        <a:effectLst/>
                        <a:latin typeface="+mn-lt"/>
                      </a:endParaRPr>
                    </a:p>
                  </a:txBody>
                  <a:tcPr marL="0" marR="0">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18824" rtl="0" eaLnBrk="1" fontAlgn="auto" latinLnBrk="0" hangingPunct="1">
                        <a:lnSpc>
                          <a:spcPct val="100000"/>
                        </a:lnSpc>
                        <a:spcBef>
                          <a:spcPts val="0"/>
                        </a:spcBef>
                        <a:spcAft>
                          <a:spcPts val="600"/>
                        </a:spcAft>
                        <a:buClrTx/>
                        <a:buSzTx/>
                        <a:buFontTx/>
                        <a:buNone/>
                        <a:tabLst/>
                        <a:defRPr/>
                      </a:pPr>
                      <a:r>
                        <a:rPr lang="de-de" sz="1600" b="1" i="0" u="none" baseline="0" dirty="0">
                          <a:solidFill>
                            <a:srgbClr val="3769FF"/>
                          </a:solidFill>
                          <a:cs typeface="Arial" panose="020B0604020202020204" pitchFamily="34" charset="0"/>
                        </a:rPr>
                        <a:t>60 %</a:t>
                      </a:r>
                      <a:r>
                        <a:rPr lang="de-de" sz="1050" b="1" i="0" u="none" baseline="0" dirty="0">
                          <a:solidFill>
                            <a:srgbClr val="3769FF"/>
                          </a:solidFill>
                          <a:cs typeface="Arial" panose="020B0604020202020204" pitchFamily="34" charset="0"/>
                        </a:rPr>
                        <a:t> </a:t>
                      </a:r>
                      <a:r>
                        <a:rPr lang="de-de" sz="1100" b="0" i="0" u="none" baseline="0" dirty="0">
                          <a:solidFill>
                            <a:srgbClr val="000000"/>
                          </a:solidFill>
                          <a:cs typeface="Arial" panose="020B0604020202020204" pitchFamily="34" charset="0"/>
                        </a:rPr>
                        <a:t>Smart Beta Equity Index</a:t>
                      </a:r>
                      <a:r>
                        <a:rPr lang="de-de" sz="1100" b="0" i="0" u="none" baseline="32000" dirty="0">
                          <a:solidFill>
                            <a:srgbClr val="000000"/>
                          </a:solidFill>
                          <a:cs typeface="Arial" panose="020B0604020202020204" pitchFamily="34" charset="0"/>
                        </a:rPr>
                        <a:t>3</a:t>
                      </a:r>
                      <a:endParaRPr lang="de-de" sz="1050" baseline="32000" dirty="0">
                        <a:solidFill>
                          <a:srgbClr val="000000"/>
                        </a:solidFill>
                        <a:cs typeface="Arial" panose="020B0604020202020204" pitchFamily="34" charset="0"/>
                      </a:endParaRPr>
                    </a:p>
                    <a:p>
                      <a:pPr algn="l" rtl="0">
                        <a:lnSpc>
                          <a:spcPct val="100000"/>
                        </a:lnSpc>
                        <a:spcAft>
                          <a:spcPts val="0"/>
                        </a:spcAft>
                      </a:pPr>
                      <a:r>
                        <a:rPr lang="de-de" sz="1600" b="1" i="0" u="none" baseline="0" dirty="0">
                          <a:solidFill>
                            <a:srgbClr val="00BFB3"/>
                          </a:solidFill>
                          <a:cs typeface="Arial" panose="020B0604020202020204" pitchFamily="34" charset="0"/>
                        </a:rPr>
                        <a:t>40 % </a:t>
                      </a:r>
                      <a:r>
                        <a:rPr lang="de-de" sz="1100" b="0" i="0" u="none" baseline="0" dirty="0">
                          <a:solidFill>
                            <a:srgbClr val="000000"/>
                          </a:solidFill>
                          <a:cs typeface="Arial" panose="020B0604020202020204" pitchFamily="34" charset="0"/>
                        </a:rPr>
                        <a:t>Fixed Income Index</a:t>
                      </a:r>
                      <a:r>
                        <a:rPr lang="de-de" sz="1100" b="0" i="0" u="none" baseline="32000" dirty="0">
                          <a:solidFill>
                            <a:srgbClr val="000000"/>
                          </a:solidFill>
                          <a:cs typeface="Arial" panose="020B0604020202020204" pitchFamily="34" charset="0"/>
                        </a:rPr>
                        <a:t>2</a:t>
                      </a:r>
                      <a:endParaRPr lang="de-de" sz="1000" baseline="32000" dirty="0">
                        <a:solidFill>
                          <a:srgbClr val="000000"/>
                        </a:solidFill>
                        <a:cs typeface="Arial" panose="020B0604020202020204" pitchFamily="34" charset="0"/>
                      </a:endParaRP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rowSpan="3">
                  <a:txBody>
                    <a:bodyPr/>
                    <a:lstStyle/>
                    <a:p>
                      <a:pPr marL="0" indent="0" algn="ctr" rtl="0" fontAlgn="b"/>
                      <a:r>
                        <a:rPr lang="de-de" sz="900" b="1" i="0" u="none" strike="noStrike" baseline="0" dirty="0">
                          <a:solidFill>
                            <a:sysClr val="windowText" lastClr="000000"/>
                          </a:solidFill>
                          <a:effectLst/>
                          <a:latin typeface="+mn-lt"/>
                        </a:rPr>
                        <a:t>15 Jahre</a:t>
                      </a:r>
                      <a:br>
                        <a:rPr lang="de-de" sz="900" b="1" i="0" u="none" strike="noStrike" dirty="0">
                          <a:solidFill>
                            <a:sysClr val="windowText" lastClr="000000"/>
                          </a:solidFill>
                          <a:effectLst/>
                          <a:latin typeface="+mn-lt"/>
                        </a:rPr>
                      </a:br>
                      <a:r>
                        <a:rPr lang="de-de" sz="900" b="1" i="0" u="none" strike="noStrike" baseline="0" dirty="0">
                          <a:solidFill>
                            <a:sysClr val="windowText" lastClr="000000"/>
                          </a:solidFill>
                          <a:effectLst/>
                          <a:latin typeface="+mn-lt"/>
                        </a:rPr>
                        <a:t>per 30. </a:t>
                      </a:r>
                      <a:r>
                        <a:rPr lang="en-US" sz="900" b="1" i="0" u="none" strike="noStrike" baseline="0" dirty="0">
                          <a:solidFill>
                            <a:sysClr val="windowText" lastClr="000000"/>
                          </a:solidFill>
                          <a:effectLst/>
                          <a:latin typeface="+mn-lt"/>
                        </a:rPr>
                        <a:t>September</a:t>
                      </a:r>
                      <a:r>
                        <a:rPr lang="de-de" sz="900" b="1" i="0" u="none" strike="noStrike" baseline="0" dirty="0">
                          <a:solidFill>
                            <a:sysClr val="windowText" lastClr="000000"/>
                          </a:solidFill>
                          <a:effectLst/>
                          <a:latin typeface="+mn-lt"/>
                        </a:rPr>
                        <a:t> 20</a:t>
                      </a:r>
                      <a:r>
                        <a:rPr lang="en-US" sz="900" b="1" i="0" u="none" strike="noStrike" baseline="0" dirty="0">
                          <a:solidFill>
                            <a:sysClr val="windowText" lastClr="000000"/>
                          </a:solidFill>
                          <a:effectLst/>
                          <a:latin typeface="+mn-lt"/>
                        </a:rPr>
                        <a:t>22</a:t>
                      </a:r>
                      <a:endParaRPr lang="de-de" sz="900" b="1" i="0" u="none" strike="noStrike" baseline="0" dirty="0">
                        <a:solidFill>
                          <a:sysClr val="windowText" lastClr="000000"/>
                        </a:solidFill>
                        <a:effectLst/>
                        <a:latin typeface="+mn-lt"/>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rowSpan="3">
                  <a:txBody>
                    <a:bodyPr/>
                    <a:lstStyle/>
                    <a:p>
                      <a:pPr marL="0" indent="0" algn="l" rtl="0" fontAlgn="b"/>
                      <a:endParaRPr lang="de-de" sz="900" b="1" i="0" u="none" strike="noStrike" dirty="0">
                        <a:solidFill>
                          <a:schemeClr val="bg1"/>
                        </a:solidFill>
                        <a:effectLst/>
                        <a:latin typeface="+mn-lt"/>
                      </a:endParaRPr>
                    </a:p>
                  </a:txBody>
                  <a:tcPr marL="45720" marR="45720" marT="0" marB="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
                      <a:r>
                        <a:rPr lang="de-de" sz="1100" b="1" i="0" u="none" strike="noStrike" baseline="0" dirty="0">
                          <a:solidFill>
                            <a:srgbClr val="000000"/>
                          </a:solidFill>
                          <a:effectLst/>
                          <a:latin typeface="+mn-lt"/>
                        </a:rPr>
                        <a:t>Annualisierte</a:t>
                      </a:r>
                      <a:br>
                        <a:rPr lang="de-de" sz="1100" b="1" i="0" u="none" strike="noStrike" baseline="0" dirty="0">
                          <a:solidFill>
                            <a:srgbClr val="000000"/>
                          </a:solidFill>
                          <a:effectLst/>
                          <a:latin typeface="+mn-lt"/>
                        </a:rPr>
                      </a:br>
                      <a:r>
                        <a:rPr lang="de-de" sz="1100" b="1" i="0" u="none" strike="noStrike" baseline="0" dirty="0">
                          <a:solidFill>
                            <a:srgbClr val="000000"/>
                          </a:solidFill>
                          <a:effectLst/>
                          <a:latin typeface="+mn-lt"/>
                        </a:rPr>
                        <a:t>15-jährige Rendite (%)</a:t>
                      </a:r>
                    </a:p>
                  </a:txBody>
                  <a:tcPr marL="45720" marR="4572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3,28</a:t>
                      </a: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endParaRPr lang="en-US" sz="1100" b="0" i="0" u="none" strike="noStrike" baseline="0" dirty="0">
                        <a:solidFill>
                          <a:srgbClr val="000000"/>
                        </a:solidFill>
                        <a:effectLst/>
                        <a:latin typeface="+mn-lt"/>
                      </a:endParaRPr>
                    </a:p>
                  </a:txBody>
                  <a:tcPr marL="0" marR="0" marT="91440" marB="91440" anchor="ctr">
                    <a:lnL w="762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3,94</a:t>
                      </a:r>
                    </a:p>
                  </a:txBody>
                  <a:tcPr marL="45720" marR="45720" anchor="ctr">
                    <a:lnL w="762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548640">
                <a:tc vMerge="1">
                  <a:txBody>
                    <a:bodyPr/>
                    <a:lstStyle/>
                    <a:p>
                      <a:pPr marL="0" indent="0" algn="l" rtl="0" fontAlgn="b"/>
                      <a:endParaRPr lang="de-de" sz="1100" b="1" i="0" u="none" strike="noStrike" dirty="0">
                        <a:solidFill>
                          <a:srgbClr val="000000"/>
                        </a:solidFill>
                        <a:effectLst/>
                        <a:latin typeface="+mn-lt"/>
                      </a:endParaRPr>
                    </a:p>
                  </a:txBody>
                  <a:tcPr marL="45720" marR="45720">
                    <a:lnL w="190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a:p>
                  </a:txBody>
                  <a:tcPr/>
                </a:tc>
                <a:tc>
                  <a:txBody>
                    <a:bodyPr/>
                    <a:lstStyle/>
                    <a:p>
                      <a:pPr marL="0" indent="0" algn="l" rtl="0" fontAlgn="b"/>
                      <a:r>
                        <a:rPr lang="de-de" sz="1100" b="1" i="0" u="none" strike="noStrike" baseline="0" dirty="0">
                          <a:solidFill>
                            <a:srgbClr val="000000"/>
                          </a:solidFill>
                          <a:effectLst/>
                          <a:latin typeface="+mn-lt"/>
                        </a:rPr>
                        <a:t>Annualisierte 15-jährige </a:t>
                      </a:r>
                      <a:br>
                        <a:rPr lang="de-de" sz="1100" b="1" i="0" u="none" strike="noStrike" baseline="0" dirty="0">
                          <a:solidFill>
                            <a:srgbClr val="000000"/>
                          </a:solidFill>
                          <a:effectLst/>
                          <a:latin typeface="+mn-lt"/>
                        </a:rPr>
                      </a:br>
                      <a:r>
                        <a:rPr lang="de-de" sz="1100" b="1" i="0" u="none" strike="noStrike" baseline="0" dirty="0">
                          <a:solidFill>
                            <a:srgbClr val="000000"/>
                          </a:solidFill>
                          <a:effectLst/>
                          <a:latin typeface="+mn-lt"/>
                        </a:rPr>
                        <a:t>Standardabweichung (%)</a:t>
                      </a:r>
                    </a:p>
                  </a:txBody>
                  <a:tcPr marL="45720" marR="4572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11,42</a:t>
                      </a: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endParaRPr lang="en-US" sz="1100" b="0" i="0" u="none" strike="noStrike" baseline="0" dirty="0">
                        <a:solidFill>
                          <a:srgbClr val="000000"/>
                        </a:solidFill>
                        <a:effectLst/>
                        <a:latin typeface="+mn-lt"/>
                      </a:endParaRPr>
                    </a:p>
                  </a:txBody>
                  <a:tcPr marL="0" marR="0" marT="91440" marB="91440" anchor="ctr">
                    <a:lnL w="762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10,33</a:t>
                      </a:r>
                    </a:p>
                  </a:txBody>
                  <a:tcPr marL="45720" marR="45720" anchor="ctr">
                    <a:lnL w="762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r h="548640">
                <a:tc vMerge="1">
                  <a:txBody>
                    <a:bodyPr/>
                    <a:lstStyle/>
                    <a:p>
                      <a:pPr marL="0" indent="0" algn="l" rtl="0" fontAlgn="b"/>
                      <a:endParaRPr lang="de-de" sz="1100" b="1" i="0" u="none" strike="noStrike" dirty="0">
                        <a:solidFill>
                          <a:srgbClr val="000000"/>
                        </a:solidFill>
                        <a:effectLst/>
                        <a:latin typeface="+mn-lt"/>
                      </a:endParaRPr>
                    </a:p>
                  </a:txBody>
                  <a:tcPr marL="45720" marR="45720">
                    <a:lnL w="190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a:p>
                  </a:txBody>
                  <a:tcPr/>
                </a:tc>
                <a:tc>
                  <a:txBody>
                    <a:bodyPr/>
                    <a:lstStyle/>
                    <a:p>
                      <a:pPr marL="0" indent="0" algn="l" rtl="0" fontAlgn="b"/>
                      <a:r>
                        <a:rPr lang="de-de" sz="1100" b="1" i="0" u="none" strike="noStrike" baseline="0" dirty="0">
                          <a:solidFill>
                            <a:srgbClr val="000000"/>
                          </a:solidFill>
                          <a:effectLst/>
                          <a:latin typeface="+mn-lt"/>
                        </a:rPr>
                        <a:t>15-jährige Sharpe Ratio</a:t>
                      </a:r>
                    </a:p>
                  </a:txBody>
                  <a:tcPr marL="45720" marR="4572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0,28</a:t>
                      </a: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endParaRPr lang="en-US" sz="1100" b="0" i="0" u="none" strike="noStrike" baseline="0" dirty="0">
                        <a:solidFill>
                          <a:srgbClr val="000000"/>
                        </a:solidFill>
                        <a:effectLst/>
                        <a:latin typeface="+mn-lt"/>
                      </a:endParaRPr>
                    </a:p>
                  </a:txBody>
                  <a:tcPr marL="0" marR="0" marT="91440" marB="91440" anchor="ctr">
                    <a:lnL w="762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0,36</a:t>
                      </a:r>
                    </a:p>
                  </a:txBody>
                  <a:tcPr marL="45720" marR="45720" anchor="ctr">
                    <a:lnL w="762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4"/>
                  </a:ext>
                </a:extLst>
              </a:tr>
              <a:tr h="548640">
                <a:tc>
                  <a:txBody>
                    <a:bodyPr/>
                    <a:lstStyle/>
                    <a:p>
                      <a:pPr marL="0" indent="0" algn="l" fontAlgn="b"/>
                      <a:endParaRPr lang="en-US" sz="1100" b="1" i="0" u="none" strike="noStrike" dirty="0">
                        <a:solidFill>
                          <a:srgbClr val="000000"/>
                        </a:solidFill>
                        <a:effectLst/>
                        <a:latin typeface="+mn-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b"/>
                      <a:endParaRPr lang="en-US" sz="1100" b="1" i="0" u="none" strike="noStrike" dirty="0">
                        <a:solidFill>
                          <a:srgbClr val="000000"/>
                        </a:solidFill>
                        <a:effectLst/>
                        <a:latin typeface="+mn-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
                      <a:r>
                        <a:rPr lang="de-de" sz="1100" b="1" i="0" u="none" strike="noStrike" baseline="0" dirty="0">
                          <a:solidFill>
                            <a:srgbClr val="000000"/>
                          </a:solidFill>
                          <a:effectLst/>
                          <a:latin typeface="+mn-lt"/>
                        </a:rPr>
                        <a:t>Max. Drawdown</a:t>
                      </a:r>
                    </a:p>
                    <a:p>
                      <a:pPr marL="0" indent="0" algn="l" rtl="0" fontAlgn="b"/>
                      <a:r>
                        <a:rPr lang="de-de" sz="1100" b="1" i="0" u="none" strike="noStrike" baseline="0" dirty="0">
                          <a:solidFill>
                            <a:srgbClr val="000000"/>
                          </a:solidFill>
                          <a:effectLst/>
                          <a:latin typeface="+mn-lt"/>
                        </a:rPr>
                        <a:t>31.</a:t>
                      </a:r>
                      <a:r>
                        <a:rPr lang="de-de" sz="1100" b="1" i="0" u="none" strike="noStrike" baseline="0" dirty="0">
                          <a:solidFill>
                            <a:schemeClr val="tx1"/>
                          </a:solidFill>
                          <a:effectLst/>
                          <a:latin typeface="+mn-lt"/>
                        </a:rPr>
                        <a:t>10.2007–28.02.2009</a:t>
                      </a:r>
                      <a:r>
                        <a:rPr lang="de-de" sz="1100" b="1" i="0" u="none" strike="noStrike" baseline="0" dirty="0">
                          <a:solidFill>
                            <a:srgbClr val="000000"/>
                          </a:solidFill>
                          <a:effectLst/>
                          <a:latin typeface="+mn-lt"/>
                        </a:rPr>
                        <a:t> (%)</a:t>
                      </a:r>
                    </a:p>
                  </a:txBody>
                  <a:tcPr marL="45720" marR="4572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-37,09</a:t>
                      </a:r>
                    </a:p>
                  </a:txBody>
                  <a:tcPr marL="45720" marR="4572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endParaRPr lang="en-US" sz="1100" b="0" i="0" u="none" strike="noStrike" baseline="0" dirty="0">
                        <a:solidFill>
                          <a:srgbClr val="000000"/>
                        </a:solidFill>
                        <a:effectLst/>
                        <a:latin typeface="+mn-lt"/>
                      </a:endParaRPr>
                    </a:p>
                  </a:txBody>
                  <a:tcPr marL="0" marR="0" marT="91440" marB="91440" anchor="ctr">
                    <a:lnL w="762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a:solidFill>
                            <a:schemeClr val="tx1"/>
                          </a:solidFill>
                          <a:effectLst/>
                          <a:latin typeface="Arial"/>
                        </a:rPr>
                        <a:t>-3</a:t>
                      </a:r>
                      <a:r>
                        <a:rPr lang="pl-PL" sz="1100" b="1" i="0" u="none" strike="noStrike" dirty="0">
                          <a:solidFill>
                            <a:schemeClr val="tx1"/>
                          </a:solidFill>
                          <a:effectLst/>
                          <a:latin typeface="Arial"/>
                        </a:rPr>
                        <a:t>0,70</a:t>
                      </a:r>
                      <a:endParaRPr lang="en-US" sz="1100" b="1" i="0" u="none" strike="noStrike" dirty="0">
                        <a:solidFill>
                          <a:schemeClr val="tx1"/>
                        </a:solidFill>
                        <a:effectLst/>
                        <a:latin typeface="Arial"/>
                      </a:endParaRPr>
                    </a:p>
                  </a:txBody>
                  <a:tcPr marL="45720" marR="45720" anchor="ctr">
                    <a:lnL w="762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5"/>
                  </a:ext>
                </a:extLst>
              </a:tr>
            </a:tbl>
          </a:graphicData>
        </a:graphic>
      </p:graphicFrame>
      <p:graphicFrame>
        <p:nvGraphicFramePr>
          <p:cNvPr id="9" name="Chart 8">
            <a:extLst>
              <a:ext uri="{FF2B5EF4-FFF2-40B4-BE49-F238E27FC236}">
                <a16:creationId xmlns:a16="http://schemas.microsoft.com/office/drawing/2014/main" id="{B50C7DC3-57A3-4E2F-BBE5-E4213E83825C}"/>
              </a:ext>
            </a:extLst>
          </p:cNvPr>
          <p:cNvGraphicFramePr/>
          <p:nvPr>
            <p:extLst>
              <p:ext uri="{D42A27DB-BD31-4B8C-83A1-F6EECF244321}">
                <p14:modId xmlns:p14="http://schemas.microsoft.com/office/powerpoint/2010/main" val="1375733076"/>
              </p:ext>
            </p:extLst>
          </p:nvPr>
        </p:nvGraphicFramePr>
        <p:xfrm>
          <a:off x="4742873" y="1828800"/>
          <a:ext cx="657774" cy="639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8C30176-F052-4C10-BC91-5A6E602E3155}"/>
              </a:ext>
            </a:extLst>
          </p:cNvPr>
          <p:cNvGraphicFramePr/>
          <p:nvPr>
            <p:extLst>
              <p:ext uri="{D42A27DB-BD31-4B8C-83A1-F6EECF244321}">
                <p14:modId xmlns:p14="http://schemas.microsoft.com/office/powerpoint/2010/main" val="527156278"/>
              </p:ext>
            </p:extLst>
          </p:nvPr>
        </p:nvGraphicFramePr>
        <p:xfrm>
          <a:off x="7547041" y="1828800"/>
          <a:ext cx="657774" cy="639246"/>
        </p:xfrm>
        <a:graphic>
          <a:graphicData uri="http://schemas.openxmlformats.org/drawingml/2006/chart">
            <c:chart xmlns:c="http://schemas.openxmlformats.org/drawingml/2006/chart" xmlns:r="http://schemas.openxmlformats.org/officeDocument/2006/relationships" r:id="rId4"/>
          </a:graphicData>
        </a:graphic>
      </p:graphicFrame>
      <p:sp>
        <p:nvSpPr>
          <p:cNvPr id="2" name="DA.ID#">
            <a:extLst>
              <a:ext uri="{FF2B5EF4-FFF2-40B4-BE49-F238E27FC236}">
                <a16:creationId xmlns:a16="http://schemas.microsoft.com/office/drawing/2014/main" id="{CA9D6863-B740-4795-B2EF-53F74ADCA65C}"/>
              </a:ext>
            </a:extLst>
          </p:cNvPr>
          <p:cNvSpPr/>
          <p:nvPr/>
        </p:nvSpPr>
        <p:spPr>
          <a:xfrm>
            <a:off x="0" y="0"/>
            <a:ext cx="274320" cy="9144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00" dirty="0">
                <a:solidFill>
                  <a:srgbClr val="BBBBBB"/>
                </a:solidFill>
                <a:latin typeface="Arial" panose="020B0604020202020204" pitchFamily="34" charset="0"/>
              </a:rPr>
              <a:t>5607</a:t>
            </a:r>
          </a:p>
        </p:txBody>
      </p:sp>
    </p:spTree>
    <p:extLst>
      <p:ext uri="{BB962C8B-B14F-4D97-AF65-F5344CB8AC3E}">
        <p14:creationId xmlns:p14="http://schemas.microsoft.com/office/powerpoint/2010/main" val="3490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26</a:t>
            </a:fld>
            <a:endParaRPr lang="en-US" dirty="0"/>
          </a:p>
        </p:txBody>
      </p:sp>
      <p:sp>
        <p:nvSpPr>
          <p:cNvPr id="10" name="Text Placeholder 9"/>
          <p:cNvSpPr>
            <a:spLocks noGrp="1"/>
          </p:cNvSpPr>
          <p:nvPr>
            <p:ph type="body" sz="quarter" idx="26"/>
          </p:nvPr>
        </p:nvSpPr>
        <p:spPr>
          <a:xfrm>
            <a:off x="274320" y="4995578"/>
            <a:ext cx="8503920" cy="1547796"/>
          </a:xfrm>
        </p:spPr>
        <p:txBody>
          <a:bodyPr/>
          <a:lstStyle/>
          <a:p>
            <a:pPr lvl="1"/>
            <a:r>
              <a:rPr lang="de-DE" sz="900" b="1" dirty="0">
                <a:latin typeface="Arial Narrow" panose="020B0606020202030204" pitchFamily="34" charset="0"/>
              </a:rPr>
              <a:t>Die Angaben zur simulierten Wertentwicklung </a:t>
            </a:r>
            <a:r>
              <a:rPr lang="de-de" sz="900" b="1" dirty="0">
                <a:latin typeface="Arial Narrow" panose="020B0606020202030204" pitchFamily="34" charset="0"/>
              </a:rPr>
              <a:t>für Smart Beta Global Equity stellen die von Backtests abgeleitete hypothetische Wertentwicklung vor Auflegung sowie die tatsächliche Wertentwicklung seit Auflegung dar.</a:t>
            </a:r>
            <a:endParaRPr lang="de-de" sz="900" dirty="0">
              <a:latin typeface="Arial Narrow" panose="020B0606020202030204" pitchFamily="34" charset="0"/>
            </a:endParaRPr>
          </a:p>
          <a:p>
            <a:r>
              <a:rPr lang="de-de" dirty="0"/>
              <a:t>Die dargestellte Wertentwicklung spiegelt die Wertentwicklung des Index und nicht die tatsächliche Wertentwicklung eines börsengehandelten Produkts wider. Gebühren, Kosten und Ausgabeaufschläge sind in der Wertentwicklung des Index nicht berücksichtigt.</a:t>
            </a:r>
          </a:p>
          <a:p>
            <a:r>
              <a:rPr lang="de-de" dirty="0"/>
              <a:t>Quelle: MSCI; Stand: 3</a:t>
            </a:r>
            <a:r>
              <a:rPr lang="en-US" dirty="0"/>
              <a:t>0</a:t>
            </a:r>
            <a:r>
              <a:rPr lang="de-de" dirty="0"/>
              <a:t>. </a:t>
            </a:r>
            <a:r>
              <a:rPr lang="en-US" dirty="0"/>
              <a:t>September</a:t>
            </a:r>
            <a:r>
              <a:rPr lang="de-de" dirty="0"/>
              <a:t> 20</a:t>
            </a:r>
            <a:r>
              <a:rPr lang="pl-PL" dirty="0"/>
              <a:t>2</a:t>
            </a:r>
            <a:r>
              <a:rPr lang="en-US" dirty="0"/>
              <a:t>2</a:t>
            </a:r>
            <a:r>
              <a:rPr lang="de-de" dirty="0"/>
              <a:t>. Die oben dargestellte Wertentwicklung des MSCI und des Bloomberg Index entspricht der tatsächlichen Wertentwicklung. </a:t>
            </a:r>
          </a:p>
          <a:p>
            <a:r>
              <a:rPr lang="de-de" dirty="0"/>
              <a:t>Smart Beta Global Equity wird durch den LibertyQ Global Equity Index</a:t>
            </a:r>
            <a:r>
              <a:rPr lang="de-DE" dirty="0"/>
              <a:t>—NR</a:t>
            </a:r>
            <a:r>
              <a:rPr lang="de-de" dirty="0"/>
              <a:t> dargestellt, der am 18. April 2016 als zugrunde liegender Index unseres Global Equity Smart Beta ETF in den USA aufgelegt wurde. Die Wertentwicklung dieses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Equity Index</a:t>
            </a:r>
            <a:r>
              <a:rPr lang="de-DE" dirty="0"/>
              <a:t>—NR</a:t>
            </a:r>
            <a:r>
              <a:rPr lang="de-de" dirty="0"/>
              <a:t> beruht auf dem MSCI ACWI Index</a:t>
            </a:r>
            <a:r>
              <a:rPr lang="de-DE" dirty="0"/>
              <a:t>—NR</a:t>
            </a:r>
            <a:r>
              <a:rPr lang="de-de" dirty="0"/>
              <a:t>. Er wurde anhand einer gemeinsam mit Franklin Templeton entwickelten Methode entwickelt, um die gewünschte Anlagestrategie Franklin Templetons abzubilden. Indizes werden nicht gemanagt. Es ist nicht möglich, direkt in einen Index zu investieren.</a:t>
            </a:r>
            <a:r>
              <a:rPr lang="de-DE" dirty="0"/>
              <a:t> Die Nettorenditen (NR) umfassen die Erträge abzüglich der Quellensteuer bei Dividendenausschüttung</a:t>
            </a:r>
            <a:r>
              <a:rPr lang="pl-PL" dirty="0"/>
              <a:t>.</a:t>
            </a:r>
            <a:r>
              <a:rPr lang="de-DE" dirty="0"/>
              <a:t> Der Global Agg Index entspricht nicht der Nettorendite.</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graphicFrame>
        <p:nvGraphicFramePr>
          <p:cNvPr id="23" name="Chart Placeholder 9">
            <a:extLst>
              <a:ext uri="{FF2B5EF4-FFF2-40B4-BE49-F238E27FC236}">
                <a16:creationId xmlns:a16="http://schemas.microsoft.com/office/drawing/2014/main" id="{8102482B-DB45-4E78-887D-6EFB9533CA5E}"/>
              </a:ext>
            </a:extLst>
          </p:cNvPr>
          <p:cNvGraphicFramePr>
            <a:graphicFrameLocks noGrp="1"/>
          </p:cNvGraphicFramePr>
          <p:nvPr>
            <p:ph sz="quarter" idx="27"/>
            <p:extLst>
              <p:ext uri="{D42A27DB-BD31-4B8C-83A1-F6EECF244321}">
                <p14:modId xmlns:p14="http://schemas.microsoft.com/office/powerpoint/2010/main" val="745298427"/>
              </p:ext>
            </p:extLst>
          </p:nvPr>
        </p:nvGraphicFramePr>
        <p:xfrm>
          <a:off x="274638" y="1736725"/>
          <a:ext cx="8594725" cy="32084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8">
            <a:extLst>
              <a:ext uri="{FF2B5EF4-FFF2-40B4-BE49-F238E27FC236}">
                <a16:creationId xmlns:a16="http://schemas.microsoft.com/office/drawing/2014/main" id="{1D906AB0-AFA8-4C68-A0AF-71BFF4DA64E7}"/>
              </a:ext>
            </a:extLst>
          </p:cNvPr>
          <p:cNvSpPr>
            <a:spLocks noGrp="1"/>
          </p:cNvSpPr>
          <p:nvPr>
            <p:ph type="body" sz="quarter" idx="10"/>
          </p:nvPr>
        </p:nvSpPr>
        <p:spPr/>
        <p:txBody>
          <a:bodyPr/>
          <a:lstStyle/>
          <a:p>
            <a:r>
              <a:rPr lang="de-de" dirty="0"/>
              <a:t>Risiko/Rendite Allokationsgrenze</a:t>
            </a:r>
            <a:r>
              <a:rPr lang="de-DE" dirty="0"/>
              <a:t>—NR</a:t>
            </a:r>
            <a:r>
              <a:rPr lang="de-de" dirty="0"/>
              <a:t>–USD </a:t>
            </a:r>
          </a:p>
          <a:p>
            <a:pPr lvl="1"/>
            <a:r>
              <a:rPr lang="de-de" dirty="0"/>
              <a:t>15-Jahreszeitraum bis zum 3</a:t>
            </a:r>
            <a:r>
              <a:rPr lang="en-US" dirty="0"/>
              <a:t>0</a:t>
            </a:r>
            <a:r>
              <a:rPr lang="pl-PL" dirty="0"/>
              <a:t>.</a:t>
            </a:r>
            <a:r>
              <a:rPr lang="en-US" dirty="0"/>
              <a:t>09</a:t>
            </a:r>
            <a:r>
              <a:rPr lang="pl-PL" dirty="0"/>
              <a:t>.</a:t>
            </a:r>
            <a:r>
              <a:rPr lang="de-de" dirty="0"/>
              <a:t>20</a:t>
            </a:r>
            <a:r>
              <a:rPr lang="pl-PL" dirty="0"/>
              <a:t>2</a:t>
            </a:r>
            <a:r>
              <a:rPr lang="en-US" dirty="0"/>
              <a:t>2</a:t>
            </a:r>
            <a:endParaRPr lang="de-de" dirty="0"/>
          </a:p>
        </p:txBody>
      </p:sp>
      <p:sp>
        <p:nvSpPr>
          <p:cNvPr id="4" name="Text Placeholder 3">
            <a:extLst>
              <a:ext uri="{FF2B5EF4-FFF2-40B4-BE49-F238E27FC236}">
                <a16:creationId xmlns:a16="http://schemas.microsoft.com/office/drawing/2014/main" id="{F12C8518-82C0-4B99-8655-A0AEAD945671}"/>
              </a:ext>
            </a:extLst>
          </p:cNvPr>
          <p:cNvSpPr>
            <a:spLocks noGrp="1"/>
          </p:cNvSpPr>
          <p:nvPr>
            <p:ph type="body" sz="quarter" idx="32"/>
          </p:nvPr>
        </p:nvSpPr>
        <p:spPr/>
        <p:txBody>
          <a:bodyPr/>
          <a:lstStyle/>
          <a:p>
            <a:r>
              <a:rPr lang="de-DE" dirty="0"/>
              <a:t>Die Hinzunahme der LibertyQ-Methode hätte sowohl das Risiko als auch die Rendite verbessern können</a:t>
            </a:r>
            <a:endParaRPr lang="en-US" dirty="0"/>
          </a:p>
        </p:txBody>
      </p:sp>
      <p:grpSp>
        <p:nvGrpSpPr>
          <p:cNvPr id="15" name="Group 14">
            <a:extLst>
              <a:ext uri="{FF2B5EF4-FFF2-40B4-BE49-F238E27FC236}">
                <a16:creationId xmlns:a16="http://schemas.microsoft.com/office/drawing/2014/main" id="{2224FB80-9540-4C82-8A81-8FF9806EAE17}"/>
              </a:ext>
            </a:extLst>
          </p:cNvPr>
          <p:cNvGrpSpPr/>
          <p:nvPr/>
        </p:nvGrpSpPr>
        <p:grpSpPr>
          <a:xfrm>
            <a:off x="1856489" y="2748557"/>
            <a:ext cx="6752230" cy="1559557"/>
            <a:chOff x="2205289" y="3384753"/>
            <a:chExt cx="6074554" cy="1559556"/>
          </a:xfrm>
        </p:grpSpPr>
        <p:sp>
          <p:nvSpPr>
            <p:cNvPr id="16" name="Rectangular Callout 14">
              <a:extLst>
                <a:ext uri="{FF2B5EF4-FFF2-40B4-BE49-F238E27FC236}">
                  <a16:creationId xmlns:a16="http://schemas.microsoft.com/office/drawing/2014/main" id="{BA10BA9F-5A00-4AA5-826E-79F9E3F9DE21}"/>
                </a:ext>
              </a:extLst>
            </p:cNvPr>
            <p:cNvSpPr/>
            <p:nvPr/>
          </p:nvSpPr>
          <p:spPr>
            <a:xfrm>
              <a:off x="3072665" y="3606598"/>
              <a:ext cx="1455520" cy="457200"/>
            </a:xfrm>
            <a:prstGeom prst="wedgeRectCallout">
              <a:avLst>
                <a:gd name="adj1" fmla="val 44245"/>
                <a:gd name="adj2" fmla="val 90975"/>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dirty="0">
                  <a:solidFill>
                    <a:schemeClr val="tx1"/>
                  </a:solidFill>
                  <a:latin typeface="Arial Narrow" panose="020B0606020202030204" pitchFamily="34" charset="0"/>
                </a:rPr>
                <a:t>40% Smart Beta Global Equity/</a:t>
              </a:r>
            </a:p>
            <a:p>
              <a:pPr defTabSz="910018" fontAlgn="auto">
                <a:spcBef>
                  <a:spcPts val="0"/>
                </a:spcBef>
                <a:spcAft>
                  <a:spcPts val="0"/>
                </a:spcAft>
              </a:pPr>
              <a:r>
                <a:rPr lang="en-US" sz="850" dirty="0">
                  <a:solidFill>
                    <a:schemeClr val="tx1"/>
                  </a:solidFill>
                  <a:latin typeface="Arial Narrow" panose="020B0606020202030204" pitchFamily="34" charset="0"/>
                </a:rPr>
                <a:t>60% Bloomberg Global Agg Index</a:t>
              </a:r>
              <a:endParaRPr lang="en-US" sz="850" i="0" dirty="0">
                <a:solidFill>
                  <a:schemeClr val="tx1"/>
                </a:solidFill>
                <a:latin typeface="Arial Narrow" panose="020B0606020202030204" pitchFamily="34" charset="0"/>
              </a:endParaRPr>
            </a:p>
          </p:txBody>
        </p:sp>
        <p:sp>
          <p:nvSpPr>
            <p:cNvPr id="17" name="Rectangular Callout 15">
              <a:extLst>
                <a:ext uri="{FF2B5EF4-FFF2-40B4-BE49-F238E27FC236}">
                  <a16:creationId xmlns:a16="http://schemas.microsoft.com/office/drawing/2014/main" id="{8FFC645E-EF3E-49B0-90E7-914989B23B01}"/>
                </a:ext>
              </a:extLst>
            </p:cNvPr>
            <p:cNvSpPr/>
            <p:nvPr/>
          </p:nvSpPr>
          <p:spPr>
            <a:xfrm>
              <a:off x="4648263" y="3465559"/>
              <a:ext cx="1455520" cy="457200"/>
            </a:xfrm>
            <a:prstGeom prst="wedgeRectCallout">
              <a:avLst>
                <a:gd name="adj1" fmla="val -6540"/>
                <a:gd name="adj2" fmla="val 83430"/>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dirty="0">
                  <a:solidFill>
                    <a:schemeClr val="tx1"/>
                  </a:solidFill>
                  <a:latin typeface="Arial Narrow" panose="020B0606020202030204" pitchFamily="34" charset="0"/>
                </a:rPr>
                <a:t>60% Smart Beta Global Equity/</a:t>
              </a:r>
            </a:p>
            <a:p>
              <a:pPr defTabSz="910018" fontAlgn="auto">
                <a:spcBef>
                  <a:spcPts val="0"/>
                </a:spcBef>
                <a:spcAft>
                  <a:spcPts val="0"/>
                </a:spcAft>
              </a:pPr>
              <a:r>
                <a:rPr lang="en-US" sz="850" dirty="0">
                  <a:solidFill>
                    <a:schemeClr val="tx1"/>
                  </a:solidFill>
                  <a:latin typeface="Arial Narrow" panose="020B0606020202030204" pitchFamily="34" charset="0"/>
                </a:rPr>
                <a:t>40% Bloomberg Global Agg Index</a:t>
              </a:r>
              <a:endParaRPr lang="en-US" sz="850" i="0" dirty="0">
                <a:solidFill>
                  <a:schemeClr val="tx1"/>
                </a:solidFill>
                <a:latin typeface="Arial Narrow" panose="020B0606020202030204" pitchFamily="34" charset="0"/>
              </a:endParaRPr>
            </a:p>
          </p:txBody>
        </p:sp>
        <p:sp>
          <p:nvSpPr>
            <p:cNvPr id="18" name="Rectangular Callout 16">
              <a:extLst>
                <a:ext uri="{FF2B5EF4-FFF2-40B4-BE49-F238E27FC236}">
                  <a16:creationId xmlns:a16="http://schemas.microsoft.com/office/drawing/2014/main" id="{A7C7CCA5-3458-493E-8398-5C950264AC0A}"/>
                </a:ext>
              </a:extLst>
            </p:cNvPr>
            <p:cNvSpPr/>
            <p:nvPr/>
          </p:nvSpPr>
          <p:spPr>
            <a:xfrm>
              <a:off x="7273140" y="3384753"/>
              <a:ext cx="822628" cy="457200"/>
            </a:xfrm>
            <a:prstGeom prst="wedgeRectCallout">
              <a:avLst>
                <a:gd name="adj1" fmla="val -64680"/>
                <a:gd name="adj2" fmla="val 40091"/>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i="0" dirty="0">
                  <a:solidFill>
                    <a:schemeClr val="tx1"/>
                  </a:solidFill>
                  <a:latin typeface="Arial Narrow" panose="020B0606020202030204" pitchFamily="34" charset="0"/>
                </a:rPr>
                <a:t>100% Smart Beta Global Equity</a:t>
              </a:r>
            </a:p>
          </p:txBody>
        </p:sp>
        <p:sp>
          <p:nvSpPr>
            <p:cNvPr id="19" name="Rectangular Callout 17">
              <a:extLst>
                <a:ext uri="{FF2B5EF4-FFF2-40B4-BE49-F238E27FC236}">
                  <a16:creationId xmlns:a16="http://schemas.microsoft.com/office/drawing/2014/main" id="{D9441EE1-64AA-4974-8563-054CFBC2AD93}"/>
                </a:ext>
              </a:extLst>
            </p:cNvPr>
            <p:cNvSpPr/>
            <p:nvPr/>
          </p:nvSpPr>
          <p:spPr>
            <a:xfrm>
              <a:off x="7621741" y="4150311"/>
              <a:ext cx="658102" cy="457200"/>
            </a:xfrm>
            <a:prstGeom prst="wedgeRectCallout">
              <a:avLst>
                <a:gd name="adj1" fmla="val -9368"/>
                <a:gd name="adj2" fmla="val -65562"/>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i="0" dirty="0">
                  <a:solidFill>
                    <a:schemeClr val="tx1"/>
                  </a:solidFill>
                  <a:latin typeface="Arial Narrow" panose="020B0606020202030204" pitchFamily="34" charset="0"/>
                </a:rPr>
                <a:t>100% MSCI ACWI Index</a:t>
              </a:r>
            </a:p>
          </p:txBody>
        </p:sp>
        <p:sp>
          <p:nvSpPr>
            <p:cNvPr id="20" name="Rectangular Callout 18">
              <a:extLst>
                <a:ext uri="{FF2B5EF4-FFF2-40B4-BE49-F238E27FC236}">
                  <a16:creationId xmlns:a16="http://schemas.microsoft.com/office/drawing/2014/main" id="{9BE924D8-DCA7-40B2-ADCE-A015DCD4D136}"/>
                </a:ext>
              </a:extLst>
            </p:cNvPr>
            <p:cNvSpPr/>
            <p:nvPr/>
          </p:nvSpPr>
          <p:spPr>
            <a:xfrm>
              <a:off x="5931738" y="4371876"/>
              <a:ext cx="1455520" cy="457200"/>
            </a:xfrm>
            <a:prstGeom prst="wedgeRectCallout">
              <a:avLst>
                <a:gd name="adj1" fmla="val -58143"/>
                <a:gd name="adj2" fmla="val -76240"/>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dirty="0">
                  <a:solidFill>
                    <a:schemeClr val="tx1"/>
                  </a:solidFill>
                  <a:latin typeface="Arial Narrow" panose="020B0606020202030204" pitchFamily="34" charset="0"/>
                </a:rPr>
                <a:t>60% MSCI ACWI Index/</a:t>
              </a:r>
            </a:p>
            <a:p>
              <a:pPr defTabSz="910018" fontAlgn="auto">
                <a:spcBef>
                  <a:spcPts val="0"/>
                </a:spcBef>
                <a:spcAft>
                  <a:spcPts val="0"/>
                </a:spcAft>
              </a:pPr>
              <a:r>
                <a:rPr lang="en-US" sz="850" dirty="0">
                  <a:solidFill>
                    <a:schemeClr val="tx1"/>
                  </a:solidFill>
                  <a:latin typeface="Arial Narrow" panose="020B0606020202030204" pitchFamily="34" charset="0"/>
                </a:rPr>
                <a:t>40% Bloomberg Global Agg Index</a:t>
              </a:r>
              <a:endParaRPr lang="en-US" sz="850" i="0" dirty="0">
                <a:solidFill>
                  <a:schemeClr val="tx1"/>
                </a:solidFill>
                <a:latin typeface="Arial Narrow" panose="020B0606020202030204" pitchFamily="34" charset="0"/>
              </a:endParaRPr>
            </a:p>
          </p:txBody>
        </p:sp>
        <p:sp>
          <p:nvSpPr>
            <p:cNvPr id="21" name="Rectangular Callout 19">
              <a:extLst>
                <a:ext uri="{FF2B5EF4-FFF2-40B4-BE49-F238E27FC236}">
                  <a16:creationId xmlns:a16="http://schemas.microsoft.com/office/drawing/2014/main" id="{AC2019B7-A8B1-4007-A23B-D964B78CE87B}"/>
                </a:ext>
              </a:extLst>
            </p:cNvPr>
            <p:cNvSpPr/>
            <p:nvPr/>
          </p:nvSpPr>
          <p:spPr>
            <a:xfrm>
              <a:off x="4441942" y="4487109"/>
              <a:ext cx="1455520" cy="457200"/>
            </a:xfrm>
            <a:prstGeom prst="wedgeRectCallout">
              <a:avLst>
                <a:gd name="adj1" fmla="val -25388"/>
                <a:gd name="adj2" fmla="val -66593"/>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dirty="0">
                  <a:solidFill>
                    <a:schemeClr val="tx1"/>
                  </a:solidFill>
                  <a:latin typeface="Arial Narrow" panose="020B0606020202030204" pitchFamily="34" charset="0"/>
                </a:rPr>
                <a:t>4</a:t>
              </a:r>
              <a:r>
                <a:rPr lang="en-US" sz="850" i="0" dirty="0">
                  <a:solidFill>
                    <a:schemeClr val="tx1"/>
                  </a:solidFill>
                  <a:latin typeface="Arial Narrow" panose="020B0606020202030204" pitchFamily="34" charset="0"/>
                </a:rPr>
                <a:t>0% MSCI ACWI Index/</a:t>
              </a:r>
            </a:p>
            <a:p>
              <a:pPr defTabSz="910018" fontAlgn="auto">
                <a:spcBef>
                  <a:spcPts val="0"/>
                </a:spcBef>
                <a:spcAft>
                  <a:spcPts val="0"/>
                </a:spcAft>
              </a:pPr>
              <a:r>
                <a:rPr lang="en-US" sz="850" dirty="0">
                  <a:solidFill>
                    <a:schemeClr val="tx1"/>
                  </a:solidFill>
                  <a:latin typeface="Arial Narrow" panose="020B0606020202030204" pitchFamily="34" charset="0"/>
                </a:rPr>
                <a:t>6</a:t>
              </a:r>
              <a:r>
                <a:rPr lang="en-US" sz="850" i="0" dirty="0">
                  <a:solidFill>
                    <a:schemeClr val="tx1"/>
                  </a:solidFill>
                  <a:latin typeface="Arial Narrow" panose="020B0606020202030204" pitchFamily="34" charset="0"/>
                </a:rPr>
                <a:t>0% Bloomberg Global Agg Index</a:t>
              </a:r>
            </a:p>
          </p:txBody>
        </p:sp>
        <p:sp>
          <p:nvSpPr>
            <p:cNvPr id="32" name="Rectangular Callout 20">
              <a:extLst>
                <a:ext uri="{FF2B5EF4-FFF2-40B4-BE49-F238E27FC236}">
                  <a16:creationId xmlns:a16="http://schemas.microsoft.com/office/drawing/2014/main" id="{34C10088-16DF-4E79-9ED5-152BB43BE8C9}"/>
                </a:ext>
              </a:extLst>
            </p:cNvPr>
            <p:cNvSpPr/>
            <p:nvPr/>
          </p:nvSpPr>
          <p:spPr>
            <a:xfrm>
              <a:off x="2205289" y="4402259"/>
              <a:ext cx="1151679" cy="457200"/>
            </a:xfrm>
            <a:prstGeom prst="wedgeRectCallout">
              <a:avLst>
                <a:gd name="adj1" fmla="val 64304"/>
                <a:gd name="adj2" fmla="val -1404"/>
              </a:avLst>
            </a:prstGeom>
            <a:noFill/>
            <a:ln w="9525">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0018" fontAlgn="auto">
                <a:spcBef>
                  <a:spcPts val="0"/>
                </a:spcBef>
                <a:spcAft>
                  <a:spcPts val="0"/>
                </a:spcAft>
              </a:pPr>
              <a:r>
                <a:rPr lang="en-US" sz="850" i="0" dirty="0">
                  <a:solidFill>
                    <a:schemeClr val="tx1"/>
                  </a:solidFill>
                  <a:latin typeface="Arial Narrow" panose="020B0606020202030204" pitchFamily="34" charset="0"/>
                </a:rPr>
                <a:t>100% Bloomberg Global Agg Index</a:t>
              </a:r>
            </a:p>
          </p:txBody>
        </p:sp>
      </p:grpSp>
      <p:sp>
        <p:nvSpPr>
          <p:cNvPr id="2" name="TextBox 1">
            <a:extLst>
              <a:ext uri="{FF2B5EF4-FFF2-40B4-BE49-F238E27FC236}">
                <a16:creationId xmlns:a16="http://schemas.microsoft.com/office/drawing/2014/main" id="{ED3A1A51-F280-4C79-9FC7-8FD76EE291BE}"/>
              </a:ext>
            </a:extLst>
          </p:cNvPr>
          <p:cNvSpPr txBox="1"/>
          <p:nvPr/>
        </p:nvSpPr>
        <p:spPr>
          <a:xfrm>
            <a:off x="-83470" y="-50622"/>
            <a:ext cx="357790" cy="184666"/>
          </a:xfrm>
          <a:prstGeom prst="rect">
            <a:avLst/>
          </a:prstGeom>
          <a:noFill/>
        </p:spPr>
        <p:txBody>
          <a:bodyPr wrap="none" rtlCol="0">
            <a:spAutoFit/>
          </a:bodyPr>
          <a:lstStyle/>
          <a:p>
            <a:r>
              <a:rPr lang="en-US" sz="600" dirty="0">
                <a:solidFill>
                  <a:srgbClr val="A7A7A7"/>
                </a:solidFill>
              </a:rPr>
              <a:t>5608</a:t>
            </a:r>
          </a:p>
        </p:txBody>
      </p:sp>
    </p:spTree>
    <p:extLst>
      <p:ext uri="{BB962C8B-B14F-4D97-AF65-F5344CB8AC3E}">
        <p14:creationId xmlns:p14="http://schemas.microsoft.com/office/powerpoint/2010/main" val="401413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27</a:t>
            </a:fld>
            <a:endParaRPr lang="en-US" dirty="0"/>
          </a:p>
        </p:txBody>
      </p:sp>
      <p:sp>
        <p:nvSpPr>
          <p:cNvPr id="11" name="Text Placeholder 10"/>
          <p:cNvSpPr>
            <a:spLocks noGrp="1"/>
          </p:cNvSpPr>
          <p:nvPr>
            <p:ph type="body" sz="quarter" idx="26"/>
          </p:nvPr>
        </p:nvSpPr>
        <p:spPr>
          <a:xfrm>
            <a:off x="274320" y="4995578"/>
            <a:ext cx="8503920" cy="1547796"/>
          </a:xfrm>
        </p:spPr>
        <p:txBody>
          <a:bodyPr/>
          <a:lstStyle/>
          <a:p>
            <a:pPr lvl="1"/>
            <a:r>
              <a:rPr lang="de-DE" sz="900" b="1" dirty="0">
                <a:latin typeface="Arial Narrow" panose="020B0606020202030204" pitchFamily="34" charset="0"/>
              </a:rPr>
              <a:t>Die Angaben zur simulierten Wertentwicklung </a:t>
            </a:r>
            <a:r>
              <a:rPr lang="de-de" sz="900" b="1" dirty="0">
                <a:latin typeface="Arial Narrow" panose="020B0606020202030204" pitchFamily="34" charset="0"/>
              </a:rPr>
              <a:t>für LibertyQ-Indizes stellen die von Backtests abgeleitete hypothetische Wertentwicklung vor Auflegung sowie die tatsächliche Wertentwicklung seit Auflegung dar. </a:t>
            </a:r>
          </a:p>
          <a:p>
            <a:r>
              <a:rPr lang="de-de" dirty="0"/>
              <a:t>Die dargestellte Wertentwicklung spiegelt die Wertentwicklung des Index und nicht die tatsächliche Wertentwicklung eines börsengehandelten Produkts wider. Gebühren, Kosten und Ausgabeaufschläge sind in der Wertentwickung des Index nicht berücksichtigt. Die Angaben zur Rendite beruhen auf der Annahme reinvestierter Zinsen oder Dividenden.</a:t>
            </a:r>
          </a:p>
          <a:p>
            <a:r>
              <a:rPr lang="de-de" dirty="0"/>
              <a:t>Quelle: MSCI, Stand: 3</a:t>
            </a:r>
            <a:r>
              <a:rPr lang="en-US" dirty="0"/>
              <a:t>0</a:t>
            </a:r>
            <a:r>
              <a:rPr lang="de-de" dirty="0"/>
              <a:t>. </a:t>
            </a:r>
            <a:r>
              <a:rPr lang="en-US" dirty="0"/>
              <a:t>September</a:t>
            </a:r>
            <a:r>
              <a:rPr lang="de-DE" dirty="0"/>
              <a:t> </a:t>
            </a:r>
            <a:r>
              <a:rPr lang="de-de" dirty="0"/>
              <a:t>20</a:t>
            </a:r>
            <a:r>
              <a:rPr lang="pl-PL" dirty="0"/>
              <a:t>2</a:t>
            </a:r>
            <a:r>
              <a:rPr lang="en-US" dirty="0"/>
              <a:t>2</a:t>
            </a:r>
            <a:r>
              <a:rPr lang="de-de" dirty="0"/>
              <a:t>. Die Wertentwicklung des MSCI ACWI ex REITs Index</a:t>
            </a:r>
            <a:r>
              <a:rPr lang="de-DE" dirty="0"/>
              <a:t>—NR</a:t>
            </a:r>
            <a:r>
              <a:rPr lang="de-de" dirty="0"/>
              <a:t> entspricht der tatsächlichen Wertentwicklung. Der LibertyQ Global Dividend Index</a:t>
            </a:r>
            <a:r>
              <a:rPr lang="de-DE" dirty="0"/>
              <a:t>—NR</a:t>
            </a:r>
            <a:r>
              <a:rPr lang="de-de" dirty="0"/>
              <a:t> wurde am 18. April 2016 aufgelegt. Die Wertentwicklung des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Dividend Index</a:t>
            </a:r>
            <a:r>
              <a:rPr lang="de-DE" dirty="0"/>
              <a:t>—NR</a:t>
            </a:r>
            <a:r>
              <a:rPr lang="de-de" dirty="0"/>
              <a:t> beruht auf dem MSCI ACWI ex REITs Index</a:t>
            </a:r>
            <a:r>
              <a:rPr lang="de-DE" dirty="0"/>
              <a:t>—NR</a:t>
            </a:r>
            <a:r>
              <a:rPr lang="de-de" dirty="0"/>
              <a:t>. Er wurde anhand einer gemeinsam mit Franklin Templeton entwickelten Methode entwickelt, um die gewünschte Anlagestrategie Franklin Templetons abzubilden. LibertyQ-Indizes werden nicht verwaltet. Es ist nicht möglich, direkt in einen Index zu investieren. Für weitere Informationen wird auf den Prospekt bzw. die Nachträge für Franklin Templeton Smart Beta ETFs verwiesen.</a:t>
            </a:r>
            <a:r>
              <a:rPr lang="de-DE" dirty="0"/>
              <a:t> </a:t>
            </a:r>
            <a:br>
              <a:rPr lang="pl-PL" dirty="0"/>
            </a:br>
            <a:r>
              <a:rPr lang="de-DE" dirty="0"/>
              <a:t>Die Nettorenditen (NR) umfassen die Erträge abzüglich der Quellensteuer bei Dividendenausschüttung.</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20" name="Text Placeholder 7">
            <a:extLst>
              <a:ext uri="{FF2B5EF4-FFF2-40B4-BE49-F238E27FC236}">
                <a16:creationId xmlns:a16="http://schemas.microsoft.com/office/drawing/2014/main" id="{07F56CF8-86CB-4B5F-99E6-7DDCBCAC78BE}"/>
              </a:ext>
            </a:extLst>
          </p:cNvPr>
          <p:cNvSpPr>
            <a:spLocks noGrp="1"/>
          </p:cNvSpPr>
          <p:nvPr>
            <p:ph type="body" sz="quarter" idx="43"/>
          </p:nvPr>
        </p:nvSpPr>
        <p:spPr/>
        <p:txBody>
          <a:bodyPr>
            <a:spAutoFit/>
          </a:bodyPr>
          <a:lstStyle/>
          <a:p>
            <a:r>
              <a:rPr lang="de-de" dirty="0"/>
              <a:t>LibertyQ </a:t>
            </a:r>
            <a:r>
              <a:rPr lang="en-US" dirty="0"/>
              <a:t>Global Dividend Index—NR vs. MSCI ACWI ex REITs </a:t>
            </a:r>
            <a:r>
              <a:rPr lang="de-de" dirty="0"/>
              <a:t>Index</a:t>
            </a:r>
            <a:r>
              <a:rPr lang="de-DE" dirty="0"/>
              <a:t>—NR</a:t>
            </a:r>
            <a:r>
              <a:rPr lang="de-de" dirty="0"/>
              <a:t> – USD</a:t>
            </a:r>
          </a:p>
        </p:txBody>
      </p:sp>
      <p:sp>
        <p:nvSpPr>
          <p:cNvPr id="4" name="Text Placeholder 3">
            <a:extLst>
              <a:ext uri="{FF2B5EF4-FFF2-40B4-BE49-F238E27FC236}">
                <a16:creationId xmlns:a16="http://schemas.microsoft.com/office/drawing/2014/main" id="{5FE2176F-9FB0-484B-B14B-BFD9B46C9A4C}"/>
              </a:ext>
            </a:extLst>
          </p:cNvPr>
          <p:cNvSpPr>
            <a:spLocks noGrp="1"/>
          </p:cNvSpPr>
          <p:nvPr>
            <p:ph type="body" sz="quarter" idx="32"/>
          </p:nvPr>
        </p:nvSpPr>
        <p:spPr/>
        <p:txBody>
          <a:bodyPr/>
          <a:lstStyle/>
          <a:p>
            <a:r>
              <a:rPr lang="en-US" dirty="0" err="1"/>
              <a:t>Wertentwicklung</a:t>
            </a:r>
            <a:r>
              <a:rPr lang="en-US" dirty="0"/>
              <a:t> und </a:t>
            </a:r>
            <a:r>
              <a:rPr lang="de-de" dirty="0"/>
              <a:t>Risikomerkmale </a:t>
            </a:r>
            <a:r>
              <a:rPr lang="de-de" b="0" dirty="0"/>
              <a:t>– </a:t>
            </a:r>
            <a:r>
              <a:rPr lang="de-de" dirty="0"/>
              <a:t>LibertyQ Global Dividend Index vs. MSCI Anlageuniversum</a:t>
            </a:r>
            <a:endParaRPr lang="en-US" dirty="0"/>
          </a:p>
        </p:txBody>
      </p:sp>
      <p:graphicFrame>
        <p:nvGraphicFramePr>
          <p:cNvPr id="21" name="Table Placeholder 17">
            <a:extLst>
              <a:ext uri="{FF2B5EF4-FFF2-40B4-BE49-F238E27FC236}">
                <a16:creationId xmlns:a16="http://schemas.microsoft.com/office/drawing/2014/main" id="{A2A19BD3-D19B-4E5B-AFB2-F866581CD8EA}"/>
              </a:ext>
            </a:extLst>
          </p:cNvPr>
          <p:cNvGraphicFramePr>
            <a:graphicFrameLocks/>
          </p:cNvGraphicFramePr>
          <p:nvPr>
            <p:extLst>
              <p:ext uri="{D42A27DB-BD31-4B8C-83A1-F6EECF244321}">
                <p14:modId xmlns:p14="http://schemas.microsoft.com/office/powerpoint/2010/main" val="742059585"/>
              </p:ext>
            </p:extLst>
          </p:nvPr>
        </p:nvGraphicFramePr>
        <p:xfrm>
          <a:off x="274320" y="3926576"/>
          <a:ext cx="6031960" cy="1035512"/>
        </p:xfrm>
        <a:graphic>
          <a:graphicData uri="http://schemas.openxmlformats.org/drawingml/2006/table">
            <a:tbl>
              <a:tblPr firstRow="1" bandRow="1"/>
              <a:tblGrid>
                <a:gridCol w="246580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tblGrid>
              <a:tr h="311617">
                <a:tc>
                  <a:txBody>
                    <a:bodyPr/>
                    <a:lstStyle/>
                    <a:p>
                      <a:pPr algn="l" fontAlgn="t"/>
                      <a:r>
                        <a:rPr lang="en-US" sz="850" b="0" u="none" strike="noStrike" dirty="0">
                          <a:solidFill>
                            <a:schemeClr val="tx1"/>
                          </a:solidFill>
                          <a:effectLst/>
                        </a:rPr>
                        <a:t> </a:t>
                      </a:r>
                      <a:endParaRPr lang="en-US" sz="850" b="0" i="0" u="none" strike="noStrike" dirty="0">
                        <a:solidFill>
                          <a:schemeClr val="tx1"/>
                        </a:solidFill>
                        <a:effectLst/>
                        <a:latin typeface="Verdana" panose="020B0604030504040204" pitchFamily="34" charset="0"/>
                      </a:endParaRPr>
                    </a:p>
                  </a:txBody>
                  <a:tcPr marL="45720" marR="4572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t"/>
                      <a:r>
                        <a:rPr lang="de-de" sz="850" b="1" i="0" u="none" strike="noStrike" baseline="0" dirty="0">
                          <a:solidFill>
                            <a:schemeClr val="tx1"/>
                          </a:solidFill>
                          <a:effectLst/>
                        </a:rPr>
                        <a:t>1 Jahr</a:t>
                      </a:r>
                      <a:endParaRPr lang="de-de" sz="85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t"/>
                      <a:r>
                        <a:rPr lang="de-de" sz="850" b="1" i="0" u="none" strike="noStrike" baseline="0" dirty="0">
                          <a:solidFill>
                            <a:schemeClr val="tx1"/>
                          </a:solidFill>
                          <a:effectLst/>
                        </a:rPr>
                        <a:t>3 Jahre</a:t>
                      </a:r>
                      <a:endParaRPr lang="de-de" sz="85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t"/>
                      <a:r>
                        <a:rPr lang="de-de" sz="850" b="1" i="0" u="none" strike="noStrike" baseline="0" dirty="0">
                          <a:solidFill>
                            <a:schemeClr val="tx1"/>
                          </a:solidFill>
                          <a:effectLst/>
                        </a:rPr>
                        <a:t>5 Jahre</a:t>
                      </a:r>
                      <a:endParaRPr lang="de-de" sz="85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t"/>
                      <a:r>
                        <a:rPr lang="de-de" sz="850" b="1" i="0" u="none" strike="noStrike" baseline="0" dirty="0">
                          <a:solidFill>
                            <a:schemeClr val="tx1"/>
                          </a:solidFill>
                          <a:effectLst/>
                        </a:rPr>
                        <a:t>10 Jahre</a:t>
                      </a:r>
                      <a:endParaRPr lang="de-de" sz="85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t"/>
                      <a:r>
                        <a:rPr lang="de-de" sz="850" b="1" i="0" u="none" strike="noStrike" baseline="0" dirty="0">
                          <a:solidFill>
                            <a:schemeClr val="tx1"/>
                          </a:solidFill>
                          <a:effectLst/>
                          <a:latin typeface="+mn-lt"/>
                        </a:rPr>
                        <a:t>15 Jahre</a:t>
                      </a:r>
                      <a:endParaRPr lang="de-de" sz="850" b="1" i="0" u="none" strike="noStrike" dirty="0">
                        <a:solidFill>
                          <a:schemeClr val="tx1"/>
                        </a:solidFill>
                        <a:effectLst/>
                        <a:latin typeface="+mn-lt"/>
                      </a:endParaRPr>
                    </a:p>
                  </a:txBody>
                  <a:tcPr marL="45720" marR="4572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t"/>
                      <a:r>
                        <a:rPr lang="en-US" sz="850" b="1" u="none" strike="noStrike" dirty="0" err="1">
                          <a:solidFill>
                            <a:schemeClr val="tx1"/>
                          </a:solidFill>
                          <a:effectLst/>
                        </a:rPr>
                        <a:t>Seit</a:t>
                      </a:r>
                      <a:r>
                        <a:rPr lang="en-US" sz="850" b="1" u="none" strike="noStrike" dirty="0">
                          <a:solidFill>
                            <a:schemeClr val="tx1"/>
                          </a:solidFill>
                          <a:effectLst/>
                        </a:rPr>
                        <a:t> </a:t>
                      </a:r>
                      <a:r>
                        <a:rPr lang="en-US" sz="850" b="1" u="none" strike="noStrike" dirty="0" err="1">
                          <a:solidFill>
                            <a:schemeClr val="tx1"/>
                          </a:solidFill>
                          <a:effectLst/>
                        </a:rPr>
                        <a:t>Auflegung</a:t>
                      </a:r>
                      <a:endParaRPr lang="en-US" sz="850" b="1" u="none" strike="noStrike" dirty="0">
                        <a:solidFill>
                          <a:schemeClr val="tx1"/>
                        </a:solidFill>
                        <a:effectLst/>
                      </a:endParaRPr>
                    </a:p>
                    <a:p>
                      <a:pPr algn="r" rtl="0" fontAlgn="t"/>
                      <a:r>
                        <a:rPr lang="de-de" sz="850" b="1" i="0" u="none" strike="noStrike" baseline="0" dirty="0">
                          <a:solidFill>
                            <a:schemeClr val="tx1"/>
                          </a:solidFill>
                          <a:effectLst/>
                        </a:rPr>
                        <a:t>(</a:t>
                      </a:r>
                      <a:r>
                        <a:rPr lang="de-DE" sz="850" b="1" i="0" u="none" strike="noStrike" baseline="0" dirty="0">
                          <a:solidFill>
                            <a:schemeClr val="tx1"/>
                          </a:solidFill>
                          <a:effectLst/>
                        </a:rPr>
                        <a:t>29</a:t>
                      </a:r>
                      <a:r>
                        <a:rPr lang="de-de" sz="850" b="1" i="0" u="none" strike="noStrike" baseline="0" dirty="0">
                          <a:solidFill>
                            <a:schemeClr val="tx1"/>
                          </a:solidFill>
                          <a:effectLst/>
                        </a:rPr>
                        <a:t>.</a:t>
                      </a:r>
                      <a:r>
                        <a:rPr lang="de-DE" sz="850" b="1" i="0" u="none" strike="noStrike" baseline="0" dirty="0">
                          <a:solidFill>
                            <a:schemeClr val="tx1"/>
                          </a:solidFill>
                          <a:effectLst/>
                        </a:rPr>
                        <a:t>11</a:t>
                      </a:r>
                      <a:r>
                        <a:rPr lang="de-de" sz="850" b="1" i="0" u="none" strike="noStrike" baseline="0" dirty="0">
                          <a:solidFill>
                            <a:schemeClr val="tx1"/>
                          </a:solidFill>
                          <a:effectLst/>
                        </a:rPr>
                        <a:t>.</a:t>
                      </a:r>
                      <a:r>
                        <a:rPr lang="de-DE" sz="850" b="1" i="0" u="none" strike="noStrike" baseline="0" dirty="0">
                          <a:solidFill>
                            <a:schemeClr val="tx1"/>
                          </a:solidFill>
                          <a:effectLst/>
                        </a:rPr>
                        <a:t>02</a:t>
                      </a:r>
                      <a:r>
                        <a:rPr lang="de-de" sz="850" b="1" i="0" u="none" strike="noStrike" baseline="0" dirty="0">
                          <a:solidFill>
                            <a:schemeClr val="tx1"/>
                          </a:solidFill>
                          <a:effectLst/>
                        </a:rPr>
                        <a:t>)</a:t>
                      </a:r>
                    </a:p>
                  </a:txBody>
                  <a:tcPr marL="0" marR="4572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7792">
                <a:tc>
                  <a:txBody>
                    <a:bodyPr/>
                    <a:lstStyle/>
                    <a:p>
                      <a:pPr algn="l" fontAlgn="b"/>
                      <a:r>
                        <a:rPr lang="en-US" sz="850" b="1" u="none" strike="noStrike" dirty="0">
                          <a:solidFill>
                            <a:schemeClr val="tx1"/>
                          </a:solidFill>
                          <a:effectLst/>
                        </a:rPr>
                        <a:t>LibertyQ Global Dividend Index</a:t>
                      </a:r>
                      <a:endParaRPr lang="en-US" sz="850" b="1" i="0" u="none" strike="noStrike" dirty="0">
                        <a:solidFill>
                          <a:schemeClr val="tx1"/>
                        </a:solidFill>
                        <a:effectLst/>
                        <a:latin typeface="Verdana" panose="020B0604030504040204" pitchFamily="34" charset="0"/>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50" b="0" i="0" u="none" strike="noStrike" dirty="0">
                          <a:solidFill>
                            <a:schemeClr val="tx1"/>
                          </a:solidFill>
                          <a:effectLst/>
                          <a:latin typeface="+mn-lt"/>
                        </a:rPr>
                        <a:t>-13,76</a:t>
                      </a:r>
                    </a:p>
                  </a:txBody>
                  <a:tcPr marL="0" marR="45720">
                    <a:lnL w="12700" cmpd="sng">
                      <a:noFill/>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2,63</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3,64</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6,57</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4,48</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3,85</a:t>
                      </a:r>
                    </a:p>
                  </a:txBody>
                  <a:tcPr marL="0" marR="45720">
                    <a:lnL w="381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228600">
                <a:tc>
                  <a:txBody>
                    <a:bodyPr/>
                    <a:lstStyle/>
                    <a:p>
                      <a:pPr algn="l" fontAlgn="b"/>
                      <a:r>
                        <a:rPr lang="en-US" sz="850" b="1" u="none" strike="noStrike" dirty="0">
                          <a:solidFill>
                            <a:schemeClr val="tx1"/>
                          </a:solidFill>
                          <a:effectLst/>
                        </a:rPr>
                        <a:t>MSCI ACWI ex REITs Index</a:t>
                      </a:r>
                      <a:endParaRPr lang="en-US" sz="850" b="1" i="0" u="none" strike="noStrike" dirty="0">
                        <a:solidFill>
                          <a:schemeClr val="tx1"/>
                        </a:solidFill>
                        <a:effectLst/>
                        <a:latin typeface="Verdana" panose="020B0604030504040204" pitchFamily="34" charset="0"/>
                      </a:endParaRPr>
                    </a:p>
                  </a:txBody>
                  <a:tcPr marL="45720" marR="45720">
                    <a:lnL w="12700" cmpd="sng">
                      <a:noFill/>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50" b="0" i="0" u="none" strike="noStrike" dirty="0">
                          <a:solidFill>
                            <a:schemeClr val="tx1"/>
                          </a:solidFill>
                          <a:effectLst/>
                          <a:latin typeface="+mn-lt"/>
                        </a:rPr>
                        <a:t>-20,69</a:t>
                      </a:r>
                    </a:p>
                  </a:txBody>
                  <a:tcPr marL="0" marR="45720">
                    <a:lnL w="12700" cmpd="sng">
                      <a:noFill/>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3,91</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4,50</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7,34</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chemeClr val="tx1"/>
                          </a:solidFill>
                          <a:effectLst/>
                          <a:uLnTx/>
                          <a:uFillTx/>
                          <a:latin typeface="Arial"/>
                          <a:ea typeface="+mn-ea"/>
                          <a:cs typeface="+mn-cs"/>
                        </a:rPr>
                        <a:t>4,11</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chemeClr val="tx1"/>
                          </a:solidFill>
                          <a:effectLst/>
                          <a:uLnTx/>
                          <a:uFillTx/>
                          <a:latin typeface="Arial"/>
                          <a:ea typeface="+mn-ea"/>
                          <a:cs typeface="+mn-cs"/>
                        </a:rPr>
                        <a:t>4,86</a:t>
                      </a:r>
                    </a:p>
                  </a:txBody>
                  <a:tcPr marL="0" marR="45720">
                    <a:lnL w="38100" cap="flat" cmpd="sng" algn="ctr">
                      <a:solidFill>
                        <a:schemeClr val="bg1"/>
                      </a:solid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228600">
                <a:tc>
                  <a:txBody>
                    <a:bodyPr/>
                    <a:lstStyle/>
                    <a:p>
                      <a:pPr algn="l" fontAlgn="b"/>
                      <a:r>
                        <a:rPr lang="en-US" sz="850" b="1" u="none" strike="noStrike" dirty="0" err="1">
                          <a:solidFill>
                            <a:schemeClr val="tx1"/>
                          </a:solidFill>
                          <a:effectLst/>
                        </a:rPr>
                        <a:t>Überschussrenditen</a:t>
                      </a:r>
                      <a:endParaRPr lang="en-US" sz="850" b="1" i="0" u="none" strike="noStrike" dirty="0">
                        <a:solidFill>
                          <a:schemeClr val="tx1"/>
                        </a:solidFill>
                        <a:effectLst/>
                        <a:latin typeface="Arial" panose="020B0604020202020204" pitchFamily="34" charset="0"/>
                      </a:endParaRPr>
                    </a:p>
                  </a:txBody>
                  <a:tcPr marL="45720" marR="45720">
                    <a:lnL w="12700" cmpd="sng">
                      <a:noFill/>
                    </a:lnL>
                    <a:lnR w="127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50" b="0" i="0" u="none" strike="noStrike" dirty="0">
                          <a:solidFill>
                            <a:schemeClr val="tx1"/>
                          </a:solidFill>
                          <a:effectLst/>
                          <a:latin typeface="+mn-lt"/>
                        </a:rPr>
                        <a:t>6,93</a:t>
                      </a:r>
                    </a:p>
                  </a:txBody>
                  <a:tcPr marL="0" marR="4572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-1,28</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-0,86</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-0,77</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0,37</a:t>
                      </a:r>
                    </a:p>
                  </a:txBody>
                  <a:tcPr marL="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fontAlgn="b"/>
                      <a:r>
                        <a:rPr lang="en-US" sz="850" b="0" i="0" u="none" strike="noStrike" dirty="0">
                          <a:solidFill>
                            <a:schemeClr val="tx1"/>
                          </a:solidFill>
                          <a:effectLst/>
                          <a:latin typeface="+mn-lt"/>
                        </a:rPr>
                        <a:t>-1,01</a:t>
                      </a:r>
                    </a:p>
                  </a:txBody>
                  <a:tcPr marL="0" marR="45720">
                    <a:lnL w="38100" cap="flat" cmpd="sng" algn="ctr">
                      <a:solidFill>
                        <a:schemeClr val="bg1"/>
                      </a:solid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bl>
          </a:graphicData>
        </a:graphic>
      </p:graphicFrame>
      <p:sp>
        <p:nvSpPr>
          <p:cNvPr id="22" name="Text Placeholder 6">
            <a:extLst>
              <a:ext uri="{FF2B5EF4-FFF2-40B4-BE49-F238E27FC236}">
                <a16:creationId xmlns:a16="http://schemas.microsoft.com/office/drawing/2014/main" id="{6986CD8C-73AB-4F63-AFED-62B6D81368E9}"/>
              </a:ext>
            </a:extLst>
          </p:cNvPr>
          <p:cNvSpPr txBox="1">
            <a:spLocks/>
          </p:cNvSpPr>
          <p:nvPr/>
        </p:nvSpPr>
        <p:spPr>
          <a:xfrm>
            <a:off x="5741080" y="1481509"/>
            <a:ext cx="3286069" cy="169543"/>
          </a:xfrm>
          <a:prstGeom prst="rect">
            <a:avLst/>
          </a:prstGeom>
        </p:spPr>
        <p:txBody>
          <a:bodyPr lIns="0" tIns="0" rIns="0" bIns="0"/>
          <a:lstStyle>
            <a:lvl1pPr marL="0" indent="0" algn="l" defTabSz="1017588" rtl="0" eaLnBrk="0" fontAlgn="base" hangingPunct="0">
              <a:lnSpc>
                <a:spcPts val="1200"/>
              </a:lnSpc>
              <a:spcBef>
                <a:spcPct val="0"/>
              </a:spcBef>
              <a:spcAft>
                <a:spcPts val="0"/>
              </a:spcAft>
              <a:buFont typeface="Arial" charset="0"/>
              <a:buNone/>
              <a:defRPr sz="1000" b="1">
                <a:solidFill>
                  <a:srgbClr val="000000"/>
                </a:solidFill>
                <a:latin typeface="Arial" panose="020B0604020202020204" pitchFamily="34" charset="0"/>
                <a:ea typeface="Geneva" charset="0"/>
                <a:cs typeface="Arial" panose="020B0604020202020204" pitchFamily="34"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a:lnSpc>
                <a:spcPts val="1400"/>
              </a:lnSpc>
            </a:pPr>
            <a:r>
              <a:rPr lang="en-US" dirty="0" err="1">
                <a:solidFill>
                  <a:schemeClr val="tx1"/>
                </a:solidFill>
                <a:latin typeface="+mn-lt"/>
              </a:rPr>
              <a:t>Rollierendes</a:t>
            </a:r>
            <a:r>
              <a:rPr lang="en-US" dirty="0">
                <a:solidFill>
                  <a:schemeClr val="tx1"/>
                </a:solidFill>
                <a:latin typeface="+mn-lt"/>
              </a:rPr>
              <a:t> Beta </a:t>
            </a:r>
            <a:r>
              <a:rPr lang="en-US" dirty="0" err="1">
                <a:solidFill>
                  <a:schemeClr val="tx1"/>
                </a:solidFill>
                <a:latin typeface="+mn-lt"/>
              </a:rPr>
              <a:t>über</a:t>
            </a:r>
            <a:r>
              <a:rPr lang="en-US" dirty="0">
                <a:solidFill>
                  <a:schemeClr val="tx1"/>
                </a:solidFill>
                <a:latin typeface="+mn-lt"/>
              </a:rPr>
              <a:t> </a:t>
            </a:r>
            <a:r>
              <a:rPr lang="de-de" dirty="0">
                <a:solidFill>
                  <a:schemeClr val="tx1"/>
                </a:solidFill>
                <a:latin typeface="+mn-lt"/>
              </a:rPr>
              <a:t>5 Jahre</a:t>
            </a:r>
            <a:endParaRPr lang="en-US" b="0" i="0" dirty="0">
              <a:solidFill>
                <a:schemeClr val="tx1"/>
              </a:solidFill>
              <a:latin typeface="+mn-lt"/>
            </a:endParaRPr>
          </a:p>
        </p:txBody>
      </p:sp>
      <p:sp>
        <p:nvSpPr>
          <p:cNvPr id="23" name="Text Placeholder 44">
            <a:extLst>
              <a:ext uri="{FF2B5EF4-FFF2-40B4-BE49-F238E27FC236}">
                <a16:creationId xmlns:a16="http://schemas.microsoft.com/office/drawing/2014/main" id="{22846E77-E998-4728-AB88-6E16F165A413}"/>
              </a:ext>
            </a:extLst>
          </p:cNvPr>
          <p:cNvSpPr txBox="1">
            <a:spLocks/>
          </p:cNvSpPr>
          <p:nvPr/>
        </p:nvSpPr>
        <p:spPr>
          <a:xfrm>
            <a:off x="2966621" y="1481509"/>
            <a:ext cx="2895600" cy="2743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ts val="1400"/>
              </a:lnSpc>
              <a:spcBef>
                <a:spcPts val="0"/>
              </a:spcBef>
              <a:spcAft>
                <a:spcPts val="0"/>
              </a:spcAft>
            </a:pPr>
            <a:r>
              <a:rPr lang="en-US" sz="1000" dirty="0">
                <a:latin typeface="+mn-lt"/>
              </a:rPr>
              <a:t>Upside and Downside Capture Ratios (%) </a:t>
            </a:r>
          </a:p>
          <a:p>
            <a:pPr fontAlgn="auto">
              <a:lnSpc>
                <a:spcPts val="1200"/>
              </a:lnSpc>
              <a:spcBef>
                <a:spcPts val="0"/>
              </a:spcBef>
              <a:spcAft>
                <a:spcPts val="0"/>
              </a:spcAft>
            </a:pPr>
            <a:r>
              <a:rPr lang="de-DE" sz="1000" b="0" dirty="0">
                <a:latin typeface="+mn-lt"/>
              </a:rPr>
              <a:t>15-Jahreszeitraum bis zum 3</a:t>
            </a:r>
            <a:r>
              <a:rPr lang="en-US" sz="1000" b="0" dirty="0">
                <a:latin typeface="+mn-lt"/>
              </a:rPr>
              <a:t>0</a:t>
            </a:r>
            <a:r>
              <a:rPr lang="de-DE" sz="1000" b="0" dirty="0">
                <a:latin typeface="+mn-lt"/>
              </a:rPr>
              <a:t>.</a:t>
            </a:r>
            <a:r>
              <a:rPr lang="en-US" sz="1000" b="0" dirty="0">
                <a:latin typeface="+mn-lt"/>
              </a:rPr>
              <a:t>09</a:t>
            </a:r>
            <a:r>
              <a:rPr lang="pl-PL" sz="1000" b="0" dirty="0">
                <a:latin typeface="+mn-lt"/>
              </a:rPr>
              <a:t>.</a:t>
            </a:r>
            <a:r>
              <a:rPr lang="de-DE" sz="1000" b="0" dirty="0">
                <a:latin typeface="+mn-lt"/>
              </a:rPr>
              <a:t>20</a:t>
            </a:r>
            <a:r>
              <a:rPr lang="pl-PL" sz="1000" b="0" dirty="0">
                <a:latin typeface="+mn-lt"/>
              </a:rPr>
              <a:t>2</a:t>
            </a:r>
            <a:r>
              <a:rPr lang="en-US" sz="1000" b="0" dirty="0">
                <a:latin typeface="+mn-lt"/>
              </a:rPr>
              <a:t>2</a:t>
            </a:r>
            <a:endParaRPr lang="de-DE" sz="1000" b="0" dirty="0">
              <a:latin typeface="+mn-lt"/>
            </a:endParaRPr>
          </a:p>
        </p:txBody>
      </p:sp>
      <p:sp>
        <p:nvSpPr>
          <p:cNvPr id="37" name="Text Placeholder 44">
            <a:extLst>
              <a:ext uri="{FF2B5EF4-FFF2-40B4-BE49-F238E27FC236}">
                <a16:creationId xmlns:a16="http://schemas.microsoft.com/office/drawing/2014/main" id="{B106F776-02AB-43D3-A79B-F48A75B90EE0}"/>
              </a:ext>
            </a:extLst>
          </p:cNvPr>
          <p:cNvSpPr txBox="1">
            <a:spLocks/>
          </p:cNvSpPr>
          <p:nvPr/>
        </p:nvSpPr>
        <p:spPr>
          <a:xfrm>
            <a:off x="274320" y="1481509"/>
            <a:ext cx="2895600" cy="2743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15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400"/>
              </a:lnSpc>
              <a:spcBef>
                <a:spcPts val="0"/>
              </a:spcBef>
            </a:pPr>
            <a:r>
              <a:rPr lang="de-DE" sz="1000" dirty="0">
                <a:latin typeface="+mn-lt"/>
              </a:rPr>
              <a:t>Rollierendes 5-Jahreszeiträume pro Monat </a:t>
            </a:r>
            <a:endParaRPr lang="en-US" sz="1000" dirty="0">
              <a:latin typeface="+mn-lt"/>
            </a:endParaRPr>
          </a:p>
        </p:txBody>
      </p:sp>
      <p:grpSp>
        <p:nvGrpSpPr>
          <p:cNvPr id="38" name="Group 37">
            <a:extLst>
              <a:ext uri="{FF2B5EF4-FFF2-40B4-BE49-F238E27FC236}">
                <a16:creationId xmlns:a16="http://schemas.microsoft.com/office/drawing/2014/main" id="{7BBCA3B6-DF25-456A-AA4E-2A696EE97148}"/>
              </a:ext>
            </a:extLst>
          </p:cNvPr>
          <p:cNvGrpSpPr/>
          <p:nvPr/>
        </p:nvGrpSpPr>
        <p:grpSpPr>
          <a:xfrm>
            <a:off x="2918476" y="1481509"/>
            <a:ext cx="2775443" cy="2405108"/>
            <a:chOff x="3157519" y="2429858"/>
            <a:chExt cx="2775443" cy="2302139"/>
          </a:xfrm>
        </p:grpSpPr>
        <p:cxnSp>
          <p:nvCxnSpPr>
            <p:cNvPr id="39" name="Straight Connector 38">
              <a:extLst>
                <a:ext uri="{FF2B5EF4-FFF2-40B4-BE49-F238E27FC236}">
                  <a16:creationId xmlns:a16="http://schemas.microsoft.com/office/drawing/2014/main" id="{05B5CF4C-FF70-4918-AA85-B1344DB16878}"/>
                </a:ext>
              </a:extLst>
            </p:cNvPr>
            <p:cNvCxnSpPr/>
            <p:nvPr/>
          </p:nvCxnSpPr>
          <p:spPr>
            <a:xfrm>
              <a:off x="5932962" y="2429858"/>
              <a:ext cx="0" cy="2302139"/>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036B97E-810C-44BC-B565-8299A502CD1F}"/>
                </a:ext>
              </a:extLst>
            </p:cNvPr>
            <p:cNvCxnSpPr/>
            <p:nvPr/>
          </p:nvCxnSpPr>
          <p:spPr>
            <a:xfrm>
              <a:off x="3157519" y="2429858"/>
              <a:ext cx="0" cy="2302139"/>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41" name="Chart Placeholder 7">
            <a:extLst>
              <a:ext uri="{FF2B5EF4-FFF2-40B4-BE49-F238E27FC236}">
                <a16:creationId xmlns:a16="http://schemas.microsoft.com/office/drawing/2014/main" id="{76B57CD5-B86A-4EA2-B6E6-2C99C8586FED}"/>
              </a:ext>
            </a:extLst>
          </p:cNvPr>
          <p:cNvGraphicFramePr>
            <a:graphicFrameLocks/>
          </p:cNvGraphicFramePr>
          <p:nvPr>
            <p:extLst>
              <p:ext uri="{D42A27DB-BD31-4B8C-83A1-F6EECF244321}">
                <p14:modId xmlns:p14="http://schemas.microsoft.com/office/powerpoint/2010/main" val="754998173"/>
              </p:ext>
            </p:extLst>
          </p:nvPr>
        </p:nvGraphicFramePr>
        <p:xfrm>
          <a:off x="5741080" y="1894894"/>
          <a:ext cx="310896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Placeholder 8">
            <a:extLst>
              <a:ext uri="{FF2B5EF4-FFF2-40B4-BE49-F238E27FC236}">
                <a16:creationId xmlns:a16="http://schemas.microsoft.com/office/drawing/2014/main" id="{EE8A3A03-4C99-4C45-AF72-172CDAEEFF67}"/>
              </a:ext>
            </a:extLst>
          </p:cNvPr>
          <p:cNvGraphicFramePr>
            <a:graphicFrameLocks/>
          </p:cNvGraphicFramePr>
          <p:nvPr>
            <p:extLst>
              <p:ext uri="{D42A27DB-BD31-4B8C-83A1-F6EECF244321}">
                <p14:modId xmlns:p14="http://schemas.microsoft.com/office/powerpoint/2010/main" val="3636998146"/>
              </p:ext>
            </p:extLst>
          </p:nvPr>
        </p:nvGraphicFramePr>
        <p:xfrm>
          <a:off x="3228839" y="1818694"/>
          <a:ext cx="2084095" cy="2327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D067E95-0183-461C-8668-27D3165DB7D1}"/>
              </a:ext>
            </a:extLst>
          </p:cNvPr>
          <p:cNvGraphicFramePr/>
          <p:nvPr>
            <p:extLst>
              <p:ext uri="{D42A27DB-BD31-4B8C-83A1-F6EECF244321}">
                <p14:modId xmlns:p14="http://schemas.microsoft.com/office/powerpoint/2010/main" val="2055984991"/>
              </p:ext>
            </p:extLst>
          </p:nvPr>
        </p:nvGraphicFramePr>
        <p:xfrm>
          <a:off x="274320" y="1971094"/>
          <a:ext cx="2651760" cy="2108488"/>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 Placeholder 4">
            <a:extLst>
              <a:ext uri="{FF2B5EF4-FFF2-40B4-BE49-F238E27FC236}">
                <a16:creationId xmlns:a16="http://schemas.microsoft.com/office/drawing/2014/main" id="{637E2351-89A8-44C7-B384-38593F1ADE30}"/>
              </a:ext>
            </a:extLst>
          </p:cNvPr>
          <p:cNvSpPr txBox="1">
            <a:spLocks/>
          </p:cNvSpPr>
          <p:nvPr/>
        </p:nvSpPr>
        <p:spPr>
          <a:xfrm>
            <a:off x="274320" y="3910636"/>
            <a:ext cx="4479925" cy="20478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400"/>
              </a:lnSpc>
              <a:buNone/>
            </a:pPr>
            <a:r>
              <a:rPr lang="en-US" sz="1000" b="1" dirty="0" err="1"/>
              <a:t>Jahresrenditen</a:t>
            </a:r>
            <a:r>
              <a:rPr lang="en-US" sz="1000" b="1" dirty="0"/>
              <a:t> (%)</a:t>
            </a:r>
          </a:p>
        </p:txBody>
      </p:sp>
      <p:sp>
        <p:nvSpPr>
          <p:cNvPr id="45" name="TextBox 44">
            <a:extLst>
              <a:ext uri="{FF2B5EF4-FFF2-40B4-BE49-F238E27FC236}">
                <a16:creationId xmlns:a16="http://schemas.microsoft.com/office/drawing/2014/main" id="{EAA77E03-4056-48D5-A86D-6B07594C592C}"/>
              </a:ext>
            </a:extLst>
          </p:cNvPr>
          <p:cNvSpPr txBox="1"/>
          <p:nvPr/>
        </p:nvSpPr>
        <p:spPr>
          <a:xfrm>
            <a:off x="5872951" y="1902248"/>
            <a:ext cx="227624" cy="1556836"/>
          </a:xfrm>
          <a:prstGeom prst="rect">
            <a:avLst/>
          </a:prstGeom>
          <a:solidFill>
            <a:schemeClr val="bg1"/>
          </a:solidFill>
        </p:spPr>
        <p:txBody>
          <a:bodyPr wrap="square" lIns="0" tIns="0" rIns="0" bIns="0" rtlCol="0">
            <a:spAutoFit/>
          </a:bodyPr>
          <a:lstStyle/>
          <a:p>
            <a:pPr algn="r">
              <a:spcAft>
                <a:spcPts val="800"/>
              </a:spcAft>
            </a:pPr>
            <a:r>
              <a:rPr lang="en-US" sz="850" dirty="0">
                <a:latin typeface="Arial Narrow" panose="020B0606020202030204" pitchFamily="34" charset="0"/>
              </a:rPr>
              <a:t>1,05</a:t>
            </a:r>
          </a:p>
          <a:p>
            <a:pPr algn="r">
              <a:spcAft>
                <a:spcPts val="800"/>
              </a:spcAft>
            </a:pPr>
            <a:r>
              <a:rPr lang="en-US" sz="850" dirty="0">
                <a:latin typeface="Arial Narrow" panose="020B0606020202030204" pitchFamily="34" charset="0"/>
              </a:rPr>
              <a:t>1,00</a:t>
            </a:r>
          </a:p>
          <a:p>
            <a:pPr algn="r">
              <a:spcAft>
                <a:spcPts val="800"/>
              </a:spcAft>
            </a:pPr>
            <a:r>
              <a:rPr lang="en-US" sz="850" dirty="0">
                <a:latin typeface="Arial Narrow" panose="020B0606020202030204" pitchFamily="34" charset="0"/>
              </a:rPr>
              <a:t>0,95</a:t>
            </a:r>
          </a:p>
          <a:p>
            <a:pPr algn="r">
              <a:spcAft>
                <a:spcPts val="900"/>
              </a:spcAft>
            </a:pPr>
            <a:r>
              <a:rPr lang="en-US" sz="850" dirty="0">
                <a:latin typeface="Arial Narrow" panose="020B0606020202030204" pitchFamily="34" charset="0"/>
              </a:rPr>
              <a:t>0,90</a:t>
            </a:r>
          </a:p>
          <a:p>
            <a:pPr algn="r">
              <a:spcAft>
                <a:spcPts val="900"/>
              </a:spcAft>
            </a:pPr>
            <a:r>
              <a:rPr lang="en-US" sz="850" dirty="0">
                <a:latin typeface="Arial Narrow" panose="020B0606020202030204" pitchFamily="34" charset="0"/>
              </a:rPr>
              <a:t>0,85</a:t>
            </a:r>
          </a:p>
          <a:p>
            <a:pPr algn="r">
              <a:spcAft>
                <a:spcPts val="800"/>
              </a:spcAft>
            </a:pPr>
            <a:r>
              <a:rPr lang="en-US" sz="850" dirty="0">
                <a:latin typeface="Arial Narrow" panose="020B0606020202030204" pitchFamily="34" charset="0"/>
              </a:rPr>
              <a:t>0,80</a:t>
            </a:r>
          </a:p>
          <a:p>
            <a:pPr algn="r">
              <a:spcAft>
                <a:spcPts val="100"/>
              </a:spcAft>
            </a:pPr>
            <a:r>
              <a:rPr lang="en-US" sz="850" dirty="0">
                <a:latin typeface="Arial Narrow" panose="020B0606020202030204" pitchFamily="34" charset="0"/>
              </a:rPr>
              <a:t>0,75</a:t>
            </a:r>
          </a:p>
        </p:txBody>
      </p:sp>
      <p:sp>
        <p:nvSpPr>
          <p:cNvPr id="2" name="DA.ID#">
            <a:extLst>
              <a:ext uri="{FF2B5EF4-FFF2-40B4-BE49-F238E27FC236}">
                <a16:creationId xmlns:a16="http://schemas.microsoft.com/office/drawing/2014/main" id="{77C46D3F-99CB-4812-930E-4F6EED8048A5}"/>
              </a:ext>
            </a:extLst>
          </p:cNvPr>
          <p:cNvSpPr/>
          <p:nvPr/>
        </p:nvSpPr>
        <p:spPr>
          <a:xfrm>
            <a:off x="0" y="0"/>
            <a:ext cx="274320" cy="9144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600" dirty="0">
                <a:solidFill>
                  <a:srgbClr val="BBBBBB"/>
                </a:solidFill>
                <a:latin typeface="Arial" panose="020B0604020202020204" pitchFamily="34" charset="0"/>
              </a:rPr>
              <a:t>5637</a:t>
            </a:r>
          </a:p>
        </p:txBody>
      </p:sp>
    </p:spTree>
    <p:extLst>
      <p:ext uri="{BB962C8B-B14F-4D97-AF65-F5344CB8AC3E}">
        <p14:creationId xmlns:p14="http://schemas.microsoft.com/office/powerpoint/2010/main" val="35343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28</a:t>
            </a:fld>
            <a:endParaRPr lang="en-US" dirty="0"/>
          </a:p>
        </p:txBody>
      </p:sp>
      <p:sp>
        <p:nvSpPr>
          <p:cNvPr id="11" name="Text Placeholder 10"/>
          <p:cNvSpPr>
            <a:spLocks noGrp="1"/>
          </p:cNvSpPr>
          <p:nvPr>
            <p:ph type="body" sz="quarter" idx="26"/>
          </p:nvPr>
        </p:nvSpPr>
        <p:spPr>
          <a:xfrm>
            <a:off x="274320" y="4995578"/>
            <a:ext cx="8503920" cy="1547796"/>
          </a:xfrm>
        </p:spPr>
        <p:txBody>
          <a:bodyPr/>
          <a:lstStyle/>
          <a:p>
            <a:pPr lvl="1"/>
            <a:r>
              <a:rPr lang="de-DE" sz="900" b="1" dirty="0">
                <a:latin typeface="Arial Narrow" panose="020B0606020202030204" pitchFamily="34" charset="0"/>
              </a:rPr>
              <a:t>Die Angaben zur simulierten Wertentwicklung </a:t>
            </a:r>
            <a:r>
              <a:rPr lang="de-de" sz="900" b="1" dirty="0">
                <a:latin typeface="Arial Narrow" panose="020B0606020202030204" pitchFamily="34" charset="0"/>
              </a:rPr>
              <a:t>für LibertyQ-Indizes stellen die von Backtests abgeleitete hypothetische Wertentwicklung vor Auflegung sowie die tatsächliche Wertentwicklung seit Auflegung dar. </a:t>
            </a:r>
          </a:p>
          <a:p>
            <a:r>
              <a:rPr lang="de-de" dirty="0"/>
              <a:t>Die dargestellte Wertentwicklung spiegelt die Wertentwicklung des Index und nicht die tatsächliche Wertentwicklung eines börsengehandelten Produkts wider. Gebühren, Kosten und Ausgabeaufschläge sind in der Wertentwickung des Index nicht berücksichtigt. Die Angaben zur Rendite beruhen auf der Annahme reinvestierter Zinsen oder Dividenden.</a:t>
            </a:r>
          </a:p>
          <a:p>
            <a:r>
              <a:rPr lang="de-de" dirty="0"/>
              <a:t>Quelle: MSCI, Stand: 3</a:t>
            </a:r>
            <a:r>
              <a:rPr lang="en-US" dirty="0"/>
              <a:t>0</a:t>
            </a:r>
            <a:r>
              <a:rPr lang="pl-PL" dirty="0"/>
              <a:t>.</a:t>
            </a:r>
            <a:r>
              <a:rPr lang="de-de" dirty="0"/>
              <a:t> </a:t>
            </a:r>
            <a:r>
              <a:rPr lang="en-US" dirty="0"/>
              <a:t>September</a:t>
            </a:r>
            <a:r>
              <a:rPr lang="de-de" dirty="0"/>
              <a:t> 20</a:t>
            </a:r>
            <a:r>
              <a:rPr lang="pl-PL" dirty="0"/>
              <a:t>2</a:t>
            </a:r>
            <a:r>
              <a:rPr lang="en-US" dirty="0"/>
              <a:t>2</a:t>
            </a:r>
            <a:r>
              <a:rPr lang="de-de" dirty="0"/>
              <a:t>. Die Wertentwicklung des MSCI ACWI ex REITs Index</a:t>
            </a:r>
            <a:r>
              <a:rPr lang="de-DE" dirty="0"/>
              <a:t>—NR</a:t>
            </a:r>
            <a:r>
              <a:rPr lang="de-de" dirty="0"/>
              <a:t> entspricht der tatsächlichen Wertentwicklung. Der LibertyQ Global Dividend Index</a:t>
            </a:r>
            <a:r>
              <a:rPr lang="de-DE" dirty="0"/>
              <a:t>—NR</a:t>
            </a:r>
            <a:r>
              <a:rPr lang="de-de" dirty="0"/>
              <a:t> wurde am 18. April 2016 aufgelegt. Die Wertentwicklung des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Dividend Index</a:t>
            </a:r>
            <a:r>
              <a:rPr lang="de-DE" dirty="0"/>
              <a:t>—NR</a:t>
            </a:r>
            <a:r>
              <a:rPr lang="de-de" dirty="0"/>
              <a:t> beruht auf dem MSCI ACWI ex REITs Index</a:t>
            </a:r>
            <a:r>
              <a:rPr lang="de-DE" dirty="0"/>
              <a:t>—NR</a:t>
            </a:r>
            <a:r>
              <a:rPr lang="de-de" dirty="0"/>
              <a:t>. Er wurde anhand einer gemeinsam mit Franklin Templeton entwickelten Methode entwickelt, um die gewünschte Anlagestrategie Franklin Templetons abzubilden. LibertyQ-Indizes werden nicht verwaltet. Es ist nicht möglich, direkt in einen Index zu investieren. Für weitere Informationen wird auf den Prospekt bzw. die Nachträge für Franklin Templeton Smart Beta ETFs verwiesen.</a:t>
            </a:r>
            <a:r>
              <a:rPr lang="de-DE" dirty="0"/>
              <a:t> </a:t>
            </a:r>
            <a:br>
              <a:rPr lang="pl-PL" dirty="0"/>
            </a:br>
            <a:r>
              <a:rPr lang="de-DE" dirty="0"/>
              <a:t>Die Nettorenditen (NR) umfassen die Erträge abzüglich der Quellensteuer bei Dividendenausschüttung.</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19" name="Text Placeholder 7">
            <a:extLst>
              <a:ext uri="{FF2B5EF4-FFF2-40B4-BE49-F238E27FC236}">
                <a16:creationId xmlns:a16="http://schemas.microsoft.com/office/drawing/2014/main" id="{BDD759D0-AF4E-4B77-A458-9EB8C40B10B9}"/>
              </a:ext>
            </a:extLst>
          </p:cNvPr>
          <p:cNvSpPr>
            <a:spLocks noGrp="1"/>
          </p:cNvSpPr>
          <p:nvPr>
            <p:ph type="body" sz="quarter" idx="43"/>
          </p:nvPr>
        </p:nvSpPr>
        <p:spPr>
          <a:xfrm>
            <a:off x="274320" y="1222342"/>
            <a:ext cx="8595360" cy="548640"/>
          </a:xfrm>
        </p:spPr>
        <p:txBody>
          <a:bodyPr/>
          <a:lstStyle/>
          <a:p>
            <a:r>
              <a:rPr lang="en-US" dirty="0"/>
              <a:t>LibertyQ </a:t>
            </a:r>
            <a:r>
              <a:rPr lang="de-de" dirty="0"/>
              <a:t>Global Dividend Index</a:t>
            </a:r>
            <a:r>
              <a:rPr lang="de-DE" dirty="0"/>
              <a:t>—NR</a:t>
            </a:r>
            <a:r>
              <a:rPr lang="de-de" dirty="0"/>
              <a:t> vs. MSCI ACWI ex REITs </a:t>
            </a:r>
            <a:r>
              <a:rPr lang="de-DE" dirty="0"/>
              <a:t>Index—NR </a:t>
            </a:r>
            <a:r>
              <a:rPr lang="en-US" dirty="0"/>
              <a:t>– USD</a:t>
            </a:r>
          </a:p>
          <a:p>
            <a:pPr lvl="1"/>
            <a:r>
              <a:rPr lang="en-US" dirty="0"/>
              <a:t>Stand: 30.09</a:t>
            </a:r>
            <a:r>
              <a:rPr lang="pl-PL" dirty="0"/>
              <a:t>.</a:t>
            </a:r>
            <a:r>
              <a:rPr lang="en-US" dirty="0"/>
              <a:t>20</a:t>
            </a:r>
            <a:r>
              <a:rPr lang="pl-PL" dirty="0"/>
              <a:t>2</a:t>
            </a:r>
            <a:r>
              <a:rPr lang="en-US" dirty="0"/>
              <a:t>2</a:t>
            </a:r>
          </a:p>
        </p:txBody>
      </p:sp>
      <p:sp>
        <p:nvSpPr>
          <p:cNvPr id="4" name="Text Placeholder 3">
            <a:extLst>
              <a:ext uri="{FF2B5EF4-FFF2-40B4-BE49-F238E27FC236}">
                <a16:creationId xmlns:a16="http://schemas.microsoft.com/office/drawing/2014/main" id="{19548639-ACDE-48C5-9A24-9D6B55F0F6A3}"/>
              </a:ext>
            </a:extLst>
          </p:cNvPr>
          <p:cNvSpPr>
            <a:spLocks noGrp="1"/>
          </p:cNvSpPr>
          <p:nvPr>
            <p:ph type="body" sz="quarter" idx="32"/>
          </p:nvPr>
        </p:nvSpPr>
        <p:spPr/>
        <p:txBody>
          <a:bodyPr/>
          <a:lstStyle/>
          <a:p>
            <a:r>
              <a:rPr lang="de-DE" dirty="0"/>
              <a:t>Attraktive risikobereinigte Renditen in Wachstums- und Rezessionsphasen vs. MSCI-Anlageuniversum</a:t>
            </a:r>
            <a:endParaRPr lang="en-US" dirty="0"/>
          </a:p>
        </p:txBody>
      </p:sp>
      <p:grpSp>
        <p:nvGrpSpPr>
          <p:cNvPr id="20" name="Group 19">
            <a:extLst>
              <a:ext uri="{FF2B5EF4-FFF2-40B4-BE49-F238E27FC236}">
                <a16:creationId xmlns:a16="http://schemas.microsoft.com/office/drawing/2014/main" id="{A669CD4F-DE5A-4CF7-8FAC-B101CBBF3424}"/>
              </a:ext>
            </a:extLst>
          </p:cNvPr>
          <p:cNvGrpSpPr/>
          <p:nvPr/>
        </p:nvGrpSpPr>
        <p:grpSpPr>
          <a:xfrm>
            <a:off x="3006693" y="1645920"/>
            <a:ext cx="2870557" cy="3291840"/>
            <a:chOff x="2621280" y="2667000"/>
            <a:chExt cx="2145915" cy="3448459"/>
          </a:xfrm>
        </p:grpSpPr>
        <p:cxnSp>
          <p:nvCxnSpPr>
            <p:cNvPr id="21" name="Straight Connector 20">
              <a:extLst>
                <a:ext uri="{FF2B5EF4-FFF2-40B4-BE49-F238E27FC236}">
                  <a16:creationId xmlns:a16="http://schemas.microsoft.com/office/drawing/2014/main" id="{F67C8C5D-B197-409C-B602-8FAE3D3BE39D}"/>
                </a:ext>
              </a:extLst>
            </p:cNvPr>
            <p:cNvCxnSpPr/>
            <p:nvPr/>
          </p:nvCxnSpPr>
          <p:spPr>
            <a:xfrm>
              <a:off x="2621280" y="2667000"/>
              <a:ext cx="0" cy="3443696"/>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0636B53-46BD-465F-9456-0C9B74720237}"/>
                </a:ext>
              </a:extLst>
            </p:cNvPr>
            <p:cNvCxnSpPr/>
            <p:nvPr/>
          </p:nvCxnSpPr>
          <p:spPr>
            <a:xfrm>
              <a:off x="4767195" y="2671763"/>
              <a:ext cx="0" cy="3443696"/>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grpSp>
      <p:sp>
        <p:nvSpPr>
          <p:cNvPr id="23" name="Text Placeholder 72">
            <a:extLst>
              <a:ext uri="{FF2B5EF4-FFF2-40B4-BE49-F238E27FC236}">
                <a16:creationId xmlns:a16="http://schemas.microsoft.com/office/drawing/2014/main" id="{EFE450D5-6AA4-4B3C-811C-C1E6278E2593}"/>
              </a:ext>
            </a:extLst>
          </p:cNvPr>
          <p:cNvSpPr txBox="1">
            <a:spLocks/>
          </p:cNvSpPr>
          <p:nvPr/>
        </p:nvSpPr>
        <p:spPr>
          <a:xfrm>
            <a:off x="6035039" y="1602790"/>
            <a:ext cx="2339335" cy="400774"/>
          </a:xfrm>
          <a:prstGeom prst="rect">
            <a:avLst/>
          </a:prstGeom>
        </p:spPr>
        <p:txBody>
          <a:bodyPr lIns="0" tIns="0" rIns="0" bIns="0"/>
          <a:lstStyle>
            <a:lvl1pPr marL="0" indent="0" algn="l" defTabSz="1017588" rtl="0" eaLnBrk="0" fontAlgn="base" hangingPunct="0">
              <a:lnSpc>
                <a:spcPts val="1200"/>
              </a:lnSpc>
              <a:spcBef>
                <a:spcPct val="0"/>
              </a:spcBef>
              <a:spcAft>
                <a:spcPts val="0"/>
              </a:spcAft>
              <a:buFont typeface="Arial" charset="0"/>
              <a:buNone/>
              <a:defRPr sz="1000" b="1">
                <a:solidFill>
                  <a:srgbClr val="000000"/>
                </a:solidFill>
                <a:latin typeface="Arial" panose="020B0604020202020204" pitchFamily="34" charset="0"/>
                <a:ea typeface="Geneva" charset="0"/>
                <a:cs typeface="Arial" panose="020B0604020202020204" pitchFamily="34"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a:lnSpc>
                <a:spcPts val="1400"/>
              </a:lnSpc>
            </a:pPr>
            <a:r>
              <a:rPr lang="en-US" sz="1200" dirty="0" err="1">
                <a:solidFill>
                  <a:srgbClr val="3769FF"/>
                </a:solidFill>
              </a:rPr>
              <a:t>Attraktive</a:t>
            </a:r>
            <a:r>
              <a:rPr lang="en-US" sz="1200" dirty="0">
                <a:solidFill>
                  <a:srgbClr val="3769FF"/>
                </a:solidFill>
              </a:rPr>
              <a:t> </a:t>
            </a:r>
            <a:r>
              <a:rPr lang="en-US" sz="1200" dirty="0" err="1">
                <a:solidFill>
                  <a:srgbClr val="3769FF"/>
                </a:solidFill>
              </a:rPr>
              <a:t>risikobereinigte</a:t>
            </a:r>
            <a:r>
              <a:rPr lang="en-US" sz="1200" dirty="0">
                <a:solidFill>
                  <a:srgbClr val="3769FF"/>
                </a:solidFill>
              </a:rPr>
              <a:t> </a:t>
            </a:r>
            <a:r>
              <a:rPr lang="en-US" sz="1200" dirty="0" err="1">
                <a:solidFill>
                  <a:srgbClr val="3769FF"/>
                </a:solidFill>
              </a:rPr>
              <a:t>Renditen</a:t>
            </a:r>
            <a:endParaRPr lang="en-US" sz="1200" dirty="0">
              <a:solidFill>
                <a:srgbClr val="3769FF"/>
              </a:solidFill>
            </a:endParaRPr>
          </a:p>
          <a:p>
            <a:r>
              <a:rPr lang="en-US" b="0" dirty="0" err="1"/>
              <a:t>Annualisierte</a:t>
            </a:r>
            <a:r>
              <a:rPr lang="en-US" b="0" dirty="0"/>
              <a:t> Sharpe Ratio</a:t>
            </a:r>
          </a:p>
        </p:txBody>
      </p:sp>
      <p:sp>
        <p:nvSpPr>
          <p:cNvPr id="24" name="Text Placeholder 72">
            <a:extLst>
              <a:ext uri="{FF2B5EF4-FFF2-40B4-BE49-F238E27FC236}">
                <a16:creationId xmlns:a16="http://schemas.microsoft.com/office/drawing/2014/main" id="{9D20AA49-A97E-4B9C-ACD0-2651A0539C94}"/>
              </a:ext>
            </a:extLst>
          </p:cNvPr>
          <p:cNvSpPr txBox="1">
            <a:spLocks/>
          </p:cNvSpPr>
          <p:nvPr/>
        </p:nvSpPr>
        <p:spPr>
          <a:xfrm>
            <a:off x="3108959" y="1602790"/>
            <a:ext cx="2754023" cy="380180"/>
          </a:xfrm>
          <a:prstGeom prst="rect">
            <a:avLst/>
          </a:prstGeom>
        </p:spPr>
        <p:txBody>
          <a:bodyPr lIns="0" tIns="0" rIns="0" bIns="0"/>
          <a:lstStyle>
            <a:lvl1pPr marL="0" indent="0" algn="l" defTabSz="1017588" rtl="0" eaLnBrk="0" fontAlgn="base" hangingPunct="0">
              <a:lnSpc>
                <a:spcPts val="1200"/>
              </a:lnSpc>
              <a:spcBef>
                <a:spcPct val="0"/>
              </a:spcBef>
              <a:spcAft>
                <a:spcPts val="0"/>
              </a:spcAft>
              <a:buFont typeface="Arial" charset="0"/>
              <a:buNone/>
              <a:defRPr sz="1000" b="1">
                <a:solidFill>
                  <a:srgbClr val="000000"/>
                </a:solidFill>
                <a:latin typeface="Arial" panose="020B0604020202020204" pitchFamily="34" charset="0"/>
                <a:ea typeface="Geneva" charset="0"/>
                <a:cs typeface="Arial" panose="020B0604020202020204" pitchFamily="34"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a:lnSpc>
                <a:spcPts val="1400"/>
              </a:lnSpc>
            </a:pPr>
            <a:r>
              <a:rPr lang="en-US" sz="1200" dirty="0">
                <a:solidFill>
                  <a:srgbClr val="3769FF"/>
                </a:solidFill>
              </a:rPr>
              <a:t>Positive </a:t>
            </a:r>
            <a:r>
              <a:rPr lang="en-US" sz="1200" dirty="0" err="1">
                <a:solidFill>
                  <a:srgbClr val="3769FF"/>
                </a:solidFill>
              </a:rPr>
              <a:t>risikobereinigte</a:t>
            </a:r>
            <a:r>
              <a:rPr lang="en-US" sz="1200" dirty="0">
                <a:solidFill>
                  <a:srgbClr val="3769FF"/>
                </a:solidFill>
              </a:rPr>
              <a:t> </a:t>
            </a:r>
            <a:r>
              <a:rPr lang="en-US" sz="1200" dirty="0" err="1">
                <a:solidFill>
                  <a:srgbClr val="3769FF"/>
                </a:solidFill>
              </a:rPr>
              <a:t>Überschussrenditen</a:t>
            </a:r>
            <a:endParaRPr lang="en-US" sz="1200" dirty="0">
              <a:solidFill>
                <a:srgbClr val="3769FF"/>
              </a:solidFill>
            </a:endParaRPr>
          </a:p>
          <a:p>
            <a:r>
              <a:rPr lang="en-US" b="0" dirty="0"/>
              <a:t>Information Ratio – </a:t>
            </a:r>
            <a:r>
              <a:rPr lang="en-US" b="0" dirty="0" err="1"/>
              <a:t>annualisiert</a:t>
            </a:r>
            <a:endParaRPr lang="en-US" b="0" dirty="0"/>
          </a:p>
        </p:txBody>
      </p:sp>
      <p:sp>
        <p:nvSpPr>
          <p:cNvPr id="25" name="Text Placeholder 6">
            <a:extLst>
              <a:ext uri="{FF2B5EF4-FFF2-40B4-BE49-F238E27FC236}">
                <a16:creationId xmlns:a16="http://schemas.microsoft.com/office/drawing/2014/main" id="{EE31EB89-185A-4E71-9795-847C52F94339}"/>
              </a:ext>
            </a:extLst>
          </p:cNvPr>
          <p:cNvSpPr txBox="1">
            <a:spLocks/>
          </p:cNvSpPr>
          <p:nvPr/>
        </p:nvSpPr>
        <p:spPr>
          <a:xfrm>
            <a:off x="274320" y="1602790"/>
            <a:ext cx="2315868" cy="270347"/>
          </a:xfrm>
          <a:prstGeom prst="rect">
            <a:avLst/>
          </a:prstGeom>
        </p:spPr>
        <p:txBody>
          <a:bodyPr lIns="0" tIns="0"/>
          <a:lstStyle>
            <a:lvl1pPr marL="342900" indent="-342900" algn="l" defTabSz="1017588" rtl="0" eaLnBrk="0" fontAlgn="base" hangingPunct="0">
              <a:lnSpc>
                <a:spcPts val="1500"/>
              </a:lnSpc>
              <a:spcBef>
                <a:spcPct val="0"/>
              </a:spcBef>
              <a:spcAft>
                <a:spcPts val="225"/>
              </a:spcAft>
              <a:buFont typeface="Arial" charset="0"/>
              <a:defRPr sz="1200" b="1">
                <a:solidFill>
                  <a:srgbClr val="000000"/>
                </a:solidFill>
                <a:latin typeface="+mn-lt"/>
                <a:ea typeface="Geneva" charset="0"/>
                <a:cs typeface="Geneva"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marL="0" indent="0">
              <a:lnSpc>
                <a:spcPts val="1400"/>
              </a:lnSpc>
              <a:spcAft>
                <a:spcPts val="0"/>
              </a:spcAft>
            </a:pPr>
            <a:r>
              <a:rPr lang="de-DE" dirty="0">
                <a:solidFill>
                  <a:srgbClr val="3769FF"/>
                </a:solidFill>
                <a:latin typeface="Arial" panose="020B0604020202020204" pitchFamily="34" charset="0"/>
                <a:cs typeface="Arial" panose="020B0604020202020204" pitchFamily="34" charset="0"/>
              </a:rPr>
              <a:t>Bessere Wertentwicklung</a:t>
            </a:r>
          </a:p>
          <a:p>
            <a:pPr marL="0" indent="0">
              <a:lnSpc>
                <a:spcPts val="1400"/>
              </a:lnSpc>
              <a:spcAft>
                <a:spcPts val="0"/>
              </a:spcAft>
            </a:pPr>
            <a:r>
              <a:rPr lang="de-DE" sz="1000" b="0" dirty="0">
                <a:solidFill>
                  <a:schemeClr val="tx1"/>
                </a:solidFill>
                <a:latin typeface="Arial" panose="020B0604020202020204" pitchFamily="34" charset="0"/>
                <a:cs typeface="Arial" panose="020B0604020202020204" pitchFamily="34" charset="0"/>
              </a:rPr>
              <a:t>Durchschnittliche Jahresrenditen (%)</a:t>
            </a:r>
          </a:p>
        </p:txBody>
      </p:sp>
      <p:graphicFrame>
        <p:nvGraphicFramePr>
          <p:cNvPr id="26" name="Chart 25">
            <a:extLst>
              <a:ext uri="{FF2B5EF4-FFF2-40B4-BE49-F238E27FC236}">
                <a16:creationId xmlns:a16="http://schemas.microsoft.com/office/drawing/2014/main" id="{8CD6C990-2149-447D-93E2-91F929949C7C}"/>
              </a:ext>
            </a:extLst>
          </p:cNvPr>
          <p:cNvGraphicFramePr/>
          <p:nvPr>
            <p:extLst>
              <p:ext uri="{D42A27DB-BD31-4B8C-83A1-F6EECF244321}">
                <p14:modId xmlns:p14="http://schemas.microsoft.com/office/powerpoint/2010/main" val="1340993302"/>
              </p:ext>
            </p:extLst>
          </p:nvPr>
        </p:nvGraphicFramePr>
        <p:xfrm>
          <a:off x="274320" y="2011680"/>
          <a:ext cx="265176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56E25221-B2F9-4326-9750-F39660D67759}"/>
              </a:ext>
            </a:extLst>
          </p:cNvPr>
          <p:cNvGraphicFramePr/>
          <p:nvPr>
            <p:extLst>
              <p:ext uri="{D42A27DB-BD31-4B8C-83A1-F6EECF244321}">
                <p14:modId xmlns:p14="http://schemas.microsoft.com/office/powerpoint/2010/main" val="2135377371"/>
              </p:ext>
            </p:extLst>
          </p:nvPr>
        </p:nvGraphicFramePr>
        <p:xfrm>
          <a:off x="6035040" y="2011680"/>
          <a:ext cx="265176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D558509F-AB83-4D75-80B5-1AEBE1A92CA7}"/>
              </a:ext>
            </a:extLst>
          </p:cNvPr>
          <p:cNvGraphicFramePr/>
          <p:nvPr>
            <p:extLst>
              <p:ext uri="{D42A27DB-BD31-4B8C-83A1-F6EECF244321}">
                <p14:modId xmlns:p14="http://schemas.microsoft.com/office/powerpoint/2010/main" val="3752270125"/>
              </p:ext>
            </p:extLst>
          </p:nvPr>
        </p:nvGraphicFramePr>
        <p:xfrm>
          <a:off x="3108960" y="2026100"/>
          <a:ext cx="2651760" cy="272878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9E28A89B-6063-47E9-B772-5FC491FCF4CB}"/>
              </a:ext>
            </a:extLst>
          </p:cNvPr>
          <p:cNvSpPr txBox="1"/>
          <p:nvPr/>
        </p:nvSpPr>
        <p:spPr>
          <a:xfrm>
            <a:off x="-83470" y="-30111"/>
            <a:ext cx="357790" cy="184666"/>
          </a:xfrm>
          <a:prstGeom prst="rect">
            <a:avLst/>
          </a:prstGeom>
          <a:noFill/>
        </p:spPr>
        <p:txBody>
          <a:bodyPr wrap="none" rtlCol="0">
            <a:spAutoFit/>
          </a:bodyPr>
          <a:lstStyle/>
          <a:p>
            <a:r>
              <a:rPr lang="en-US" sz="600" dirty="0">
                <a:solidFill>
                  <a:srgbClr val="A7A7A7"/>
                </a:solidFill>
              </a:rPr>
              <a:t>5638</a:t>
            </a:r>
          </a:p>
        </p:txBody>
      </p:sp>
    </p:spTree>
    <p:extLst>
      <p:ext uri="{BB962C8B-B14F-4D97-AF65-F5344CB8AC3E}">
        <p14:creationId xmlns:p14="http://schemas.microsoft.com/office/powerpoint/2010/main" val="161287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solidFill>
                  <a:schemeClr val="tx1"/>
                </a:solidFill>
              </a:rPr>
              <a:t>Handelsinformationen</a:t>
            </a:r>
            <a:r>
              <a:rPr lang="en-US"/>
              <a:t> </a:t>
            </a:r>
            <a:endParaRPr lang="en-US" dirty="0"/>
          </a:p>
        </p:txBody>
      </p:sp>
      <p:sp>
        <p:nvSpPr>
          <p:cNvPr id="2" name="Text Placeholder 1"/>
          <p:cNvSpPr>
            <a:spLocks noGrp="1"/>
          </p:cNvSpPr>
          <p:nvPr>
            <p:ph type="body" sz="quarter" idx="10"/>
          </p:nvPr>
        </p:nvSpPr>
        <p:spPr>
          <a:xfrm>
            <a:off x="274638" y="1279525"/>
            <a:ext cx="8594725" cy="366713"/>
          </a:xfrm>
        </p:spPr>
        <p:txBody>
          <a:bodyPr/>
          <a:lstStyle/>
          <a:p>
            <a:r>
              <a:rPr lang="en-US"/>
              <a:t>Franklin Global Dividend UCITS ETF </a:t>
            </a:r>
            <a:endParaRPr lang="en-US" dirty="0"/>
          </a:p>
          <a:p>
            <a:pPr lvl="1"/>
            <a:endParaRPr lang="en-US" dirty="0"/>
          </a:p>
        </p:txBody>
      </p:sp>
      <p:graphicFrame>
        <p:nvGraphicFramePr>
          <p:cNvPr id="493" name="Content Placeholder 8"/>
          <p:cNvGraphicFramePr>
            <a:graphicFrameLocks noGrp="1"/>
          </p:cNvGraphicFramePr>
          <p:nvPr>
            <p:ph sz="quarter" idx="27"/>
            <p:extLst>
              <p:ext uri="{D42A27DB-BD31-4B8C-83A1-F6EECF244321}">
                <p14:modId xmlns:p14="http://schemas.microsoft.com/office/powerpoint/2010/main" val="599280153"/>
              </p:ext>
            </p:extLst>
          </p:nvPr>
        </p:nvGraphicFramePr>
        <p:xfrm>
          <a:off x="249238" y="1828800"/>
          <a:ext cx="7777480" cy="1371600"/>
        </p:xfrm>
        <a:graphic>
          <a:graphicData uri="http://schemas.openxmlformats.org/drawingml/2006/table">
            <a:tbl>
              <a:tblPr firstRow="1" bandRow="1">
                <a:tableStyleId>{3B4B98B0-60AC-42C2-AFA5-B58CD77FA1E5}</a:tableStyleId>
              </a:tblPr>
              <a:tblGrid>
                <a:gridCol w="1573530">
                  <a:extLst>
                    <a:ext uri="{9D8B030D-6E8A-4147-A177-3AD203B41FA5}">
                      <a16:colId xmlns:a16="http://schemas.microsoft.com/office/drawing/2014/main" val="20000"/>
                    </a:ext>
                  </a:extLst>
                </a:gridCol>
                <a:gridCol w="989330">
                  <a:extLst>
                    <a:ext uri="{9D8B030D-6E8A-4147-A177-3AD203B41FA5}">
                      <a16:colId xmlns:a16="http://schemas.microsoft.com/office/drawing/2014/main" val="20001"/>
                    </a:ext>
                  </a:extLst>
                </a:gridCol>
                <a:gridCol w="1668780">
                  <a:extLst>
                    <a:ext uri="{9D8B030D-6E8A-4147-A177-3AD203B41FA5}">
                      <a16:colId xmlns:a16="http://schemas.microsoft.com/office/drawing/2014/main" val="20002"/>
                    </a:ext>
                  </a:extLst>
                </a:gridCol>
                <a:gridCol w="135128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182880">
                <a:tc>
                  <a:txBody>
                    <a:bodyPr/>
                    <a:lstStyle/>
                    <a:p>
                      <a:pPr marL="0" algn="l" defTabSz="914400" rtl="0" eaLnBrk="1" latinLnBrk="0" hangingPunct="1"/>
                      <a:r>
                        <a:rPr lang="en-US" sz="900" b="1" kern="1200">
                          <a:solidFill>
                            <a:schemeClr val="tx1"/>
                          </a:solidFill>
                          <a:latin typeface="+mn-lt"/>
                          <a:ea typeface="+mn-ea"/>
                          <a:cs typeface="+mn-cs"/>
                        </a:rPr>
                        <a:t>Börse </a:t>
                      </a:r>
                      <a:endParaRPr lang="en-US" sz="900" b="1" kern="1200" dirty="0">
                        <a:solidFill>
                          <a:schemeClr val="tx1"/>
                        </a:solidFill>
                        <a:latin typeface="+mn-lt"/>
                        <a:ea typeface="+mn-ea"/>
                        <a:cs typeface="+mn-cs"/>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900" b="1" kern="1200">
                          <a:solidFill>
                            <a:schemeClr val="tx1"/>
                          </a:solidFill>
                          <a:latin typeface="+mn-lt"/>
                          <a:ea typeface="+mn-ea"/>
                          <a:cs typeface="+mn-cs"/>
                        </a:rPr>
                        <a:t>Ticker</a:t>
                      </a:r>
                      <a:r>
                        <a:rPr lang="en-US" sz="900" b="1" kern="1200">
                          <a:solidFill>
                            <a:srgbClr val="005598"/>
                          </a:solidFill>
                          <a:latin typeface="+mn-lt"/>
                          <a:ea typeface="+mn-ea"/>
                          <a:cs typeface="+mn-cs"/>
                        </a:rPr>
                        <a:t> </a:t>
                      </a:r>
                      <a:endParaRPr lang="en-US" sz="900" b="1" kern="1200" dirty="0">
                        <a:solidFill>
                          <a:srgbClr val="005598"/>
                        </a:solidFill>
                        <a:latin typeface="+mn-lt"/>
                        <a:ea typeface="+mn-ea"/>
                        <a:cs typeface="+mn-cs"/>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a:solidFill>
                            <a:schemeClr val="tx1"/>
                          </a:solidFill>
                        </a:rPr>
                        <a:t>Handelswährung</a:t>
                      </a:r>
                      <a:r>
                        <a:rPr lang="en-US" sz="900">
                          <a:solidFill>
                            <a:srgbClr val="005598"/>
                          </a:solidFill>
                        </a:rPr>
                        <a:t> </a:t>
                      </a:r>
                      <a:endParaRPr lang="en-US" sz="900" dirty="0">
                        <a:solidFill>
                          <a:srgbClr val="005598"/>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a:solidFill>
                            <a:schemeClr val="tx1"/>
                          </a:solidFill>
                        </a:rPr>
                        <a:t>Bloomberg ID</a:t>
                      </a:r>
                      <a:r>
                        <a:rPr lang="en-US" sz="900">
                          <a:solidFill>
                            <a:srgbClr val="005598"/>
                          </a:solidFill>
                        </a:rPr>
                        <a:t> </a:t>
                      </a:r>
                      <a:endParaRPr lang="en-US" sz="900" dirty="0">
                        <a:solidFill>
                          <a:srgbClr val="005598"/>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a:solidFill>
                            <a:schemeClr val="tx1"/>
                          </a:solidFill>
                        </a:rPr>
                        <a:t>Reuters ID</a:t>
                      </a:r>
                      <a:r>
                        <a:rPr lang="en-US" sz="900">
                          <a:solidFill>
                            <a:srgbClr val="005598"/>
                          </a:solidFill>
                        </a:rPr>
                        <a:t> </a:t>
                      </a:r>
                      <a:endParaRPr lang="en-US" sz="900" dirty="0">
                        <a:solidFill>
                          <a:srgbClr val="005598"/>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900">
                          <a:solidFill>
                            <a:schemeClr val="tx1"/>
                          </a:solidFill>
                        </a:rPr>
                        <a:t>SEDOL Code</a:t>
                      </a:r>
                      <a:r>
                        <a:rPr lang="en-US" sz="900">
                          <a:solidFill>
                            <a:srgbClr val="005598"/>
                          </a:solidFill>
                        </a:rPr>
                        <a:t> </a:t>
                      </a:r>
                      <a:endParaRPr lang="en-US" sz="900" dirty="0">
                        <a:solidFill>
                          <a:srgbClr val="005598"/>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Deutsche Börse Xetra </a:t>
                      </a:r>
                      <a:endParaRPr lang="en-US" altLang="en-US" sz="900" b="0" dirty="0">
                        <a:solidFill>
                          <a:srgbClr val="000000"/>
                        </a:solidFill>
                      </a:endParaRPr>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a:t>
                      </a:r>
                      <a:endParaRPr lang="en-US" altLang="en-US" sz="900" b="0" dirty="0">
                        <a:solidFill>
                          <a:srgbClr val="000000"/>
                        </a:solidFill>
                      </a:endParaRPr>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EUR  </a:t>
                      </a:r>
                      <a:endParaRPr lang="en-US" altLang="en-US" sz="900" b="0" dirty="0">
                        <a:solidFill>
                          <a:srgbClr val="000000"/>
                        </a:solidFill>
                      </a:endParaRPr>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GR  </a:t>
                      </a:r>
                      <a:endParaRPr lang="en-US" altLang="en-US" sz="900" b="0" dirty="0">
                        <a:solidFill>
                          <a:srgbClr val="000000"/>
                        </a:solidFill>
                      </a:endParaRPr>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 FLXX.DE </a:t>
                      </a:r>
                      <a:endParaRPr lang="en-US" altLang="en-US" sz="900" b="0" dirty="0">
                        <a:solidFill>
                          <a:srgbClr val="000000"/>
                        </a:solidFill>
                      </a:endParaRPr>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algn="l"/>
                      <a:r>
                        <a:rPr lang="en-US" sz="900" b="0"/>
                        <a:t>BDZXK93  </a:t>
                      </a:r>
                      <a:endParaRPr lang="en-US" sz="900" b="0" dirty="0"/>
                    </a:p>
                  </a:txBody>
                  <a:tcPr>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London Stock Exchange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GBP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LN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 FLXX.L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algn="l"/>
                      <a:r>
                        <a:rPr lang="en-US" sz="900" b="0"/>
                        <a:t>BF14QT6  </a:t>
                      </a:r>
                      <a:endParaRPr lang="en-US" sz="900" b="0" dirty="0"/>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London Stock Exchange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FRGD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USD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FRGD LN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 FRGD.L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algn="l"/>
                      <a:r>
                        <a:rPr lang="en-US" sz="900" b="0"/>
                        <a:t>BF2B0M7  </a:t>
                      </a:r>
                      <a:endParaRPr lang="en-US" sz="900" b="0" dirty="0"/>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Borsa Italiana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EUR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IM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 FLXX.MI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algn="l"/>
                      <a:r>
                        <a:rPr lang="en-US" sz="900" b="0"/>
                        <a:t>BF17Y35  </a:t>
                      </a:r>
                      <a:endParaRPr lang="en-US" sz="900" b="0" dirty="0"/>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4"/>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SIX Swiss Exchange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USD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FLXX SW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 FLXX.S </a:t>
                      </a:r>
                      <a:endParaRPr lang="en-US" altLang="en-US" sz="900" b="0" dirty="0">
                        <a:solidFill>
                          <a:srgbClr val="000000"/>
                        </a:solidFill>
                      </a:endParaRPr>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algn="l"/>
                      <a:r>
                        <a:rPr lang="en-US" sz="900" b="0"/>
                        <a:t>BD0SWM0  </a:t>
                      </a:r>
                      <a:endParaRPr lang="en-US" sz="900" b="0" dirty="0"/>
                    </a:p>
                  </a:txBody>
                  <a:tcP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5"/>
                  </a:ext>
                </a:extLst>
              </a:tr>
            </a:tbl>
          </a:graphicData>
        </a:graphic>
      </p:graphicFrame>
      <p:sp>
        <p:nvSpPr>
          <p:cNvPr id="3" name="Text Placeholder 2"/>
          <p:cNvSpPr>
            <a:spLocks noGrp="1"/>
          </p:cNvSpPr>
          <p:nvPr>
            <p:ph type="body" sz="quarter" idx="26"/>
          </p:nvPr>
        </p:nvSpPr>
        <p:spPr>
          <a:xfrm>
            <a:off x="274320" y="6583680"/>
            <a:ext cx="8503920" cy="115416"/>
          </a:xfrm>
        </p:spPr>
        <p:txBody>
          <a:bodyPr/>
          <a:lstStyle/>
          <a:p>
            <a:pPr>
              <a:lnSpc>
                <a:spcPts val="900"/>
              </a:lnSpc>
            </a:pPr>
            <a:r>
              <a:rPr lang="en-US" b="1"/>
              <a:t>Nur für Vertriebspartner/Nicht für Investoren</a:t>
            </a:r>
            <a:endParaRPr lang="en-US" dirty="0"/>
          </a:p>
        </p:txBody>
      </p:sp>
      <p:sp>
        <p:nvSpPr>
          <p:cNvPr id="17" name="Slide Number Placeholder 7">
            <a:extLst>
              <a:ext uri="{FF2B5EF4-FFF2-40B4-BE49-F238E27FC236}">
                <a16:creationId xmlns:a16="http://schemas.microsoft.com/office/drawing/2014/main" id="{875002C6-8C06-81D5-093A-0253F65F899D}"/>
              </a:ext>
            </a:extLst>
          </p:cNvPr>
          <p:cNvSpPr>
            <a:spLocks noGrp="1"/>
          </p:cNvSpPr>
          <p:nvPr>
            <p:ph type="sldNum" sz="quarter" idx="4"/>
          </p:nvPr>
        </p:nvSpPr>
        <p:spPr>
          <a:xfrm>
            <a:off x="8504434" y="6536549"/>
            <a:ext cx="365760" cy="164592"/>
          </a:xfrm>
        </p:spPr>
        <p:txBody>
          <a:bodyPr/>
          <a:lstStyle/>
          <a:p>
            <a:fld id="{1BEC5097-9BB9-44C2-AAFE-8F70C5E005E2}" type="slidenum">
              <a:rPr lang="en-US" smtClean="0"/>
              <a:pPr/>
              <a:t>29</a:t>
            </a:fld>
            <a:endParaRPr lang="en-US" dirty="0"/>
          </a:p>
        </p:txBody>
      </p:sp>
    </p:spTree>
    <p:extLst>
      <p:ext uri="{BB962C8B-B14F-4D97-AF65-F5344CB8AC3E}">
        <p14:creationId xmlns:p14="http://schemas.microsoft.com/office/powerpoint/2010/main" val="300416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0A1719-8BB1-4552-B6DD-00B0FDFC1BD4}"/>
              </a:ext>
            </a:extLst>
          </p:cNvPr>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A9C7021-787A-4965-8535-DBB5830B8F73}"/>
              </a:ext>
            </a:extLst>
          </p:cNvPr>
          <p:cNvSpPr>
            <a:spLocks noGrp="1"/>
          </p:cNvSpPr>
          <p:nvPr>
            <p:ph type="body" sz="quarter" idx="11"/>
          </p:nvPr>
        </p:nvSpPr>
        <p:spPr>
          <a:xfrm>
            <a:off x="723451" y="1502710"/>
            <a:ext cx="6543513" cy="369332"/>
          </a:xfrm>
        </p:spPr>
        <p:txBody>
          <a:bodyPr/>
          <a:lstStyle/>
          <a:p>
            <a:r>
              <a:rPr kumimoji="0" lang="en-US" sz="2400" b="1" i="0" u="none" strike="noStrike" kern="1200" cap="all" spc="0" normalizeH="0" baseline="0" noProof="0">
                <a:ln>
                  <a:noFill/>
                </a:ln>
                <a:effectLst/>
                <a:uLnTx/>
                <a:uFillTx/>
                <a:latin typeface="Arial" panose="020B0604020202020204" pitchFamily="34" charset="0"/>
                <a:ea typeface="+mn-ea"/>
                <a:cs typeface="Arial" panose="020B0604020202020204" pitchFamily="34" charset="0"/>
              </a:rPr>
              <a:t>Globale Unternehmen locken mit hohen Dividenden</a:t>
            </a:r>
            <a:endParaRPr lang="en-US" dirty="0"/>
          </a:p>
        </p:txBody>
      </p:sp>
      <p:sp>
        <p:nvSpPr>
          <p:cNvPr id="9" name="exstream_shape42">
            <a:extLst>
              <a:ext uri="{FF2B5EF4-FFF2-40B4-BE49-F238E27FC236}">
                <a16:creationId xmlns:a16="http://schemas.microsoft.com/office/drawing/2014/main" id="{E1B7098D-5B44-43DF-90A8-A74AE2B3D48B}"/>
              </a:ext>
            </a:extLst>
          </p:cNvPr>
          <p:cNvSpPr>
            <a:spLocks noChangeArrowheads="1"/>
          </p:cNvSpPr>
          <p:nvPr/>
        </p:nvSpPr>
        <p:spPr bwMode="auto">
          <a:xfrm>
            <a:off x="277051" y="6467474"/>
            <a:ext cx="8231949"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endParaRPr lang="en-US" sz="9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319789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30</a:t>
            </a:fld>
            <a:endParaRPr lang="en-US" dirty="0"/>
          </a:p>
        </p:txBody>
      </p:sp>
      <p:sp>
        <p:nvSpPr>
          <p:cNvPr id="11" name="Text Placeholder 10"/>
          <p:cNvSpPr>
            <a:spLocks noGrp="1"/>
          </p:cNvSpPr>
          <p:nvPr>
            <p:ph type="body" sz="quarter" idx="26"/>
          </p:nvPr>
        </p:nvSpPr>
        <p:spPr>
          <a:xfrm>
            <a:off x="274320" y="4857079"/>
            <a:ext cx="8503920" cy="1686295"/>
          </a:xfrm>
        </p:spPr>
        <p:txBody>
          <a:bodyPr/>
          <a:lstStyle/>
          <a:p>
            <a:pPr lvl="1"/>
            <a:r>
              <a:rPr lang="de-DE" sz="900" b="1" dirty="0">
                <a:latin typeface="Arial Narrow" panose="020B0606020202030204" pitchFamily="34" charset="0"/>
              </a:rPr>
              <a:t>Die Angaben zur simulierten Wertentwicklung für LibertyQ-Indizes stellen die von Backtests abgeleitete hypothetische Wertentwicklung vor Auflegung sowie die tatsächliche Wertentwicklung seit Auflegung dar.</a:t>
            </a:r>
            <a:r>
              <a:rPr lang="de-de" sz="900" b="1" dirty="0">
                <a:latin typeface="Arial Narrow" panose="020B0606020202030204" pitchFamily="34" charset="0"/>
              </a:rPr>
              <a:t> </a:t>
            </a:r>
          </a:p>
          <a:p>
            <a:endParaRPr lang="de-de" dirty="0"/>
          </a:p>
          <a:p>
            <a:r>
              <a:rPr lang="de-de" dirty="0"/>
              <a:t>Die dargestellte Wertentwicklung spiegelt die Wertentwicklung des Index und nicht die tatsächliche Wertentwicklung eines börsengehandelten Produkts wider. Gebühren, Kosten und Ausgabeaufschläge sind in der Wertentwickung des Index nicht berücksichtigt. Die Angaben zur Rendite beruhen auf der Annahme reinvestierter Zinsen oder Dividenden.</a:t>
            </a:r>
          </a:p>
          <a:p>
            <a:r>
              <a:rPr lang="de-DE" dirty="0"/>
              <a:t>Quelle: MSCI, Stand: 3</a:t>
            </a:r>
            <a:r>
              <a:rPr lang="en-US" dirty="0"/>
              <a:t>0</a:t>
            </a:r>
            <a:r>
              <a:rPr lang="de-DE" dirty="0"/>
              <a:t>. </a:t>
            </a:r>
            <a:r>
              <a:rPr lang="en-US" dirty="0"/>
              <a:t>September</a:t>
            </a:r>
            <a:r>
              <a:rPr lang="de-DE" dirty="0"/>
              <a:t> 2022. Die Wertentwicklung des MSCI ACWI ex REITs Index—NR entspricht der tatsächlichen Wertentwicklung. Der LibertyQ Global Dividend Index—NR wurde am 18. April 2016 aufgelegt. Die Wertentwicklung des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Dividend Index—NR beruht auf dem MSCI ACWI ex REITs Index—NR. Er wurde anhand einer gemeinsam mit Franklin Templeton entwickelten Methode entwickelt, um die gewünschte Anlagestrategie Franklin Templetons abzubilden. LibertyQ-Indizes werden nicht verwaltet. Es ist nicht möglich, direkt in einen Index zu investieren. Für weitere Informationen wird auf den Prospekt bzw. die Nachträge für Franklin </a:t>
            </a:r>
            <a:r>
              <a:rPr lang="en-US" dirty="0"/>
              <a:t>Templeton</a:t>
            </a:r>
            <a:r>
              <a:rPr lang="de-DE" dirty="0"/>
              <a:t> Smart Beta ETFs verwiesen. </a:t>
            </a:r>
            <a:br>
              <a:rPr lang="pl-PL" dirty="0"/>
            </a:br>
            <a:r>
              <a:rPr lang="de-DE" dirty="0"/>
              <a:t>Die Nettorenditen (NR) umfassen die Erträge abzüglich der Quellensteuer bei Dividendenausschüttung.</a:t>
            </a:r>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14" name="Text Placeholder 7">
            <a:extLst>
              <a:ext uri="{FF2B5EF4-FFF2-40B4-BE49-F238E27FC236}">
                <a16:creationId xmlns:a16="http://schemas.microsoft.com/office/drawing/2014/main" id="{16D6A685-B21A-40D4-A981-14D16352AB09}"/>
              </a:ext>
            </a:extLst>
          </p:cNvPr>
          <p:cNvSpPr>
            <a:spLocks noGrp="1"/>
          </p:cNvSpPr>
          <p:nvPr>
            <p:ph type="body" sz="quarter" idx="43"/>
          </p:nvPr>
        </p:nvSpPr>
        <p:spPr/>
        <p:txBody>
          <a:bodyPr>
            <a:spAutoFit/>
          </a:bodyPr>
          <a:lstStyle/>
          <a:p>
            <a:r>
              <a:rPr lang="de-de" dirty="0"/>
              <a:t>LibertyQ </a:t>
            </a:r>
            <a:r>
              <a:rPr lang="en-US" dirty="0"/>
              <a:t>Global Dividend Index—NR vs. MSCI ACWI ex REITs </a:t>
            </a:r>
            <a:r>
              <a:rPr lang="de-de" dirty="0"/>
              <a:t>Index</a:t>
            </a:r>
            <a:r>
              <a:rPr lang="de-DE" dirty="0"/>
              <a:t>—NR </a:t>
            </a:r>
            <a:r>
              <a:rPr lang="en-US" dirty="0"/>
              <a:t>– USD</a:t>
            </a:r>
          </a:p>
        </p:txBody>
      </p:sp>
      <p:sp>
        <p:nvSpPr>
          <p:cNvPr id="4" name="Text Placeholder 3">
            <a:extLst>
              <a:ext uri="{FF2B5EF4-FFF2-40B4-BE49-F238E27FC236}">
                <a16:creationId xmlns:a16="http://schemas.microsoft.com/office/drawing/2014/main" id="{A657994F-2F8D-4F69-A811-CECB1BD779B6}"/>
              </a:ext>
            </a:extLst>
          </p:cNvPr>
          <p:cNvSpPr>
            <a:spLocks noGrp="1"/>
          </p:cNvSpPr>
          <p:nvPr>
            <p:ph type="body" sz="quarter" idx="32"/>
          </p:nvPr>
        </p:nvSpPr>
        <p:spPr/>
        <p:txBody>
          <a:bodyPr/>
          <a:lstStyle/>
          <a:p>
            <a:r>
              <a:rPr lang="de-DE" dirty="0"/>
              <a:t>LibertyQ-Indizes: Überschussrenditen und risikobereinigte Renditen im Vergleich zum Anlageuniversum</a:t>
            </a:r>
            <a:endParaRPr lang="en-US" dirty="0"/>
          </a:p>
        </p:txBody>
      </p:sp>
      <p:cxnSp>
        <p:nvCxnSpPr>
          <p:cNvPr id="15" name="Straight Connector 14">
            <a:extLst>
              <a:ext uri="{FF2B5EF4-FFF2-40B4-BE49-F238E27FC236}">
                <a16:creationId xmlns:a16="http://schemas.microsoft.com/office/drawing/2014/main" id="{5BB94C51-33F3-4229-8B68-A1DAED03F287}"/>
              </a:ext>
            </a:extLst>
          </p:cNvPr>
          <p:cNvCxnSpPr/>
          <p:nvPr/>
        </p:nvCxnSpPr>
        <p:spPr>
          <a:xfrm>
            <a:off x="4569347" y="1554480"/>
            <a:ext cx="0" cy="3123151"/>
          </a:xfrm>
          <a:prstGeom prst="line">
            <a:avLst/>
          </a:prstGeom>
          <a:ln w="9525">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6" name="Text Placeholder 6">
            <a:extLst>
              <a:ext uri="{FF2B5EF4-FFF2-40B4-BE49-F238E27FC236}">
                <a16:creationId xmlns:a16="http://schemas.microsoft.com/office/drawing/2014/main" id="{7C39B655-3456-4C9E-AA57-00920E40EA43}"/>
              </a:ext>
            </a:extLst>
          </p:cNvPr>
          <p:cNvSpPr txBox="1">
            <a:spLocks/>
          </p:cNvSpPr>
          <p:nvPr/>
        </p:nvSpPr>
        <p:spPr>
          <a:xfrm>
            <a:off x="274320" y="1554480"/>
            <a:ext cx="4398019" cy="270346"/>
          </a:xfrm>
          <a:prstGeom prst="rect">
            <a:avLst/>
          </a:prstGeom>
        </p:spPr>
        <p:txBody>
          <a:bodyPr lIns="0" tIns="0" rIns="0" bIns="45667"/>
          <a:lstStyle>
            <a:lvl1pPr marL="342900" indent="-342900" algn="l" defTabSz="1017588" rtl="0" eaLnBrk="0" fontAlgn="base" hangingPunct="0">
              <a:lnSpc>
                <a:spcPts val="1500"/>
              </a:lnSpc>
              <a:spcBef>
                <a:spcPct val="0"/>
              </a:spcBef>
              <a:spcAft>
                <a:spcPts val="225"/>
              </a:spcAft>
              <a:buFont typeface="Arial" charset="0"/>
              <a:defRPr sz="1200" b="1">
                <a:solidFill>
                  <a:srgbClr val="000000"/>
                </a:solidFill>
                <a:latin typeface="+mn-lt"/>
                <a:ea typeface="Geneva" charset="0"/>
                <a:cs typeface="Geneva"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marL="0" lvl="1" indent="0">
              <a:lnSpc>
                <a:spcPts val="1400"/>
              </a:lnSpc>
              <a:spcAft>
                <a:spcPts val="0"/>
              </a:spcAft>
              <a:buNone/>
            </a:pPr>
            <a:r>
              <a:rPr lang="en-US" b="1" dirty="0" err="1">
                <a:solidFill>
                  <a:srgbClr val="3769FF"/>
                </a:solidFill>
                <a:latin typeface="Arial" panose="020B0604020202020204" pitchFamily="34" charset="0"/>
                <a:cs typeface="Arial" panose="020B0604020202020204" pitchFamily="34" charset="0"/>
              </a:rPr>
              <a:t>Annualisierte</a:t>
            </a:r>
            <a:r>
              <a:rPr lang="en-US" b="1" dirty="0">
                <a:solidFill>
                  <a:srgbClr val="3769FF"/>
                </a:solidFill>
                <a:latin typeface="Arial" panose="020B0604020202020204" pitchFamily="34" charset="0"/>
                <a:cs typeface="Arial" panose="020B0604020202020204" pitchFamily="34" charset="0"/>
              </a:rPr>
              <a:t> </a:t>
            </a:r>
            <a:r>
              <a:rPr lang="en-US" b="1" dirty="0" err="1">
                <a:solidFill>
                  <a:srgbClr val="3769FF"/>
                </a:solidFill>
                <a:latin typeface="Arial" panose="020B0604020202020204" pitchFamily="34" charset="0"/>
                <a:cs typeface="Arial" panose="020B0604020202020204" pitchFamily="34" charset="0"/>
              </a:rPr>
              <a:t>Überschussrendite</a:t>
            </a:r>
            <a:endParaRPr lang="en-US" b="1" dirty="0">
              <a:solidFill>
                <a:srgbClr val="3769FF"/>
              </a:solidFill>
              <a:latin typeface="Arial" panose="020B0604020202020204" pitchFamily="34" charset="0"/>
              <a:cs typeface="Arial" panose="020B0604020202020204" pitchFamily="34" charset="0"/>
            </a:endParaRPr>
          </a:p>
          <a:p>
            <a:pPr marL="0" lvl="1" indent="0">
              <a:lnSpc>
                <a:spcPts val="1200"/>
              </a:lnSpc>
              <a:spcAft>
                <a:spcPts val="0"/>
              </a:spcAft>
              <a:buNone/>
            </a:pPr>
            <a:r>
              <a:rPr lang="de-DE" sz="1000" dirty="0">
                <a:latin typeface="Arial" panose="020B0604020202020204" pitchFamily="34" charset="0"/>
                <a:cs typeface="Arial" panose="020B0604020202020204" pitchFamily="34" charset="0"/>
              </a:rPr>
              <a:t>Monatlich rollierende 5-Jahreszeiträume</a:t>
            </a:r>
            <a:br>
              <a:rPr lang="de-DE"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10-Jahreszeitraum bis </a:t>
            </a:r>
            <a:r>
              <a:rPr lang="en-US" sz="1000" dirty="0" err="1">
                <a:latin typeface="Arial" panose="020B0604020202020204" pitchFamily="34" charset="0"/>
                <a:cs typeface="Arial" panose="020B0604020202020204" pitchFamily="34" charset="0"/>
              </a:rPr>
              <a:t>zum</a:t>
            </a:r>
            <a:r>
              <a:rPr lang="en-US" sz="1000" dirty="0">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0</a:t>
            </a:r>
            <a:r>
              <a:rPr lang="pl-PL"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09</a:t>
            </a:r>
            <a:r>
              <a:rPr lang="pl-PL" sz="1000" dirty="0">
                <a:latin typeface="Arial" panose="020B0604020202020204" pitchFamily="34" charset="0"/>
                <a:cs typeface="Arial" panose="020B0604020202020204" pitchFamily="34" charset="0"/>
              </a:rPr>
              <a:t>.</a:t>
            </a:r>
            <a:r>
              <a:rPr lang="nb-NO" sz="1000" dirty="0">
                <a:latin typeface="Arial" panose="020B0604020202020204" pitchFamily="34" charset="0"/>
                <a:cs typeface="Arial" panose="020B0604020202020204" pitchFamily="34" charset="0"/>
              </a:rPr>
              <a:t>2022</a:t>
            </a:r>
            <a:endParaRPr lang="en-US" sz="1000" dirty="0">
              <a:latin typeface="Arial" panose="020B0604020202020204" pitchFamily="34" charset="0"/>
              <a:cs typeface="Arial" panose="020B0604020202020204" pitchFamily="34" charset="0"/>
            </a:endParaRPr>
          </a:p>
        </p:txBody>
      </p:sp>
      <p:sp>
        <p:nvSpPr>
          <p:cNvPr id="17" name="Text Placeholder 72">
            <a:extLst>
              <a:ext uri="{FF2B5EF4-FFF2-40B4-BE49-F238E27FC236}">
                <a16:creationId xmlns:a16="http://schemas.microsoft.com/office/drawing/2014/main" id="{CFC3BF48-162F-4DA4-83B7-639A3876BF40}"/>
              </a:ext>
            </a:extLst>
          </p:cNvPr>
          <p:cNvSpPr txBox="1">
            <a:spLocks/>
          </p:cNvSpPr>
          <p:nvPr/>
        </p:nvSpPr>
        <p:spPr>
          <a:xfrm>
            <a:off x="4754880" y="1554480"/>
            <a:ext cx="4429008" cy="380180"/>
          </a:xfrm>
          <a:prstGeom prst="rect">
            <a:avLst/>
          </a:prstGeom>
        </p:spPr>
        <p:txBody>
          <a:bodyPr lIns="0" tIns="0" rIns="0" bIns="0"/>
          <a:lstStyle>
            <a:lvl1pPr marL="0" indent="0" algn="l" defTabSz="1017588" rtl="0" eaLnBrk="0" fontAlgn="base" hangingPunct="0">
              <a:lnSpc>
                <a:spcPts val="1200"/>
              </a:lnSpc>
              <a:spcBef>
                <a:spcPct val="0"/>
              </a:spcBef>
              <a:spcAft>
                <a:spcPts val="0"/>
              </a:spcAft>
              <a:buFont typeface="Arial" charset="0"/>
              <a:buNone/>
              <a:defRPr sz="1000" b="1">
                <a:solidFill>
                  <a:srgbClr val="000000"/>
                </a:solidFill>
                <a:latin typeface="Arial" panose="020B0604020202020204" pitchFamily="34" charset="0"/>
                <a:ea typeface="Geneva" charset="0"/>
                <a:cs typeface="Arial" panose="020B0604020202020204" pitchFamily="34" charset="0"/>
              </a:defRPr>
            </a:lvl1pPr>
            <a:lvl2pPr marL="176213" indent="-176213" algn="l" defTabSz="1017588" rtl="0" eaLnBrk="0" fontAlgn="base" hangingPunct="0">
              <a:lnSpc>
                <a:spcPts val="1500"/>
              </a:lnSpc>
              <a:spcBef>
                <a:spcPct val="0"/>
              </a:spcBef>
              <a:spcAft>
                <a:spcPts val="225"/>
              </a:spcAft>
              <a:buClr>
                <a:srgbClr val="002856"/>
              </a:buClr>
              <a:buSzPct val="115000"/>
              <a:buFont typeface="Arial" charset="0"/>
              <a:buChar char="•"/>
              <a:defRPr sz="1200">
                <a:solidFill>
                  <a:srgbClr val="000000"/>
                </a:solidFill>
                <a:latin typeface="+mn-lt"/>
                <a:ea typeface="Geneva" charset="0"/>
              </a:defRPr>
            </a:lvl2pPr>
            <a:lvl3pPr marL="342900" indent="-217488" algn="l" defTabSz="1017588" rtl="0" eaLnBrk="0" fontAlgn="base" hangingPunct="0">
              <a:lnSpc>
                <a:spcPts val="1500"/>
              </a:lnSpc>
              <a:spcBef>
                <a:spcPct val="0"/>
              </a:spcBef>
              <a:spcAft>
                <a:spcPts val="225"/>
              </a:spcAft>
              <a:buFont typeface="Arial" charset="0"/>
              <a:buChar char="–"/>
              <a:defRPr sz="1200">
                <a:solidFill>
                  <a:srgbClr val="000000"/>
                </a:solidFill>
                <a:latin typeface="+mn-lt"/>
                <a:ea typeface="Geneva" charset="0"/>
              </a:defRPr>
            </a:lvl3pPr>
            <a:lvl4pPr marL="457200" indent="-166688" algn="l" defTabSz="1017588" rtl="0" eaLnBrk="0" fontAlgn="base" hangingPunct="0">
              <a:lnSpc>
                <a:spcPts val="1500"/>
              </a:lnSpc>
              <a:spcBef>
                <a:spcPct val="0"/>
              </a:spcBef>
              <a:spcAft>
                <a:spcPts val="225"/>
              </a:spcAft>
              <a:buClr>
                <a:srgbClr val="002856"/>
              </a:buClr>
              <a:buSzPct val="115000"/>
              <a:buFont typeface="Arial" charset="0"/>
              <a:buChar char="•"/>
              <a:tabLst/>
              <a:defRPr sz="1200">
                <a:solidFill>
                  <a:schemeClr val="tx1"/>
                </a:solidFill>
                <a:latin typeface="+mn-lt"/>
                <a:ea typeface="Geneva" charset="0"/>
              </a:defRPr>
            </a:lvl4pPr>
            <a:lvl5pPr marL="685800" indent="-228600" algn="l" rtl="0" eaLnBrk="0" fontAlgn="base" hangingPunct="0">
              <a:lnSpc>
                <a:spcPts val="1500"/>
              </a:lnSpc>
              <a:spcBef>
                <a:spcPct val="0"/>
              </a:spcBef>
              <a:spcAft>
                <a:spcPts val="225"/>
              </a:spcAft>
              <a:buFont typeface="Arial" charset="0"/>
              <a:buChar char="–"/>
              <a:defRPr sz="1200">
                <a:solidFill>
                  <a:schemeClr val="tx1"/>
                </a:solidFill>
                <a:latin typeface="+mn-lt"/>
                <a:ea typeface="Geneva" charset="0"/>
              </a:defRPr>
            </a:lvl5pPr>
            <a:lvl6pPr marL="2801767" indent="-254706" algn="l" rtl="0" eaLnBrk="1" fontAlgn="base" hangingPunct="1">
              <a:spcBef>
                <a:spcPct val="20000"/>
              </a:spcBef>
              <a:spcAft>
                <a:spcPct val="0"/>
              </a:spcAft>
              <a:buChar char="»"/>
              <a:defRPr>
                <a:solidFill>
                  <a:schemeClr val="tx1"/>
                </a:solidFill>
                <a:latin typeface="+mn-lt"/>
              </a:defRPr>
            </a:lvl6pPr>
            <a:lvl7pPr marL="3311180" indent="-254706" algn="l" rtl="0" eaLnBrk="1" fontAlgn="base" hangingPunct="1">
              <a:spcBef>
                <a:spcPct val="20000"/>
              </a:spcBef>
              <a:spcAft>
                <a:spcPct val="0"/>
              </a:spcAft>
              <a:buChar char="»"/>
              <a:defRPr>
                <a:solidFill>
                  <a:schemeClr val="tx1"/>
                </a:solidFill>
                <a:latin typeface="+mn-lt"/>
              </a:defRPr>
            </a:lvl7pPr>
            <a:lvl8pPr marL="3820592" indent="-254706" algn="l" rtl="0" eaLnBrk="1" fontAlgn="base" hangingPunct="1">
              <a:spcBef>
                <a:spcPct val="20000"/>
              </a:spcBef>
              <a:spcAft>
                <a:spcPct val="0"/>
              </a:spcAft>
              <a:buChar char="»"/>
              <a:defRPr>
                <a:solidFill>
                  <a:schemeClr val="tx1"/>
                </a:solidFill>
                <a:latin typeface="+mn-lt"/>
              </a:defRPr>
            </a:lvl8pPr>
            <a:lvl9pPr marL="4330004" indent="-254706" algn="l" rtl="0" eaLnBrk="1" fontAlgn="base" hangingPunct="1">
              <a:spcBef>
                <a:spcPct val="20000"/>
              </a:spcBef>
              <a:spcAft>
                <a:spcPct val="0"/>
              </a:spcAft>
              <a:buChar char="»"/>
              <a:defRPr>
                <a:solidFill>
                  <a:schemeClr val="tx1"/>
                </a:solidFill>
                <a:latin typeface="+mn-lt"/>
              </a:defRPr>
            </a:lvl9pPr>
          </a:lstStyle>
          <a:p>
            <a:pPr>
              <a:lnSpc>
                <a:spcPts val="1400"/>
              </a:lnSpc>
            </a:pPr>
            <a:r>
              <a:rPr lang="en-US" sz="1200" dirty="0" err="1">
                <a:solidFill>
                  <a:srgbClr val="3769FF"/>
                </a:solidFill>
              </a:rPr>
              <a:t>Annualisierte</a:t>
            </a:r>
            <a:r>
              <a:rPr lang="en-US" sz="1200" dirty="0">
                <a:solidFill>
                  <a:srgbClr val="3769FF"/>
                </a:solidFill>
              </a:rPr>
              <a:t> Sharpe Ratio</a:t>
            </a:r>
          </a:p>
          <a:p>
            <a:pPr marL="0" lvl="1" indent="0">
              <a:lnSpc>
                <a:spcPts val="1200"/>
              </a:lnSpc>
              <a:spcAft>
                <a:spcPts val="0"/>
              </a:spcAft>
              <a:buNone/>
            </a:pPr>
            <a:r>
              <a:rPr lang="de-DE" sz="1000" dirty="0">
                <a:latin typeface="Arial" panose="020B0604020202020204" pitchFamily="34" charset="0"/>
                <a:cs typeface="Arial" panose="020B0604020202020204" pitchFamily="34" charset="0"/>
              </a:rPr>
              <a:t>Monatlich rollierende 5-Jahreszeiträume</a:t>
            </a:r>
            <a:br>
              <a:rPr lang="de-DE"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10-Jahreszeitraum bis </a:t>
            </a:r>
            <a:r>
              <a:rPr lang="en-US" sz="1000" dirty="0" err="1">
                <a:latin typeface="Arial" panose="020B0604020202020204" pitchFamily="34" charset="0"/>
                <a:cs typeface="Arial" panose="020B0604020202020204" pitchFamily="34" charset="0"/>
              </a:rPr>
              <a:t>zum</a:t>
            </a:r>
            <a:r>
              <a:rPr lang="en-US"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0</a:t>
            </a:r>
            <a:r>
              <a:rPr lang="pl-PL"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09</a:t>
            </a:r>
            <a:r>
              <a:rPr lang="pl-PL" sz="1000" dirty="0">
                <a:latin typeface="Arial" panose="020B0604020202020204" pitchFamily="34" charset="0"/>
                <a:cs typeface="Arial" panose="020B0604020202020204" pitchFamily="34" charset="0"/>
              </a:rPr>
              <a:t>.</a:t>
            </a:r>
            <a:r>
              <a:rPr lang="de-DE" sz="1000" dirty="0">
                <a:latin typeface="Arial" panose="020B0604020202020204" pitchFamily="34" charset="0"/>
                <a:cs typeface="Arial" panose="020B0604020202020204" pitchFamily="34" charset="0"/>
              </a:rPr>
              <a:t>2022</a:t>
            </a:r>
            <a:endParaRPr lang="en-US" sz="1000" dirty="0">
              <a:latin typeface="Arial" panose="020B0604020202020204" pitchFamily="34" charset="0"/>
              <a:cs typeface="Arial" panose="020B0604020202020204" pitchFamily="34" charset="0"/>
            </a:endParaRPr>
          </a:p>
        </p:txBody>
      </p:sp>
      <p:graphicFrame>
        <p:nvGraphicFramePr>
          <p:cNvPr id="18" name="Chart Placeholder 14">
            <a:extLst>
              <a:ext uri="{FF2B5EF4-FFF2-40B4-BE49-F238E27FC236}">
                <a16:creationId xmlns:a16="http://schemas.microsoft.com/office/drawing/2014/main" id="{3B15359E-5F66-423A-B747-B1DAA8C8A7DB}"/>
              </a:ext>
            </a:extLst>
          </p:cNvPr>
          <p:cNvGraphicFramePr>
            <a:graphicFrameLocks/>
          </p:cNvGraphicFramePr>
          <p:nvPr>
            <p:extLst>
              <p:ext uri="{D42A27DB-BD31-4B8C-83A1-F6EECF244321}">
                <p14:modId xmlns:p14="http://schemas.microsoft.com/office/powerpoint/2010/main" val="3646564200"/>
              </p:ext>
            </p:extLst>
          </p:nvPr>
        </p:nvGraphicFramePr>
        <p:xfrm>
          <a:off x="274320" y="2232430"/>
          <a:ext cx="4114800" cy="256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Placeholder 14">
            <a:extLst>
              <a:ext uri="{FF2B5EF4-FFF2-40B4-BE49-F238E27FC236}">
                <a16:creationId xmlns:a16="http://schemas.microsoft.com/office/drawing/2014/main" id="{421107AD-FD8D-464F-8336-0FCEE27BBDBB}"/>
              </a:ext>
            </a:extLst>
          </p:cNvPr>
          <p:cNvGraphicFramePr>
            <a:graphicFrameLocks/>
          </p:cNvGraphicFramePr>
          <p:nvPr>
            <p:extLst>
              <p:ext uri="{D42A27DB-BD31-4B8C-83A1-F6EECF244321}">
                <p14:modId xmlns:p14="http://schemas.microsoft.com/office/powerpoint/2010/main" val="943193143"/>
              </p:ext>
            </p:extLst>
          </p:nvPr>
        </p:nvGraphicFramePr>
        <p:xfrm>
          <a:off x="4754880" y="2232430"/>
          <a:ext cx="4114800" cy="256123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41001FD4-094F-4349-9717-2FA5E5287D85}"/>
              </a:ext>
            </a:extLst>
          </p:cNvPr>
          <p:cNvSpPr txBox="1"/>
          <p:nvPr/>
        </p:nvSpPr>
        <p:spPr>
          <a:xfrm>
            <a:off x="4701822" y="2221991"/>
            <a:ext cx="227624" cy="2212848"/>
          </a:xfrm>
          <a:prstGeom prst="rect">
            <a:avLst/>
          </a:prstGeom>
          <a:solidFill>
            <a:schemeClr val="bg1"/>
          </a:solidFill>
        </p:spPr>
        <p:txBody>
          <a:bodyPr wrap="square" lIns="0" tIns="0" rIns="0" bIns="0" rtlCol="0">
            <a:spAutoFit/>
          </a:bodyPr>
          <a:lstStyle/>
          <a:p>
            <a:pPr algn="r">
              <a:spcAft>
                <a:spcPts val="2200"/>
              </a:spcAft>
            </a:pPr>
            <a:r>
              <a:rPr lang="en-US" sz="850" dirty="0">
                <a:latin typeface="Arial Narrow" panose="020B0606020202030204" pitchFamily="34" charset="0"/>
              </a:rPr>
              <a:t>1,6</a:t>
            </a:r>
          </a:p>
          <a:p>
            <a:pPr algn="r">
              <a:spcAft>
                <a:spcPts val="2300"/>
              </a:spcAft>
            </a:pPr>
            <a:r>
              <a:rPr lang="en-US" sz="850" dirty="0">
                <a:latin typeface="Arial Narrow" panose="020B0606020202030204" pitchFamily="34" charset="0"/>
              </a:rPr>
              <a:t>1,2</a:t>
            </a:r>
          </a:p>
          <a:p>
            <a:pPr algn="r">
              <a:spcAft>
                <a:spcPts val="2300"/>
              </a:spcAft>
            </a:pPr>
            <a:r>
              <a:rPr lang="en-US" sz="850" dirty="0">
                <a:latin typeface="Arial Narrow" panose="020B0606020202030204" pitchFamily="34" charset="0"/>
              </a:rPr>
              <a:t>0,8</a:t>
            </a:r>
          </a:p>
          <a:p>
            <a:pPr algn="r">
              <a:spcAft>
                <a:spcPts val="2300"/>
              </a:spcAft>
            </a:pPr>
            <a:r>
              <a:rPr lang="en-US" sz="850" dirty="0">
                <a:latin typeface="Arial Narrow" panose="020B0606020202030204" pitchFamily="34" charset="0"/>
              </a:rPr>
              <a:t>0,4</a:t>
            </a:r>
          </a:p>
          <a:p>
            <a:pPr algn="r">
              <a:spcAft>
                <a:spcPts val="2200"/>
              </a:spcAft>
            </a:pPr>
            <a:r>
              <a:rPr lang="en-US" sz="850" dirty="0">
                <a:latin typeface="Arial Narrow" panose="020B0606020202030204" pitchFamily="34" charset="0"/>
              </a:rPr>
              <a:t>0,0</a:t>
            </a:r>
          </a:p>
          <a:p>
            <a:pPr algn="r">
              <a:spcAft>
                <a:spcPts val="1700"/>
              </a:spcAft>
            </a:pPr>
            <a:r>
              <a:rPr lang="en-US" sz="850" dirty="0">
                <a:latin typeface="Arial Narrow" panose="020B0606020202030204" pitchFamily="34" charset="0"/>
              </a:rPr>
              <a:t>-0,4</a:t>
            </a:r>
          </a:p>
        </p:txBody>
      </p:sp>
      <p:sp>
        <p:nvSpPr>
          <p:cNvPr id="21" name="TextBox 20">
            <a:extLst>
              <a:ext uri="{FF2B5EF4-FFF2-40B4-BE49-F238E27FC236}">
                <a16:creationId xmlns:a16="http://schemas.microsoft.com/office/drawing/2014/main" id="{F944A042-9931-408C-ACC8-91B6AC9428C5}"/>
              </a:ext>
            </a:extLst>
          </p:cNvPr>
          <p:cNvSpPr txBox="1"/>
          <p:nvPr/>
        </p:nvSpPr>
        <p:spPr>
          <a:xfrm>
            <a:off x="171329" y="2221991"/>
            <a:ext cx="227624" cy="2221185"/>
          </a:xfrm>
          <a:prstGeom prst="rect">
            <a:avLst/>
          </a:prstGeom>
          <a:solidFill>
            <a:schemeClr val="bg1"/>
          </a:solidFill>
        </p:spPr>
        <p:txBody>
          <a:bodyPr wrap="square" lIns="0" tIns="0" rIns="0" bIns="0" rtlCol="0">
            <a:spAutoFit/>
          </a:bodyPr>
          <a:lstStyle/>
          <a:p>
            <a:pPr algn="r">
              <a:lnSpc>
                <a:spcPct val="60000"/>
              </a:lnSpc>
              <a:spcAft>
                <a:spcPts val="2200"/>
              </a:spcAft>
            </a:pPr>
            <a:r>
              <a:rPr lang="en-US" sz="850" dirty="0">
                <a:latin typeface="Arial Narrow" panose="020B0606020202030204" pitchFamily="34" charset="0"/>
              </a:rPr>
              <a:t>6,0</a:t>
            </a:r>
          </a:p>
          <a:p>
            <a:pPr algn="r">
              <a:lnSpc>
                <a:spcPct val="60000"/>
              </a:lnSpc>
              <a:spcAft>
                <a:spcPts val="2300"/>
              </a:spcAft>
            </a:pPr>
            <a:r>
              <a:rPr lang="en-US" sz="850" dirty="0">
                <a:latin typeface="Arial Narrow" panose="020B0606020202030204" pitchFamily="34" charset="0"/>
              </a:rPr>
              <a:t>4,</a:t>
            </a:r>
            <a:r>
              <a:rPr lang="pl-PL" sz="850" dirty="0">
                <a:latin typeface="Arial Narrow" panose="020B0606020202030204" pitchFamily="34" charset="0"/>
              </a:rPr>
              <a:t>0</a:t>
            </a:r>
            <a:endParaRPr lang="en-US" sz="850" dirty="0">
              <a:latin typeface="Arial Narrow" panose="020B0606020202030204" pitchFamily="34" charset="0"/>
            </a:endParaRPr>
          </a:p>
          <a:p>
            <a:pPr algn="r">
              <a:lnSpc>
                <a:spcPct val="60000"/>
              </a:lnSpc>
              <a:spcAft>
                <a:spcPts val="2300"/>
              </a:spcAft>
            </a:pPr>
            <a:r>
              <a:rPr lang="en-US" sz="850" dirty="0">
                <a:latin typeface="Arial Narrow" panose="020B0606020202030204" pitchFamily="34" charset="0"/>
              </a:rPr>
              <a:t>2,0</a:t>
            </a:r>
          </a:p>
          <a:p>
            <a:pPr algn="r">
              <a:lnSpc>
                <a:spcPct val="60000"/>
              </a:lnSpc>
              <a:spcAft>
                <a:spcPts val="2300"/>
              </a:spcAft>
            </a:pPr>
            <a:r>
              <a:rPr lang="en-US" sz="850" dirty="0">
                <a:latin typeface="Arial Narrow" panose="020B0606020202030204" pitchFamily="34" charset="0"/>
              </a:rPr>
              <a:t>0,</a:t>
            </a:r>
            <a:r>
              <a:rPr lang="pl-PL" sz="850" dirty="0">
                <a:latin typeface="Arial Narrow" panose="020B0606020202030204" pitchFamily="34" charset="0"/>
              </a:rPr>
              <a:t>0</a:t>
            </a:r>
            <a:endParaRPr lang="en-US" sz="850" dirty="0">
              <a:latin typeface="Arial Narrow" panose="020B0606020202030204" pitchFamily="34" charset="0"/>
            </a:endParaRPr>
          </a:p>
          <a:p>
            <a:pPr algn="r">
              <a:lnSpc>
                <a:spcPct val="60000"/>
              </a:lnSpc>
              <a:spcAft>
                <a:spcPts val="2200"/>
              </a:spcAft>
            </a:pPr>
            <a:r>
              <a:rPr lang="pl-PL" sz="850" dirty="0">
                <a:latin typeface="Arial Narrow" panose="020B0606020202030204" pitchFamily="34" charset="0"/>
              </a:rPr>
              <a:t>-</a:t>
            </a:r>
            <a:r>
              <a:rPr lang="en-US" sz="850" dirty="0">
                <a:latin typeface="Arial Narrow" panose="020B0606020202030204" pitchFamily="34" charset="0"/>
              </a:rPr>
              <a:t>2,0</a:t>
            </a:r>
          </a:p>
          <a:p>
            <a:pPr algn="r">
              <a:lnSpc>
                <a:spcPct val="60000"/>
              </a:lnSpc>
              <a:spcAft>
                <a:spcPts val="1700"/>
              </a:spcAft>
            </a:pPr>
            <a:r>
              <a:rPr lang="en-US" sz="850" dirty="0">
                <a:latin typeface="Arial Narrow" panose="020B0606020202030204" pitchFamily="34" charset="0"/>
              </a:rPr>
              <a:t>-4,0</a:t>
            </a:r>
          </a:p>
          <a:p>
            <a:pPr algn="r">
              <a:lnSpc>
                <a:spcPct val="60000"/>
              </a:lnSpc>
              <a:spcAft>
                <a:spcPts val="1700"/>
              </a:spcAft>
            </a:pPr>
            <a:r>
              <a:rPr lang="en-US" sz="850" dirty="0">
                <a:latin typeface="Arial Narrow" panose="020B0606020202030204" pitchFamily="34" charset="0"/>
              </a:rPr>
              <a:t>-6,0</a:t>
            </a:r>
          </a:p>
        </p:txBody>
      </p:sp>
      <p:sp>
        <p:nvSpPr>
          <p:cNvPr id="2" name="TextBox 1">
            <a:extLst>
              <a:ext uri="{FF2B5EF4-FFF2-40B4-BE49-F238E27FC236}">
                <a16:creationId xmlns:a16="http://schemas.microsoft.com/office/drawing/2014/main" id="{6230815A-E200-4FE8-B9F2-9AD34075AB1C}"/>
              </a:ext>
            </a:extLst>
          </p:cNvPr>
          <p:cNvSpPr txBox="1"/>
          <p:nvPr/>
        </p:nvSpPr>
        <p:spPr>
          <a:xfrm>
            <a:off x="-72649" y="-34261"/>
            <a:ext cx="357790" cy="184666"/>
          </a:xfrm>
          <a:prstGeom prst="rect">
            <a:avLst/>
          </a:prstGeom>
          <a:noFill/>
        </p:spPr>
        <p:txBody>
          <a:bodyPr wrap="square" rtlCol="0">
            <a:spAutoFit/>
          </a:bodyPr>
          <a:lstStyle/>
          <a:p>
            <a:r>
              <a:rPr lang="en-US" sz="600" dirty="0">
                <a:solidFill>
                  <a:srgbClr val="A7A7A7"/>
                </a:solidFill>
              </a:rPr>
              <a:t>5639</a:t>
            </a:r>
          </a:p>
        </p:txBody>
      </p:sp>
    </p:spTree>
    <p:extLst>
      <p:ext uri="{BB962C8B-B14F-4D97-AF65-F5344CB8AC3E}">
        <p14:creationId xmlns:p14="http://schemas.microsoft.com/office/powerpoint/2010/main" val="176371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320" y="1280160"/>
            <a:ext cx="8595874" cy="540276"/>
          </a:xfrm>
        </p:spPr>
        <p:txBody>
          <a:bodyPr wrap="square">
            <a:spAutoFit/>
          </a:bodyPr>
          <a:lstStyle/>
          <a:p>
            <a:pPr>
              <a:lnSpc>
                <a:spcPts val="1200"/>
              </a:lnSpc>
            </a:pPr>
            <a:r>
              <a:rPr lang="en-US" sz="1200"/>
              <a:t>Franklin Global Dividend UCITS ETF </a:t>
            </a:r>
            <a:endParaRPr lang="en-US" sz="1200" dirty="0"/>
          </a:p>
          <a:p>
            <a:pPr>
              <a:lnSpc>
                <a:spcPts val="1200"/>
              </a:lnSpc>
            </a:pPr>
            <a:r>
              <a:rPr lang="en-US" sz="1200"/>
              <a:t>vs. MSCI AC World ex-REITS Index-NR</a:t>
            </a:r>
            <a:endParaRPr lang="en-US" sz="1059" dirty="0"/>
          </a:p>
          <a:p>
            <a:r>
              <a:rPr lang="en-US" sz="1000" b="0"/>
              <a:t>Am</a:t>
            </a:r>
            <a:r>
              <a:rPr lang="en-US" sz="1059" b="0"/>
              <a:t> </a:t>
            </a:r>
            <a:r>
              <a:rPr lang="en-US" sz="1000" b="0"/>
              <a:t>30.11.2022</a:t>
            </a:r>
            <a:endParaRPr lang="en-US" sz="1000" b="0" dirty="0"/>
          </a:p>
        </p:txBody>
      </p:sp>
      <p:sp>
        <p:nvSpPr>
          <p:cNvPr id="5" name="Title 4"/>
          <p:cNvSpPr>
            <a:spLocks noGrp="1"/>
          </p:cNvSpPr>
          <p:nvPr>
            <p:ph type="title"/>
          </p:nvPr>
        </p:nvSpPr>
        <p:spPr/>
        <p:txBody>
          <a:bodyPr/>
          <a:lstStyle/>
          <a:p>
            <a:r>
              <a:rPr lang="en-US" sz="1800">
                <a:solidFill>
                  <a:schemeClr val="tx1"/>
                </a:solidFill>
              </a:rPr>
              <a:t>Länderverteilung</a:t>
            </a:r>
            <a:endParaRPr lang="en-US" sz="1800" dirty="0">
              <a:solidFill>
                <a:srgbClr val="FF0000"/>
              </a:solidFill>
            </a:endParaRPr>
          </a:p>
        </p:txBody>
      </p:sp>
      <p:sp>
        <p:nvSpPr>
          <p:cNvPr id="8" name="Slide Number Placeholder 7"/>
          <p:cNvSpPr>
            <a:spLocks noGrp="1"/>
          </p:cNvSpPr>
          <p:nvPr>
            <p:ph type="sldNum" sz="quarter" idx="4"/>
          </p:nvPr>
        </p:nvSpPr>
        <p:spPr/>
        <p:txBody>
          <a:bodyPr/>
          <a:lstStyle/>
          <a:p>
            <a:fld id="{1BEC5097-9BB9-44C2-AAFE-8F70C5E005E2}" type="slidenum">
              <a:rPr lang="en-US" smtClean="0"/>
              <a:pPr/>
              <a:t>31</a:t>
            </a:fld>
            <a:endParaRPr lang="en-US" dirty="0"/>
          </a:p>
        </p:txBody>
      </p:sp>
      <p:sp>
        <p:nvSpPr>
          <p:cNvPr id="6" name="Text Placeholder 5"/>
          <p:cNvSpPr>
            <a:spLocks noGrp="1"/>
          </p:cNvSpPr>
          <p:nvPr>
            <p:ph type="body" sz="quarter" idx="26"/>
          </p:nvPr>
        </p:nvSpPr>
        <p:spPr>
          <a:xfrm>
            <a:off x="274320" y="6583680"/>
            <a:ext cx="8503920" cy="115416"/>
          </a:xfrm>
        </p:spPr>
        <p:txBody>
          <a:bodyPr/>
          <a:lstStyle/>
          <a:p>
            <a:pPr>
              <a:lnSpc>
                <a:spcPts val="900"/>
              </a:lnSpc>
            </a:pPr>
            <a:r>
              <a:rPr lang="en-US" sz="900"/>
              <a:t>Gewichtungen in % von Gesamt. Die Prozentanteile der einzelnen Länder ergeben möglicherweise nicht 100 % bzw. entsprechen in der Summe möglicherweise nicht der Gewichtung der entsprechenden Region, da lediglich die größten Länder abgebildet sind. Die Angaben beziehen sich auf die Vergangenheit und entsprechen nicht unbedingt den aktuellen oder künftigen Portfoliomerkmalen. Alle Portfoliopositionen unterliegen Veränderungen.</a:t>
            </a:r>
          </a:p>
          <a:p>
            <a:pPr>
              <a:lnSpc>
                <a:spcPts val="900"/>
              </a:lnSpc>
            </a:pPr>
            <a:r>
              <a:rPr lang="en-US" sz="900" b="1"/>
              <a:t>Nur für Vertriebspartner/Nicht für Investoren</a:t>
            </a:r>
          </a:p>
        </p:txBody>
      </p:sp>
      <p:sp>
        <p:nvSpPr>
          <p:cNvPr id="4" name="Footer Placeholder 3"/>
          <p:cNvSpPr>
            <a:spLocks noGrp="1"/>
          </p:cNvSpPr>
          <p:nvPr>
            <p:ph type="ftr" sz="quarter" idx="4294967295"/>
          </p:nvPr>
        </p:nvSpPr>
        <p:spPr>
          <a:xfrm>
            <a:off x="0" y="322263"/>
            <a:ext cx="3000375" cy="82550"/>
          </a:xfrm>
          <a:prstGeom prst="rect">
            <a:avLst/>
          </a:prstGeom>
        </p:spPr>
        <p:txBody>
          <a:bodyPr/>
          <a:lstStyle/>
          <a:p>
            <a:r>
              <a:rPr lang="en-GB"/>
              <a:t> </a:t>
            </a:r>
            <a:endParaRPr lang="en-GB" dirty="0"/>
          </a:p>
        </p:txBody>
      </p:sp>
      <p:graphicFrame>
        <p:nvGraphicFramePr>
          <p:cNvPr id="27" name="Chart Placeholder 7"/>
          <p:cNvGraphicFramePr>
            <a:graphicFrameLocks/>
          </p:cNvGraphicFramePr>
          <p:nvPr>
            <p:extLst>
              <p:ext uri="{D42A27DB-BD31-4B8C-83A1-F6EECF244321}">
                <p14:modId xmlns:p14="http://schemas.microsoft.com/office/powerpoint/2010/main" val="1072586146"/>
              </p:ext>
            </p:extLst>
          </p:nvPr>
        </p:nvGraphicFramePr>
        <p:xfrm>
          <a:off x="4636741" y="1943310"/>
          <a:ext cx="4235825" cy="3667671"/>
        </p:xfrm>
        <a:graphic>
          <a:graphicData uri="http://schemas.openxmlformats.org/drawingml/2006/table">
            <a:tbl>
              <a:tblPr firstRow="1" bandRow="1">
                <a:tableStyleId>{5C22544A-7EE6-4342-B048-85BDC9FD1C3A}</a:tableStyleId>
              </a:tblPr>
              <a:tblGrid>
                <a:gridCol w="1815353">
                  <a:extLst>
                    <a:ext uri="{9D8B030D-6E8A-4147-A177-3AD203B41FA5}">
                      <a16:colId xmlns:a16="http://schemas.microsoft.com/office/drawing/2014/main" val="20000"/>
                    </a:ext>
                  </a:extLst>
                </a:gridCol>
                <a:gridCol w="806824">
                  <a:extLst>
                    <a:ext uri="{9D8B030D-6E8A-4147-A177-3AD203B41FA5}">
                      <a16:colId xmlns:a16="http://schemas.microsoft.com/office/drawing/2014/main" val="20001"/>
                    </a:ext>
                  </a:extLst>
                </a:gridCol>
                <a:gridCol w="806824">
                  <a:extLst>
                    <a:ext uri="{9D8B030D-6E8A-4147-A177-3AD203B41FA5}">
                      <a16:colId xmlns:a16="http://schemas.microsoft.com/office/drawing/2014/main" val="20002"/>
                    </a:ext>
                  </a:extLst>
                </a:gridCol>
                <a:gridCol w="806824">
                  <a:extLst>
                    <a:ext uri="{9D8B030D-6E8A-4147-A177-3AD203B41FA5}">
                      <a16:colId xmlns:a16="http://schemas.microsoft.com/office/drawing/2014/main" val="20003"/>
                    </a:ext>
                  </a:extLst>
                </a:gridCol>
              </a:tblGrid>
              <a:tr h="0">
                <a:tc>
                  <a:txBody>
                    <a:bodyPr/>
                    <a:lstStyle/>
                    <a:p>
                      <a:pPr marL="0" marR="0" indent="0" algn="l" rtl="0" eaLnBrk="0" fontAlgn="base" latinLnBrk="0" hangingPunct="0">
                        <a:spcBef>
                          <a:spcPts val="540"/>
                        </a:spcBef>
                        <a:spcAft>
                          <a:spcPts val="270"/>
                        </a:spcAft>
                      </a:pPr>
                      <a:endParaRPr lang="en-US" sz="850" b="1" i="0" u="none" strike="noStrike" dirty="0">
                        <a:solidFill>
                          <a:schemeClr val="tx1"/>
                        </a:solidFill>
                        <a:effectLst/>
                        <a:latin typeface="+mn-lt"/>
                      </a:endParaRPr>
                    </a:p>
                  </a:txBody>
                  <a:tcPr marL="40341" marR="40341" marT="16584" marB="41459">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rtl="0" eaLnBrk="0" fontAlgn="base" latinLnBrk="0" hangingPunct="0">
                        <a:spcBef>
                          <a:spcPts val="540"/>
                        </a:spcBef>
                        <a:spcAft>
                          <a:spcPts val="270"/>
                        </a:spcAft>
                      </a:pPr>
                      <a:r>
                        <a:rPr lang="en-US" sz="850" b="1" i="0" u="none" strike="noStrike">
                          <a:solidFill>
                            <a:schemeClr val="tx1"/>
                          </a:solidFill>
                          <a:effectLst/>
                          <a:latin typeface="+mn-lt"/>
                        </a:rPr>
                        <a:t>Portfolio %</a:t>
                      </a:r>
                      <a:endParaRPr lang="en-US" sz="850" b="1" i="0" u="none" strike="noStrike" dirty="0">
                        <a:solidFill>
                          <a:schemeClr val="tx1"/>
                        </a:solidFill>
                        <a:effectLst/>
                        <a:latin typeface="+mn-lt"/>
                      </a:endParaRPr>
                    </a:p>
                  </a:txBody>
                  <a:tcPr marL="40341" marR="40341" marT="16584" marB="41459" anchor="b">
                    <a:lnL w="635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rtl="0" eaLnBrk="0" fontAlgn="base" latinLnBrk="0" hangingPunct="0">
                        <a:spcBef>
                          <a:spcPts val="540"/>
                        </a:spcBef>
                        <a:spcAft>
                          <a:spcPts val="270"/>
                        </a:spcAft>
                      </a:pPr>
                      <a:r>
                        <a:rPr lang="en-US" sz="850" b="1" i="0" u="none" strike="noStrike">
                          <a:solidFill>
                            <a:schemeClr val="tx1"/>
                          </a:solidFill>
                          <a:effectLst/>
                          <a:latin typeface="+mn-lt"/>
                        </a:rPr>
                        <a:t>Index %</a:t>
                      </a:r>
                      <a:endParaRPr lang="en-US" sz="850" b="1" i="0" u="none" strike="noStrike" dirty="0">
                        <a:solidFill>
                          <a:schemeClr val="tx1"/>
                        </a:solidFill>
                        <a:effectLst/>
                        <a:latin typeface="+mn-lt"/>
                      </a:endParaRPr>
                    </a:p>
                  </a:txBody>
                  <a:tcPr marL="40341" marR="40341" marT="16584" marB="41459"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0" fontAlgn="base" latinLnBrk="0" hangingPunct="0">
                        <a:lnSpc>
                          <a:spcPct val="100000"/>
                        </a:lnSpc>
                        <a:spcBef>
                          <a:spcPts val="540"/>
                        </a:spcBef>
                        <a:spcAft>
                          <a:spcPts val="270"/>
                        </a:spcAft>
                        <a:buClrTx/>
                        <a:buSzTx/>
                        <a:buFontTx/>
                        <a:buNone/>
                        <a:tabLst/>
                        <a:defRPr/>
                      </a:pPr>
                      <a:r>
                        <a:rPr lang="en-US" altLang="en-US" sz="850" b="1">
                          <a:solidFill>
                            <a:schemeClr val="tx1"/>
                          </a:solidFill>
                        </a:rPr>
                        <a:t>Gewichtung %</a:t>
                      </a:r>
                      <a:endParaRPr lang="en-US" altLang="en-US" sz="850" b="1" dirty="0">
                        <a:solidFill>
                          <a:schemeClr val="tx1"/>
                        </a:solidFill>
                      </a:endParaRPr>
                    </a:p>
                  </a:txBody>
                  <a:tcPr marL="40341" marR="40341" marT="16584" marB="41459"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188">
                <a:tc>
                  <a:txBody>
                    <a:bodyPr/>
                    <a:lstStyle/>
                    <a:p>
                      <a:pPr algn="l" fontAlgn="b"/>
                      <a:r>
                        <a:rPr lang="en-US" sz="850" b="1" i="0" u="none" strike="noStrike">
                          <a:solidFill>
                            <a:schemeClr val="tx1"/>
                          </a:solidFill>
                          <a:effectLst/>
                          <a:latin typeface="+mn-lt"/>
                        </a:rPr>
                        <a:t>Nordamerika</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54,85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64,36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-9,51</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1"/>
                  </a:ext>
                </a:extLst>
              </a:tr>
              <a:tr h="58188">
                <a:tc>
                  <a:txBody>
                    <a:bodyPr/>
                    <a:lstStyle/>
                    <a:p>
                      <a:pPr algn="l" fontAlgn="b"/>
                      <a:r>
                        <a:rPr lang="en-US" sz="850" b="0" i="0" u="none" strike="noStrike">
                          <a:solidFill>
                            <a:srgbClr val="000000"/>
                          </a:solidFill>
                          <a:effectLst/>
                          <a:latin typeface="+mn-lt"/>
                        </a:rPr>
                        <a:t>Vereinigte Staaten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47,63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61,20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-13,57</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2"/>
                  </a:ext>
                </a:extLst>
              </a:tr>
              <a:tr h="58188">
                <a:tc>
                  <a:txBody>
                    <a:bodyPr/>
                    <a:lstStyle/>
                    <a:p>
                      <a:pPr algn="l" fontAlgn="b"/>
                      <a:r>
                        <a:rPr lang="en-US" sz="850" b="0" i="0" u="none" strike="noStrike">
                          <a:solidFill>
                            <a:srgbClr val="000000"/>
                          </a:solidFill>
                          <a:effectLst/>
                          <a:latin typeface="+mn-lt"/>
                        </a:rPr>
                        <a:t>Kanada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7,22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3,16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4,06</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3"/>
                  </a:ext>
                </a:extLst>
              </a:tr>
              <a:tr h="58188">
                <a:tc>
                  <a:txBody>
                    <a:bodyPr/>
                    <a:lstStyle/>
                    <a:p>
                      <a:pPr algn="l" fontAlgn="b"/>
                      <a:r>
                        <a:rPr lang="en-US" sz="850" b="1" i="0" u="none" strike="noStrike">
                          <a:solidFill>
                            <a:schemeClr val="tx1"/>
                          </a:solidFill>
                          <a:effectLst/>
                          <a:latin typeface="+mn-lt"/>
                        </a:rPr>
                        <a:t>Europa</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18,51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16,26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2,25</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4"/>
                  </a:ext>
                </a:extLst>
              </a:tr>
              <a:tr h="58188">
                <a:tc>
                  <a:txBody>
                    <a:bodyPr/>
                    <a:lstStyle/>
                    <a:p>
                      <a:pPr algn="l" fontAlgn="b"/>
                      <a:r>
                        <a:rPr lang="en-US" sz="850" b="0" i="0" u="none" strike="noStrike">
                          <a:solidFill>
                            <a:srgbClr val="000000"/>
                          </a:solidFill>
                          <a:effectLst/>
                          <a:latin typeface="+mn-lt"/>
                        </a:rPr>
                        <a:t>Schweiz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8,51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2,54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5,96</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5"/>
                  </a:ext>
                </a:extLst>
              </a:tr>
              <a:tr h="58188">
                <a:tc>
                  <a:txBody>
                    <a:bodyPr/>
                    <a:lstStyle/>
                    <a:p>
                      <a:pPr algn="l" fontAlgn="b"/>
                      <a:r>
                        <a:rPr lang="en-US" sz="850" b="0" i="0" u="none" strike="noStrike">
                          <a:solidFill>
                            <a:srgbClr val="000000"/>
                          </a:solidFill>
                          <a:effectLst/>
                          <a:latin typeface="+mn-lt"/>
                        </a:rPr>
                        <a:t>Großbritannien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5,11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3,84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1,28</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6"/>
                  </a:ext>
                </a:extLst>
              </a:tr>
              <a:tr h="58188">
                <a:tc>
                  <a:txBody>
                    <a:bodyPr/>
                    <a:lstStyle/>
                    <a:p>
                      <a:pPr algn="l" fontAlgn="b"/>
                      <a:r>
                        <a:rPr lang="en-US" sz="850" b="0" i="0" u="none" strike="noStrike">
                          <a:solidFill>
                            <a:srgbClr val="000000"/>
                          </a:solidFill>
                          <a:effectLst/>
                          <a:latin typeface="+mn-lt"/>
                        </a:rPr>
                        <a:t>Deutschland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2,61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2,03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0,58</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7"/>
                  </a:ext>
                </a:extLst>
              </a:tr>
              <a:tr h="58188">
                <a:tc>
                  <a:txBody>
                    <a:bodyPr/>
                    <a:lstStyle/>
                    <a:p>
                      <a:pPr algn="l" fontAlgn="b"/>
                      <a:r>
                        <a:rPr lang="en-US" sz="850" b="0" i="0" u="none" strike="noStrike">
                          <a:solidFill>
                            <a:srgbClr val="000000"/>
                          </a:solidFill>
                          <a:effectLst/>
                          <a:latin typeface="+mn-lt"/>
                        </a:rPr>
                        <a:t>Finnland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1,32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0,25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1,07</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8"/>
                  </a:ext>
                </a:extLst>
              </a:tr>
              <a:tr h="58188">
                <a:tc>
                  <a:txBody>
                    <a:bodyPr/>
                    <a:lstStyle/>
                    <a:p>
                      <a:pPr algn="l" fontAlgn="b"/>
                      <a:r>
                        <a:rPr lang="en-US" sz="850" b="0" i="0" u="none" strike="noStrike">
                          <a:solidFill>
                            <a:srgbClr val="000000"/>
                          </a:solidFill>
                          <a:effectLst/>
                          <a:latin typeface="+mn-lt"/>
                        </a:rPr>
                        <a:t>Frankreich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0,00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2,91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-2,91</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09"/>
                  </a:ext>
                </a:extLst>
              </a:tr>
              <a:tr h="58188">
                <a:tc>
                  <a:txBody>
                    <a:bodyPr/>
                    <a:lstStyle/>
                    <a:p>
                      <a:pPr algn="l" fontAlgn="b"/>
                      <a:r>
                        <a:rPr lang="en-US" sz="850" b="0" i="0" u="none" strike="noStrike">
                          <a:solidFill>
                            <a:srgbClr val="000000"/>
                          </a:solidFill>
                          <a:effectLst/>
                          <a:latin typeface="+mn-lt"/>
                        </a:rPr>
                        <a:t>Niederlande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0,00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1,09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-1,09</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0"/>
                  </a:ext>
                </a:extLst>
              </a:tr>
              <a:tr h="58188">
                <a:tc>
                  <a:txBody>
                    <a:bodyPr/>
                    <a:lstStyle/>
                    <a:p>
                      <a:pPr algn="l" fontAlgn="b"/>
                      <a:r>
                        <a:rPr lang="en-US" sz="850" b="1" i="0" u="none" strike="noStrike">
                          <a:solidFill>
                            <a:schemeClr val="tx1"/>
                          </a:solidFill>
                          <a:effectLst/>
                          <a:latin typeface="+mn-lt"/>
                        </a:rPr>
                        <a:t>Asien</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12,66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15,04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-2,38</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1"/>
                  </a:ext>
                </a:extLst>
              </a:tr>
              <a:tr h="58188">
                <a:tc>
                  <a:txBody>
                    <a:bodyPr/>
                    <a:lstStyle/>
                    <a:p>
                      <a:pPr algn="l" fontAlgn="b"/>
                      <a:r>
                        <a:rPr lang="en-US" sz="850" b="0" i="0" u="none" strike="noStrike">
                          <a:solidFill>
                            <a:srgbClr val="000000"/>
                          </a:solidFill>
                          <a:effectLst/>
                          <a:latin typeface="+mn-lt"/>
                        </a:rPr>
                        <a:t>Japan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7,94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5,36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2,57</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2"/>
                  </a:ext>
                </a:extLst>
              </a:tr>
              <a:tr h="58188">
                <a:tc>
                  <a:txBody>
                    <a:bodyPr/>
                    <a:lstStyle/>
                    <a:p>
                      <a:pPr algn="l" fontAlgn="b"/>
                      <a:r>
                        <a:rPr lang="en-US" sz="850" b="0" i="0" u="none" strike="noStrike">
                          <a:solidFill>
                            <a:srgbClr val="000000"/>
                          </a:solidFill>
                          <a:effectLst/>
                          <a:latin typeface="+mn-lt"/>
                        </a:rPr>
                        <a:t>Taiwan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3,18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1,60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1,59</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3"/>
                  </a:ext>
                </a:extLst>
              </a:tr>
              <a:tr h="58188">
                <a:tc>
                  <a:txBody>
                    <a:bodyPr/>
                    <a:lstStyle/>
                    <a:p>
                      <a:pPr algn="l" fontAlgn="b"/>
                      <a:r>
                        <a:rPr lang="en-US" sz="850" b="0" i="0" u="none" strike="noStrike">
                          <a:solidFill>
                            <a:srgbClr val="000000"/>
                          </a:solidFill>
                          <a:effectLst/>
                          <a:latin typeface="+mn-lt"/>
                        </a:rPr>
                        <a:t>China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0,80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3,37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-2,57</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4"/>
                  </a:ext>
                </a:extLst>
              </a:tr>
              <a:tr h="58188">
                <a:tc>
                  <a:txBody>
                    <a:bodyPr/>
                    <a:lstStyle/>
                    <a:p>
                      <a:pPr algn="l" fontAlgn="b"/>
                      <a:r>
                        <a:rPr lang="en-US" sz="850" b="0" i="0" u="none" strike="noStrike">
                          <a:solidFill>
                            <a:srgbClr val="000000"/>
                          </a:solidFill>
                          <a:effectLst/>
                          <a:latin typeface="+mn-lt"/>
                        </a:rPr>
                        <a:t>Indien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0,46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1,65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-1,19</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5"/>
                  </a:ext>
                </a:extLst>
              </a:tr>
              <a:tr h="58188">
                <a:tc>
                  <a:txBody>
                    <a:bodyPr/>
                    <a:lstStyle/>
                    <a:p>
                      <a:pPr algn="l" fontAlgn="b"/>
                      <a:r>
                        <a:rPr lang="en-US" sz="850" b="0" i="0" u="none" strike="noStrike">
                          <a:solidFill>
                            <a:srgbClr val="000000"/>
                          </a:solidFill>
                          <a:effectLst/>
                          <a:latin typeface="+mn-lt"/>
                        </a:rPr>
                        <a:t>Südkorea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0,00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1,33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-1,33</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6"/>
                  </a:ext>
                </a:extLst>
              </a:tr>
              <a:tr h="58188">
                <a:tc>
                  <a:txBody>
                    <a:bodyPr/>
                    <a:lstStyle/>
                    <a:p>
                      <a:pPr algn="l" fontAlgn="b"/>
                      <a:r>
                        <a:rPr lang="en-US" sz="850" b="1" i="0" u="none" strike="noStrike">
                          <a:solidFill>
                            <a:schemeClr val="tx1"/>
                          </a:solidFill>
                          <a:effectLst/>
                          <a:latin typeface="+mn-lt"/>
                        </a:rPr>
                        <a:t>Australien / Neuseeland</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8,90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1,94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6,97</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7"/>
                  </a:ext>
                </a:extLst>
              </a:tr>
              <a:tr h="58188">
                <a:tc>
                  <a:txBody>
                    <a:bodyPr/>
                    <a:lstStyle/>
                    <a:p>
                      <a:pPr algn="l" fontAlgn="b"/>
                      <a:r>
                        <a:rPr lang="en-US" sz="850" b="0" i="0" u="none" strike="noStrike">
                          <a:solidFill>
                            <a:srgbClr val="000000"/>
                          </a:solidFill>
                          <a:effectLst/>
                          <a:latin typeface="+mn-lt"/>
                        </a:rPr>
                        <a:t>Australien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8,59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1,89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6,70</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8"/>
                  </a:ext>
                </a:extLst>
              </a:tr>
              <a:tr h="58188">
                <a:tc>
                  <a:txBody>
                    <a:bodyPr/>
                    <a:lstStyle/>
                    <a:p>
                      <a:pPr algn="l" fontAlgn="b"/>
                      <a:r>
                        <a:rPr lang="en-US" sz="850" b="1" i="0" u="none" strike="noStrike">
                          <a:solidFill>
                            <a:schemeClr val="tx1"/>
                          </a:solidFill>
                          <a:effectLst/>
                          <a:latin typeface="+mn-lt"/>
                        </a:rPr>
                        <a:t>Mittlerer Osten/Afrika</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4,24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1,45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2,79</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19"/>
                  </a:ext>
                </a:extLst>
              </a:tr>
              <a:tr h="58188">
                <a:tc>
                  <a:txBody>
                    <a:bodyPr/>
                    <a:lstStyle/>
                    <a:p>
                      <a:pPr algn="l" fontAlgn="b"/>
                      <a:r>
                        <a:rPr lang="en-US" sz="850" b="0" i="0" u="none" strike="noStrike">
                          <a:solidFill>
                            <a:srgbClr val="000000"/>
                          </a:solidFill>
                          <a:effectLst/>
                          <a:latin typeface="+mn-lt"/>
                        </a:rPr>
                        <a:t>Saudi Arabien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2,37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0,46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1,92</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20"/>
                  </a:ext>
                </a:extLst>
              </a:tr>
              <a:tr h="58188">
                <a:tc>
                  <a:txBody>
                    <a:bodyPr/>
                    <a:lstStyle/>
                    <a:p>
                      <a:pPr algn="l" fontAlgn="b"/>
                      <a:r>
                        <a:rPr lang="en-US" sz="850" b="0" i="0" u="none" strike="noStrike">
                          <a:solidFill>
                            <a:srgbClr val="000000"/>
                          </a:solidFill>
                          <a:effectLst/>
                          <a:latin typeface="+mn-lt"/>
                        </a:rPr>
                        <a:t>Vereinigte Arabische Emirate </a:t>
                      </a:r>
                      <a:endParaRPr lang="en-US" sz="850" b="0" i="0" u="none" strike="noStrike" dirty="0">
                        <a:solidFill>
                          <a:srgbClr val="000000"/>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0" i="0" u="none" strike="noStrike">
                          <a:solidFill>
                            <a:srgbClr val="000000"/>
                          </a:solidFill>
                          <a:effectLst/>
                          <a:latin typeface="+mn-lt"/>
                        </a:rPr>
                        <a:t>1,09 </a:t>
                      </a:r>
                      <a:endParaRPr lang="en-US" sz="850" b="0"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0,15 </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0" i="0" u="none" strike="noStrike">
                          <a:solidFill>
                            <a:srgbClr val="000000"/>
                          </a:solidFill>
                          <a:effectLst/>
                          <a:latin typeface="+mn-lt"/>
                        </a:rPr>
                        <a:t>0,94</a:t>
                      </a:r>
                      <a:endParaRPr lang="en-US" sz="850" b="0"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21"/>
                  </a:ext>
                </a:extLst>
              </a:tr>
              <a:tr h="58188">
                <a:tc>
                  <a:txBody>
                    <a:bodyPr/>
                    <a:lstStyle/>
                    <a:p>
                      <a:pPr algn="l" fontAlgn="b"/>
                      <a:r>
                        <a:rPr lang="en-US" sz="850" b="1" i="0" u="none" strike="noStrike">
                          <a:solidFill>
                            <a:schemeClr val="tx1"/>
                          </a:solidFill>
                          <a:effectLst/>
                          <a:latin typeface="+mn-lt"/>
                        </a:rPr>
                        <a:t>Lateinamerika / Karibik</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0,20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0,97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-0,77</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22"/>
                  </a:ext>
                </a:extLst>
              </a:tr>
              <a:tr h="58188">
                <a:tc>
                  <a:txBody>
                    <a:bodyPr/>
                    <a:lstStyle/>
                    <a:p>
                      <a:pPr algn="l" fontAlgn="b"/>
                      <a:r>
                        <a:rPr lang="en-US" sz="850" b="1" i="0" u="none" strike="noStrike">
                          <a:solidFill>
                            <a:schemeClr val="tx1"/>
                          </a:solidFill>
                          <a:effectLst/>
                          <a:latin typeface="+mn-lt"/>
                        </a:rPr>
                        <a:t>Liquide Mittel</a:t>
                      </a:r>
                      <a:endParaRPr lang="en-US" sz="850" b="1" i="0" u="none" strike="noStrike" dirty="0">
                        <a:solidFill>
                          <a:schemeClr val="tx1"/>
                        </a:solidFill>
                        <a:effectLst/>
                        <a:latin typeface="+mn-lt"/>
                      </a:endParaRPr>
                    </a:p>
                  </a:txBody>
                  <a:tcPr marL="40341" marR="16136" marT="8068" marB="8068">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noFill/>
                  </a:tcPr>
                </a:tc>
                <a:tc>
                  <a:txBody>
                    <a:bodyPr/>
                    <a:lstStyle/>
                    <a:p>
                      <a:pPr algn="r" fontAlgn="b"/>
                      <a:r>
                        <a:rPr lang="en-US" sz="850" b="1" i="0" u="none" strike="noStrike">
                          <a:solidFill>
                            <a:srgbClr val="000000"/>
                          </a:solidFill>
                          <a:effectLst/>
                          <a:latin typeface="+mn-lt"/>
                        </a:rPr>
                        <a:t>0,65 </a:t>
                      </a:r>
                      <a:endParaRPr lang="en-US" sz="850" b="1" i="0" u="none" strike="noStrike" dirty="0">
                        <a:solidFill>
                          <a:srgbClr val="000000"/>
                        </a:solidFill>
                        <a:effectLst/>
                        <a:latin typeface="+mn-lt"/>
                      </a:endParaRPr>
                    </a:p>
                  </a:txBody>
                  <a:tcPr marL="40341" marR="40341" marT="8068" marB="8068">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0,00    </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tc>
                  <a:txBody>
                    <a:bodyPr/>
                    <a:lstStyle/>
                    <a:p>
                      <a:pPr algn="r" fontAlgn="b"/>
                      <a:r>
                        <a:rPr lang="en-US" sz="850" b="1" i="0" u="none" strike="noStrike">
                          <a:solidFill>
                            <a:srgbClr val="000000"/>
                          </a:solidFill>
                          <a:effectLst/>
                          <a:latin typeface="+mn-lt"/>
                        </a:rPr>
                        <a:t>0,65</a:t>
                      </a:r>
                      <a:endParaRPr lang="en-US" sz="850" b="1" i="0" u="none" strike="noStrike" dirty="0">
                        <a:solidFill>
                          <a:srgbClr val="000000"/>
                        </a:solidFill>
                        <a:effectLst/>
                        <a:latin typeface="+mn-lt"/>
                      </a:endParaRPr>
                    </a:p>
                  </a:txBody>
                  <a:tcPr marL="40341" marR="40341" marT="8068" marB="8068">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BBBBB"/>
                      </a:solidFill>
                      <a:prstDash val="solid"/>
                      <a:round/>
                      <a:headEnd type="none" w="med" len="med"/>
                      <a:tailEnd type="none" w="med" len="med"/>
                    </a:lnT>
                    <a:lnB w="6350" cap="flat" cmpd="sng" algn="ctr">
                      <a:solidFill>
                        <a:srgbClr val="BBBBBB"/>
                      </a:solidFill>
                      <a:prstDash val="solid"/>
                      <a:round/>
                      <a:headEnd type="none" w="med" len="med"/>
                      <a:tailEnd type="none" w="med" len="med"/>
                    </a:lnB>
                    <a:solidFill>
                      <a:srgbClr val="E1F7F7"/>
                    </a:solidFill>
                  </a:tcPr>
                </a:tc>
                <a:extLst>
                  <a:ext uri="{0D108BD9-81ED-4DB2-BD59-A6C34878D82A}">
                    <a16:rowId xmlns:a16="http://schemas.microsoft.com/office/drawing/2014/main" val="10023"/>
                  </a:ext>
                </a:extLst>
              </a:tr>
            </a:tbl>
          </a:graphicData>
        </a:graphic>
      </p:graphicFrame>
      <p:graphicFrame>
        <p:nvGraphicFramePr>
          <p:cNvPr id="30" name="Chart Placeholder 9"/>
          <p:cNvGraphicFramePr>
            <a:graphicFrameLocks/>
          </p:cNvGraphicFramePr>
          <p:nvPr>
            <p:extLst>
              <p:ext uri="{D42A27DB-BD31-4B8C-83A1-F6EECF244321}">
                <p14:modId xmlns:p14="http://schemas.microsoft.com/office/powerpoint/2010/main" val="2087466702"/>
              </p:ext>
            </p:extLst>
          </p:nvPr>
        </p:nvGraphicFramePr>
        <p:xfrm>
          <a:off x="268559" y="1937511"/>
          <a:ext cx="3766302" cy="368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Table 13">
            <a:extLst>
              <a:ext uri="{FF2B5EF4-FFF2-40B4-BE49-F238E27FC236}">
                <a16:creationId xmlns:a16="http://schemas.microsoft.com/office/drawing/2014/main" id="{2BBF571B-BB4C-4E12-A223-0D07880FDDEA}"/>
              </a:ext>
            </a:extLst>
          </p:cNvPr>
          <p:cNvGraphicFramePr>
            <a:graphicFrameLocks noGrp="1"/>
          </p:cNvGraphicFramePr>
          <p:nvPr>
            <p:extLst>
              <p:ext uri="{D42A27DB-BD31-4B8C-83A1-F6EECF244321}">
                <p14:modId xmlns:p14="http://schemas.microsoft.com/office/powerpoint/2010/main" val="3059920771"/>
              </p:ext>
            </p:extLst>
          </p:nvPr>
        </p:nvGraphicFramePr>
        <p:xfrm>
          <a:off x="640080" y="5250432"/>
          <a:ext cx="3429000" cy="235968"/>
        </p:xfrm>
        <a:graphic>
          <a:graphicData uri="http://schemas.openxmlformats.org/drawingml/2006/table">
            <a:tbl>
              <a:tblPr firstRow="1" bandRow="1">
                <a:tableStyleId>{2D5ABB26-0587-4C30-8999-92F81FD0307C}</a:tableStyleId>
              </a:tblPr>
              <a:tblGrid>
                <a:gridCol w="91440">
                  <a:extLst>
                    <a:ext uri="{9D8B030D-6E8A-4147-A177-3AD203B41FA5}">
                      <a16:colId xmlns:a16="http://schemas.microsoft.com/office/drawing/2014/main" val="1552165972"/>
                    </a:ext>
                  </a:extLst>
                </a:gridCol>
                <a:gridCol w="3337560">
                  <a:extLst>
                    <a:ext uri="{9D8B030D-6E8A-4147-A177-3AD203B41FA5}">
                      <a16:colId xmlns:a16="http://schemas.microsoft.com/office/drawing/2014/main" val="2575189263"/>
                    </a:ext>
                  </a:extLst>
                </a:gridCol>
              </a:tblGrid>
              <a:tr h="117984">
                <a:tc>
                  <a:txBody>
                    <a:bodyPr/>
                    <a:lstStyle/>
                    <a:p>
                      <a:pPr>
                        <a:lnSpc>
                          <a:spcPts val="900"/>
                        </a:lnSpc>
                      </a:pPr>
                      <a:r>
                        <a:rPr kumimoji="0" lang="en-US" sz="700" b="0" i="0" u="none" strike="noStrike" kern="1200" cap="none" spc="0" normalizeH="0" baseline="0" noProof="0" dirty="0">
                          <a:ln>
                            <a:noFill/>
                          </a:ln>
                          <a:solidFill>
                            <a:srgbClr val="3769FF"/>
                          </a:solidFill>
                          <a:effectLst/>
                          <a:uLnTx/>
                          <a:uFillTx/>
                          <a:latin typeface="Arial Narrow" panose="020B0606020202030204" pitchFamily="34" charset="0"/>
                          <a:ea typeface="+mn-ea"/>
                          <a:cs typeface="+mn-cs"/>
                          <a:sym typeface="Wingdings" panose="05000000000000000000" pitchFamily="2" charset="2"/>
                        </a:rPr>
                        <a:t></a:t>
                      </a:r>
                      <a:endParaRPr lang="en-US" sz="900" dirty="0">
                        <a:solidFill>
                          <a:srgbClr val="3769FF"/>
                        </a:solidFill>
                        <a:latin typeface="Arial Narrow" panose="020B0606020202030204" pitchFamily="34" charset="0"/>
                      </a:endParaRPr>
                    </a:p>
                  </a:txBody>
                  <a:tcPr marL="0" marR="27432" marT="9144" marB="0"/>
                </a:tc>
                <a:tc>
                  <a:txBody>
                    <a:bodyPr/>
                    <a:lstStyle/>
                    <a:p>
                      <a:pPr>
                        <a:lnSpc>
                          <a:spcPts val="800"/>
                        </a:lnSpc>
                      </a:pPr>
                      <a:r>
                        <a:rPr kumimoji="0" lang="en-US" sz="85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Franklin Global Dividend UCITS ETF</a:t>
                      </a:r>
                      <a:endParaRPr lang="en-US" sz="900" dirty="0">
                        <a:latin typeface="Arial Narrow" panose="020B0606020202030204" pitchFamily="34" charset="0"/>
                      </a:endParaRPr>
                    </a:p>
                  </a:txBody>
                  <a:tcPr marL="9144" marR="27432" marT="9144" marB="0" anchor="ctr"/>
                </a:tc>
                <a:extLst>
                  <a:ext uri="{0D108BD9-81ED-4DB2-BD59-A6C34878D82A}">
                    <a16:rowId xmlns:a16="http://schemas.microsoft.com/office/drawing/2014/main" val="3591173152"/>
                  </a:ext>
                </a:extLst>
              </a:tr>
              <a:tr h="117984">
                <a:tc>
                  <a:txBody>
                    <a:bodyPr/>
                    <a:lstStyle/>
                    <a:p>
                      <a:pPr>
                        <a:lnSpc>
                          <a:spcPts val="900"/>
                        </a:lnSpc>
                      </a:pPr>
                      <a:r>
                        <a:rPr kumimoji="0" lang="en-US" sz="700" b="0" i="0" u="none" strike="noStrike" kern="1200" cap="none" spc="0" normalizeH="0" baseline="0" noProof="0" dirty="0">
                          <a:ln>
                            <a:noFill/>
                          </a:ln>
                          <a:solidFill>
                            <a:srgbClr val="72DBD5"/>
                          </a:solidFill>
                          <a:effectLst/>
                          <a:uLnTx/>
                          <a:uFillTx/>
                          <a:latin typeface="Arial Narrow" panose="020B0606020202030204" pitchFamily="34" charset="0"/>
                          <a:ea typeface="+mn-ea"/>
                          <a:cs typeface="+mn-cs"/>
                          <a:sym typeface="Wingdings" panose="05000000000000000000" pitchFamily="2" charset="2"/>
                        </a:rPr>
                        <a:t></a:t>
                      </a:r>
                      <a:endParaRPr lang="en-US" sz="700" dirty="0">
                        <a:solidFill>
                          <a:srgbClr val="72DBD5"/>
                        </a:solidFill>
                        <a:latin typeface="Arial Narrow" panose="020B0606020202030204" pitchFamily="34" charset="0"/>
                      </a:endParaRPr>
                    </a:p>
                  </a:txBody>
                  <a:tcPr marL="0" marR="27432" marT="9144" marB="0"/>
                </a:tc>
                <a:tc>
                  <a:txBody>
                    <a:bodyPr/>
                    <a:lstStyle/>
                    <a:p>
                      <a:pPr>
                        <a:lnSpc>
                          <a:spcPts val="800"/>
                        </a:lnSpc>
                      </a:pPr>
                      <a:r>
                        <a:rPr kumimoji="0" lang="en-US" sz="85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MSCI AC World ex-REITS Index-NR</a:t>
                      </a:r>
                      <a:endParaRPr lang="en-US" sz="850" dirty="0">
                        <a:solidFill>
                          <a:srgbClr val="4E9D2D"/>
                        </a:solidFill>
                        <a:latin typeface="Arial Narrow" panose="020B0606020202030204" pitchFamily="34" charset="0"/>
                      </a:endParaRPr>
                    </a:p>
                  </a:txBody>
                  <a:tcPr marL="0" marR="27432" marT="9144" marB="0"/>
                </a:tc>
                <a:extLst>
                  <a:ext uri="{0D108BD9-81ED-4DB2-BD59-A6C34878D82A}">
                    <a16:rowId xmlns:a16="http://schemas.microsoft.com/office/drawing/2014/main" val="1239789366"/>
                  </a:ext>
                </a:extLst>
              </a:tr>
            </a:tbl>
          </a:graphicData>
        </a:graphic>
      </p:graphicFrame>
    </p:spTree>
    <p:extLst>
      <p:ext uri="{BB962C8B-B14F-4D97-AF65-F5344CB8AC3E}">
        <p14:creationId xmlns:p14="http://schemas.microsoft.com/office/powerpoint/2010/main" val="1004640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DC6C15-C04F-40C8-A1C8-AC1550384735}"/>
              </a:ext>
            </a:extLst>
          </p:cNvPr>
          <p:cNvSpPr>
            <a:spLocks noGrp="1"/>
          </p:cNvSpPr>
          <p:nvPr>
            <p:ph type="sldNum" sz="quarter" idx="4"/>
          </p:nvPr>
        </p:nvSpPr>
        <p:spPr/>
        <p:txBody>
          <a:bodyPr/>
          <a:lstStyle/>
          <a:p>
            <a:fld id="{8DEE4CCE-E124-4EEF-808B-DF88997C2318}" type="slidenum">
              <a:rPr lang="en-US" smtClean="0">
                <a:solidFill>
                  <a:srgbClr val="000000"/>
                </a:solidFill>
              </a:rPr>
              <a:pPr/>
              <a:t>32</a:t>
            </a:fld>
            <a:endParaRPr lang="en-US" dirty="0">
              <a:solidFill>
                <a:srgbClr val="000000"/>
              </a:solidFill>
            </a:endParaRPr>
          </a:p>
        </p:txBody>
      </p:sp>
      <p:sp>
        <p:nvSpPr>
          <p:cNvPr id="7" name="Text Placeholder 2">
            <a:extLst>
              <a:ext uri="{FF2B5EF4-FFF2-40B4-BE49-F238E27FC236}">
                <a16:creationId xmlns:a16="http://schemas.microsoft.com/office/drawing/2014/main" id="{E7F518B9-3ABF-47A3-881A-90743D3CA0B3}"/>
              </a:ext>
            </a:extLst>
          </p:cNvPr>
          <p:cNvSpPr>
            <a:spLocks noGrp="1"/>
          </p:cNvSpPr>
          <p:nvPr>
            <p:ph type="body" sz="quarter" idx="26"/>
          </p:nvPr>
        </p:nvSpPr>
        <p:spPr>
          <a:xfrm>
            <a:off x="274320" y="6583680"/>
            <a:ext cx="8503920" cy="115416"/>
          </a:xfrm>
        </p:spPr>
        <p:txBody>
          <a:bodyPr wrap="square">
            <a:spAutoFit/>
          </a:bodyPr>
          <a:lstStyle/>
          <a:p>
            <a:pPr>
              <a:lnSpc>
                <a:spcPts val="900"/>
              </a:lnSpc>
            </a:pPr>
            <a:r>
              <a:rPr lang="en-US" sz="900"/>
              <a:t>Die Informationen sind historisch und spiegeln nicht unbedingt die aktuellen oder künftigen Portfolio-Merkmale wider. Bei allen Portfolio-Beteiligungen sind Änderungen vorbehalten.</a:t>
            </a:r>
          </a:p>
          <a:p>
            <a:pPr>
              <a:lnSpc>
                <a:spcPts val="900"/>
              </a:lnSpc>
            </a:pPr>
            <a:r>
              <a:rPr lang="en-US" sz="900"/>
              <a:t>Die vorgenannten Portfolio-Merkmale resultieren aus den betreffenden Fondsbeteiligungen und spiegeln nicht unbedingt die Merkmale des Fonds wider. Aufgrund von Datenbeschränkungen wurde bei allen Aktienemissionen angenommen, dass es sich um Erstemissionen der betreffenden Aktiengesellschaft handelt (normalerweise bei Stammaktien). Aufgrund dieser Methodik können die gemeldeten Merkmale des Portfolios von den tatsächlichen Merkmalen des Portfolios leicht abweichen. In der Praxis investieren die Portfolio-Manager von Franklin Templeton in die Klasse oder Art von Wertpapieren, die sie zur Zeit des Kaufs für die am besten geeignete halten.</a:t>
            </a:r>
          </a:p>
          <a:p>
            <a:pPr>
              <a:lnSpc>
                <a:spcPts val="900"/>
              </a:lnSpc>
            </a:pPr>
            <a:r>
              <a:rPr lang="en-US" sz="900" b="1"/>
              <a:t>Die hier genannte Dividendenrendite ist die Rendite der Wertpapiere des Fondsportfolios und darf nicht als Anhaltspunkt für das Einkommen aus diesem Portfolio herangezogen werden.</a:t>
            </a:r>
          </a:p>
          <a:p>
            <a:pPr>
              <a:lnSpc>
                <a:spcPts val="900"/>
              </a:lnSpc>
            </a:pPr>
            <a:r>
              <a:rPr lang="en-US" sz="900"/>
              <a:t>Die Zahlen zur Marktkapitalisierung für das Portfolio und den Vergleichsindex betreffen die Wertpapierebene, nicht die Summe des Hauptemittenten.</a:t>
            </a:r>
          </a:p>
          <a:p>
            <a:pPr>
              <a:lnSpc>
                <a:spcPts val="900"/>
              </a:lnSpc>
            </a:pPr>
            <a:r>
              <a:rPr lang="en-US" sz="900"/>
              <a:t>Quelle: FactSet.</a:t>
            </a:r>
          </a:p>
          <a:p>
            <a:pPr>
              <a:lnSpc>
                <a:spcPts val="900"/>
              </a:lnSpc>
            </a:pPr>
            <a:r>
              <a:rPr lang="en-US" sz="900"/>
              <a:t>Zur Berechnung der Gesamtkapitalrendite wird der einfache gewichtete Durchschnitt herangezogen.</a:t>
            </a:r>
          </a:p>
          <a:p>
            <a:pPr>
              <a:lnSpc>
                <a:spcPts val="900"/>
              </a:lnSpc>
            </a:pPr>
            <a:r>
              <a:rPr lang="en-US" sz="900"/>
              <a:t>Werte zur Marktkapitalisierung sind in der Basiswährung des präsentierten Portfolios angegeben.</a:t>
            </a:r>
          </a:p>
          <a:p>
            <a:pPr>
              <a:lnSpc>
                <a:spcPts val="900"/>
              </a:lnSpc>
            </a:pPr>
            <a:r>
              <a:rPr lang="en-US" sz="900" b="1"/>
              <a:t>Die Wertentwicklung der Vergangenheit ist kein Indikator für die zukünftigen Renditen.</a:t>
            </a:r>
          </a:p>
          <a:p>
            <a:pPr>
              <a:lnSpc>
                <a:spcPts val="900"/>
              </a:lnSpc>
            </a:pPr>
            <a:r>
              <a:rPr lang="en-US" sz="900" b="1"/>
              <a:t>Nur für Vertriebspartner/Nicht für Investoren</a:t>
            </a:r>
            <a:r>
              <a:rPr lang="en-US" sz="900"/>
              <a:t> </a:t>
            </a:r>
          </a:p>
        </p:txBody>
      </p:sp>
      <p:graphicFrame>
        <p:nvGraphicFramePr>
          <p:cNvPr id="8" name="Table 7">
            <a:extLst>
              <a:ext uri="{FF2B5EF4-FFF2-40B4-BE49-F238E27FC236}">
                <a16:creationId xmlns:a16="http://schemas.microsoft.com/office/drawing/2014/main" id="{7112CBF6-3899-469C-AF09-E31DC0CD5F19}"/>
              </a:ext>
            </a:extLst>
          </p:cNvPr>
          <p:cNvGraphicFramePr>
            <a:graphicFrameLocks noGrp="1"/>
          </p:cNvGraphicFramePr>
          <p:nvPr>
            <p:extLst>
              <p:ext uri="{D42A27DB-BD31-4B8C-83A1-F6EECF244321}">
                <p14:modId xmlns:p14="http://schemas.microsoft.com/office/powerpoint/2010/main" val="4131821275"/>
              </p:ext>
            </p:extLst>
          </p:nvPr>
        </p:nvGraphicFramePr>
        <p:xfrm>
          <a:off x="272332" y="1691640"/>
          <a:ext cx="6471920" cy="3342640"/>
        </p:xfrm>
        <a:graphic>
          <a:graphicData uri="http://schemas.openxmlformats.org/drawingml/2006/table">
            <a:tbl>
              <a:tblPr firstRow="1">
                <a:tableStyleId>{5C22544A-7EE6-4342-B048-85BDC9FD1C3A}</a:tableStyleId>
              </a:tblPr>
              <a:tblGrid>
                <a:gridCol w="3657600">
                  <a:extLst>
                    <a:ext uri="{9D8B030D-6E8A-4147-A177-3AD203B41FA5}">
                      <a16:colId xmlns:a16="http://schemas.microsoft.com/office/drawing/2014/main" val="125116747"/>
                    </a:ext>
                  </a:extLst>
                </a:gridCol>
                <a:gridCol w="1371600">
                  <a:extLst>
                    <a:ext uri="{9D8B030D-6E8A-4147-A177-3AD203B41FA5}">
                      <a16:colId xmlns:a16="http://schemas.microsoft.com/office/drawing/2014/main" val="1559335500"/>
                    </a:ext>
                  </a:extLst>
                </a:gridCol>
                <a:gridCol w="71120">
                  <a:extLst>
                    <a:ext uri="{9D8B030D-6E8A-4147-A177-3AD203B41FA5}">
                      <a16:colId xmlns:a16="http://schemas.microsoft.com/office/drawing/2014/main" val="1056755811"/>
                    </a:ext>
                  </a:extLst>
                </a:gridCol>
                <a:gridCol w="1371600">
                  <a:extLst>
                    <a:ext uri="{9D8B030D-6E8A-4147-A177-3AD203B41FA5}">
                      <a16:colId xmlns:a16="http://schemas.microsoft.com/office/drawing/2014/main" val="3497296182"/>
                    </a:ext>
                  </a:extLst>
                </a:gridCol>
              </a:tblGrid>
              <a:tr h="370840">
                <a:tc gridSpan="2">
                  <a:txBody>
                    <a:bodyPr/>
                    <a:lstStyle/>
                    <a:p>
                      <a:pPr marL="0" marR="0" indent="0" algn="r" defTabSz="887553" rtl="0" eaLnBrk="0" fontAlgn="base" latinLnBrk="0" hangingPunct="0">
                        <a:spcBef>
                          <a:spcPts val="540"/>
                        </a:spcBef>
                        <a:spcAft>
                          <a:spcPts val="270"/>
                        </a:spcAft>
                      </a:pPr>
                      <a:r>
                        <a:rPr lang="en-US" sz="900" b="1" i="0" u="none" strike="noStrike" kern="1200" dirty="0">
                          <a:solidFill>
                            <a:schemeClr val="tx1"/>
                          </a:solidFill>
                          <a:effectLst/>
                          <a:latin typeface="Arial"/>
                          <a:ea typeface="+mn-ea"/>
                          <a:cs typeface="+mn-cs"/>
                        </a:rPr>
                        <a:t>	Portfolio</a:t>
                      </a:r>
                    </a:p>
                  </a:txBody>
                  <a:tcPr marR="4572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887553" rtl="0" eaLnBrk="0" fontAlgn="base" latinLnBrk="0" hangingPunct="0">
                        <a:spcBef>
                          <a:spcPts val="540"/>
                        </a:spcBef>
                        <a:spcAft>
                          <a:spcPts val="270"/>
                        </a:spcAft>
                      </a:pPr>
                      <a:endParaRPr lang="en-US" sz="900" b="1" i="0" u="none" strike="noStrike" kern="1200" dirty="0">
                        <a:solidFill>
                          <a:srgbClr val="005598"/>
                        </a:solidFill>
                        <a:effectLst/>
                        <a:latin typeface="Arial"/>
                        <a:ea typeface="+mn-ea"/>
                        <a:cs typeface="+mn-cs"/>
                      </a:endParaRPr>
                    </a:p>
                  </a:txBody>
                  <a:tcPr marL="0" marR="45720" marT="0" anchor="b">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887553" rtl="0" eaLnBrk="0" fontAlgn="base" latinLnBrk="0" hangingPunct="0">
                        <a:spcBef>
                          <a:spcPts val="540"/>
                        </a:spcBef>
                        <a:spcAft>
                          <a:spcPts val="270"/>
                        </a:spcAft>
                      </a:pPr>
                      <a:endParaRPr lang="en-US" sz="900" b="1" i="0" u="none" strike="noStrike" kern="1200" dirty="0">
                        <a:solidFill>
                          <a:srgbClr val="005598"/>
                        </a:solidFill>
                        <a:effectLst/>
                        <a:latin typeface="Arial"/>
                        <a:ea typeface="+mn-ea"/>
                        <a:cs typeface="+mn-cs"/>
                      </a:endParaRPr>
                    </a:p>
                  </a:txBody>
                  <a:tcPr marL="0" marR="45720" marT="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887553" rtl="0" eaLnBrk="0" fontAlgn="base" latinLnBrk="0" hangingPunct="0">
                        <a:spcBef>
                          <a:spcPts val="540"/>
                        </a:spcBef>
                        <a:spcAft>
                          <a:spcPts val="270"/>
                        </a:spcAft>
                      </a:pPr>
                      <a:r>
                        <a:rPr lang="en-US" sz="900" b="1" i="0" u="none" strike="noStrike" kern="1200" dirty="0">
                          <a:solidFill>
                            <a:schemeClr val="tx1"/>
                          </a:solidFill>
                          <a:effectLst/>
                          <a:latin typeface="Arial"/>
                          <a:ea typeface="+mn-ea"/>
                          <a:cs typeface="+mn-cs"/>
                        </a:rPr>
                        <a:t>Index</a:t>
                      </a:r>
                      <a:r>
                        <a:rPr lang="en-US" sz="900" b="1" i="0" u="none" strike="noStrike" kern="1200" dirty="0">
                          <a:solidFill>
                            <a:srgbClr val="005598"/>
                          </a:solidFill>
                          <a:effectLst/>
                          <a:latin typeface="Arial"/>
                          <a:ea typeface="+mn-ea"/>
                          <a:cs typeface="+mn-cs"/>
                        </a:rPr>
                        <a:t>   </a:t>
                      </a:r>
                    </a:p>
                  </a:txBody>
                  <a:tcPr marL="0" marR="45720" marT="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r>
                        <a:rPr lang="en-US" sz="900">
                          <a:solidFill>
                            <a:schemeClr val="tx1"/>
                          </a:solidFill>
                        </a:rPr>
                        <a:t> Gesamtkapitalrentabilität </a:t>
                      </a:r>
                      <a:endParaRPr lang="en-US" sz="900" dirty="0">
                        <a:solidFill>
                          <a:schemeClr val="tx1"/>
                        </a:solidFill>
                      </a:endParaRPr>
                    </a:p>
                  </a:txBody>
                  <a:tcPr marL="45720" marR="0" marT="18288" marB="18288">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10,96%  </a:t>
                      </a:r>
                      <a:endParaRPr lang="en-US" sz="900" dirty="0">
                        <a:solidFill>
                          <a:schemeClr val="tx1"/>
                        </a:solidFill>
                      </a:endParaRPr>
                    </a:p>
                  </a:txBody>
                  <a:tcPr marL="0" marT="18288" marB="18288">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10,35%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0">
                <a:tc>
                  <a:txBody>
                    <a:bodyPr/>
                    <a:lstStyle/>
                    <a:p>
                      <a:r>
                        <a:rPr lang="en-US" sz="900">
                          <a:solidFill>
                            <a:schemeClr val="tx1"/>
                          </a:solidFill>
                        </a:rPr>
                        <a:t> Eigenkapitalrentabilität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30,27%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21,46%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0">
                <a:tc>
                  <a:txBody>
                    <a:bodyPr/>
                    <a:lstStyle/>
                    <a:p>
                      <a:r>
                        <a:rPr lang="en-US" sz="900">
                          <a:solidFill>
                            <a:schemeClr val="tx1"/>
                          </a:solidFill>
                        </a:rPr>
                        <a:t> Verhältnis von Verschuldung zu Vermögen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36,55x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37,71x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r h="0">
                <a:tc>
                  <a:txBody>
                    <a:bodyPr/>
                    <a:lstStyle/>
                    <a:p>
                      <a:r>
                        <a:rPr lang="en-US" sz="900">
                          <a:solidFill>
                            <a:schemeClr val="tx1"/>
                          </a:solidFill>
                        </a:rPr>
                        <a:t> Kurs-Gewinn-Verhältnis (nächste 12 Monate)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13,28x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14,78x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4"/>
                  </a:ext>
                </a:extLst>
              </a:tr>
              <a:tr h="0">
                <a:tc>
                  <a:txBody>
                    <a:bodyPr/>
                    <a:lstStyle/>
                    <a:p>
                      <a:r>
                        <a:rPr lang="en-US" sz="900">
                          <a:solidFill>
                            <a:schemeClr val="tx1"/>
                          </a:solidFill>
                        </a:rPr>
                        <a:t> Kurs-Gewinn-Verhältnis (letzte 12 Monate)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12,32x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0,70x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5"/>
                  </a:ext>
                </a:extLst>
              </a:tr>
              <a:tr h="0">
                <a:tc>
                  <a:txBody>
                    <a:bodyPr/>
                    <a:lstStyle/>
                    <a:p>
                      <a:r>
                        <a:rPr lang="en-US" sz="900">
                          <a:solidFill>
                            <a:schemeClr val="tx1"/>
                          </a:solidFill>
                        </a:rPr>
                        <a:t> Kurs / Buchwert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3,05x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2,63x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6"/>
                  </a:ext>
                </a:extLst>
              </a:tr>
              <a:tr h="0">
                <a:tc>
                  <a:txBody>
                    <a:bodyPr/>
                    <a:lstStyle/>
                    <a:p>
                      <a:r>
                        <a:rPr lang="en-US" sz="900">
                          <a:solidFill>
                            <a:schemeClr val="tx1"/>
                          </a:solidFill>
                        </a:rPr>
                        <a:t> Dividendenrendite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3,73%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2,17%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7"/>
                  </a:ext>
                </a:extLst>
              </a:tr>
              <a:tr h="0">
                <a:tc>
                  <a:txBody>
                    <a:bodyPr/>
                    <a:lstStyle/>
                    <a:p>
                      <a:r>
                        <a:rPr lang="en-US" sz="900">
                          <a:solidFill>
                            <a:schemeClr val="tx1"/>
                          </a:solidFill>
                        </a:rPr>
                        <a:t> Anzahl der Positionen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103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2.826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8"/>
                  </a:ext>
                </a:extLst>
              </a:tr>
              <a:tr h="0">
                <a:tc>
                  <a:txBody>
                    <a:bodyPr/>
                    <a:lstStyle/>
                    <a:p>
                      <a:r>
                        <a:rPr lang="en-US" sz="900">
                          <a:solidFill>
                            <a:schemeClr val="tx1"/>
                          </a:solidFill>
                        </a:rPr>
                        <a:t> Gewichtete durchschnittliche Marktkapitalisierung (in USD)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$112.669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$316.616  </a:t>
                      </a:r>
                      <a:endParaRPr lang="en-US" sz="900" dirty="0">
                        <a:solidFill>
                          <a:schemeClr val="tx1"/>
                        </a:solidFill>
                      </a:endParaRPr>
                    </a:p>
                  </a:txBody>
                  <a:tcPr marL="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9"/>
                  </a:ext>
                </a:extLst>
              </a:tr>
              <a:tr h="365760">
                <a:tc>
                  <a:txBody>
                    <a:bodyPr/>
                    <a:lstStyle/>
                    <a:p>
                      <a:r>
                        <a:rPr lang="en-US" sz="900" b="1" i="0" u="none" strike="noStrike" kern="1200">
                          <a:solidFill>
                            <a:schemeClr val="tx1"/>
                          </a:solidFill>
                          <a:effectLst/>
                          <a:latin typeface="Arial"/>
                          <a:ea typeface="+mn-ea"/>
                          <a:cs typeface="+mn-cs"/>
                        </a:rPr>
                        <a:t>Marktkapitalisierung in</a:t>
                      </a:r>
                      <a:r>
                        <a:rPr lang="en-US" sz="900" b="1" i="0" u="none" strike="noStrike" kern="1200">
                          <a:solidFill>
                            <a:srgbClr val="005598"/>
                          </a:solidFill>
                          <a:effectLst/>
                          <a:latin typeface="Arial"/>
                          <a:ea typeface="+mn-ea"/>
                          <a:cs typeface="+mn-cs"/>
                        </a:rPr>
                        <a:t> </a:t>
                      </a:r>
                      <a:r>
                        <a:rPr lang="en-US" sz="900" b="1" i="0" u="none" strike="noStrike" kern="1200" dirty="0">
                          <a:solidFill>
                            <a:schemeClr val="tx1"/>
                          </a:solidFill>
                          <a:effectLst/>
                          <a:latin typeface="Arial"/>
                          <a:ea typeface="+mn-ea"/>
                          <a:cs typeface="+mn-cs"/>
                        </a:rPr>
                        <a:t>USD</a:t>
                      </a:r>
                    </a:p>
                  </a:txBody>
                  <a:tcPr marL="45720" marR="0" marT="27432" marB="27432" anchor="b">
                    <a:lnL w="12700" cmpd="sng">
                      <a:noFill/>
                    </a:lnL>
                    <a:lnR w="12700" cmpd="sng">
                      <a:noFill/>
                    </a:lnR>
                    <a:lnT w="3175"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1" i="0" u="none" strike="noStrike" kern="1200" dirty="0">
                          <a:solidFill>
                            <a:schemeClr val="tx1"/>
                          </a:solidFill>
                          <a:effectLst/>
                          <a:latin typeface="+mn-lt"/>
                          <a:ea typeface="+mn-ea"/>
                          <a:cs typeface="+mn-cs"/>
                        </a:rPr>
                        <a:t>Portfolio%</a:t>
                      </a:r>
                      <a:endParaRPr lang="en-US" sz="900" dirty="0">
                        <a:solidFill>
                          <a:schemeClr val="tx1"/>
                        </a:solidFill>
                      </a:endParaRPr>
                    </a:p>
                  </a:txBody>
                  <a:tcPr marL="0" marT="27432" marB="27432" anchor="b">
                    <a:lnL w="12700" cmpd="sng">
                      <a:noFill/>
                    </a:lnL>
                    <a:lnR w="12700" cmpd="sng">
                      <a:noFill/>
                    </a:lnR>
                    <a:lnT w="3175"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900" dirty="0">
                        <a:solidFill>
                          <a:schemeClr val="tx1"/>
                        </a:solidFill>
                      </a:endParaRPr>
                    </a:p>
                  </a:txBody>
                  <a:tcPr marL="0" marR="0" marT="27432" marB="27432">
                    <a:lnL w="12700" cmpd="sng">
                      <a:noFill/>
                    </a:lnL>
                    <a:lnR w="12700" cap="flat" cmpd="sng" algn="ctr">
                      <a:solidFill>
                        <a:schemeClr val="bg1"/>
                      </a:solidFill>
                      <a:prstDash val="solid"/>
                      <a:round/>
                      <a:headEnd type="none" w="med" len="med"/>
                      <a:tailEnd type="none" w="med" len="med"/>
                    </a:lnR>
                    <a:lnT w="3175"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900" dirty="0">
                        <a:solidFill>
                          <a:schemeClr val="tx1"/>
                        </a:solidFill>
                      </a:endParaRPr>
                    </a:p>
                  </a:txBody>
                  <a:tcPr marL="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0">
                <a:tc>
                  <a:txBody>
                    <a:bodyPr/>
                    <a:lstStyle/>
                    <a:p>
                      <a:r>
                        <a:rPr lang="en-US" sz="900">
                          <a:solidFill>
                            <a:schemeClr val="tx1"/>
                          </a:solidFill>
                        </a:rPr>
                        <a:t> 2,0-5,0 Milliarden  </a:t>
                      </a:r>
                      <a:endParaRPr lang="en-US" sz="900" dirty="0">
                        <a:solidFill>
                          <a:schemeClr val="tx1"/>
                        </a:solidFill>
                      </a:endParaRPr>
                    </a:p>
                  </a:txBody>
                  <a:tcPr marL="45720" marR="0" marT="18288" marB="18288">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0,96   </a:t>
                      </a:r>
                      <a:endParaRPr lang="en-US" sz="900" dirty="0">
                        <a:solidFill>
                          <a:schemeClr val="tx1"/>
                        </a:solidFill>
                      </a:endParaRPr>
                    </a:p>
                  </a:txBody>
                  <a:tcPr marL="0" marT="18288" marB="18288">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a:txBody>
                    <a:bodyPr/>
                    <a:lstStyle/>
                    <a:p>
                      <a:r>
                        <a:rPr lang="en-US" sz="900">
                          <a:solidFill>
                            <a:schemeClr val="tx1"/>
                          </a:solidFill>
                        </a:rPr>
                        <a:t> 5,0-10,0 Milliarden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4,40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0">
                <a:tc>
                  <a:txBody>
                    <a:bodyPr/>
                    <a:lstStyle/>
                    <a:p>
                      <a:r>
                        <a:rPr lang="en-US" sz="900">
                          <a:solidFill>
                            <a:schemeClr val="tx1"/>
                          </a:solidFill>
                        </a:rPr>
                        <a:t> 10,0-25,0 Milliarden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11,20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0">
                <a:tc>
                  <a:txBody>
                    <a:bodyPr/>
                    <a:lstStyle/>
                    <a:p>
                      <a:r>
                        <a:rPr lang="en-US" sz="900">
                          <a:solidFill>
                            <a:schemeClr val="tx1"/>
                          </a:solidFill>
                        </a:rPr>
                        <a:t> 25,0-50,0 Milliarden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18,42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0">
                <a:tc>
                  <a:txBody>
                    <a:bodyPr/>
                    <a:lstStyle/>
                    <a:p>
                      <a:r>
                        <a:rPr lang="en-US" sz="900">
                          <a:solidFill>
                            <a:schemeClr val="tx1"/>
                          </a:solidFill>
                        </a:rPr>
                        <a:t> &gt;50,0 Milliarden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65,00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0">
                <a:tc>
                  <a:txBody>
                    <a:bodyPr/>
                    <a:lstStyle/>
                    <a:p>
                      <a:r>
                        <a:rPr lang="en-US" sz="900">
                          <a:solidFill>
                            <a:schemeClr val="tx1"/>
                          </a:solidFill>
                        </a:rPr>
                        <a:t> K.A.  </a:t>
                      </a:r>
                      <a:endParaRPr lang="en-US" sz="900" dirty="0">
                        <a:solidFill>
                          <a:schemeClr val="tx1"/>
                        </a:solidFill>
                      </a:endParaRPr>
                    </a:p>
                  </a:txBody>
                  <a:tcPr marL="45720" marR="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a:solidFill>
                            <a:schemeClr val="tx1"/>
                          </a:solidFill>
                        </a:rPr>
                        <a:t>0,02   </a:t>
                      </a:r>
                      <a:endParaRPr lang="en-US" sz="900" dirty="0">
                        <a:solidFill>
                          <a:schemeClr val="tx1"/>
                        </a:solidFill>
                      </a:endParaRPr>
                    </a:p>
                  </a:txBody>
                  <a:tcPr marL="0" marT="18288" marB="18288">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endParaRPr lang="en-US" sz="900" dirty="0">
                        <a:solidFill>
                          <a:schemeClr val="tx1"/>
                        </a:solidFill>
                      </a:endParaRPr>
                    </a:p>
                  </a:txBody>
                  <a:tcPr marL="0" marR="0" marT="18288" marB="18288">
                    <a:lnL w="12700" cmpd="sng">
                      <a:noFill/>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dirty="0">
                          <a:solidFill>
                            <a:schemeClr val="tx1"/>
                          </a:solidFill>
                        </a:rPr>
                        <a:t>  </a:t>
                      </a:r>
                    </a:p>
                  </a:txBody>
                  <a:tcPr marL="0" marR="45720" marT="18288" marB="18288">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
        <p:nvSpPr>
          <p:cNvPr id="9" name="Title 4">
            <a:extLst>
              <a:ext uri="{FF2B5EF4-FFF2-40B4-BE49-F238E27FC236}">
                <a16:creationId xmlns:a16="http://schemas.microsoft.com/office/drawing/2014/main" id="{6E761B1C-0370-44C7-975F-425E496F16A9}"/>
              </a:ext>
            </a:extLst>
          </p:cNvPr>
          <p:cNvSpPr>
            <a:spLocks noGrp="1"/>
          </p:cNvSpPr>
          <p:nvPr>
            <p:ph type="title"/>
          </p:nvPr>
        </p:nvSpPr>
        <p:spPr>
          <a:xfrm>
            <a:off x="274320" y="424788"/>
            <a:ext cx="6400800" cy="644735"/>
          </a:xfrm>
        </p:spPr>
        <p:txBody>
          <a:bodyPr/>
          <a:lstStyle/>
          <a:p>
            <a:r>
              <a:rPr lang="en-US" sz="1800" dirty="0">
                <a:solidFill>
                  <a:schemeClr val="tx1"/>
                </a:solidFill>
              </a:rPr>
              <a:t>Portfoliomerkmale</a:t>
            </a:r>
          </a:p>
        </p:txBody>
      </p:sp>
      <p:sp>
        <p:nvSpPr>
          <p:cNvPr id="17" name="Content Placeholder 6">
            <a:extLst>
              <a:ext uri="{FF2B5EF4-FFF2-40B4-BE49-F238E27FC236}">
                <a16:creationId xmlns:a16="http://schemas.microsoft.com/office/drawing/2014/main" id="{C048A9E4-2047-49BC-BF35-FEE5770F621C}"/>
              </a:ext>
            </a:extLst>
          </p:cNvPr>
          <p:cNvSpPr txBox="1">
            <a:spLocks/>
          </p:cNvSpPr>
          <p:nvPr/>
        </p:nvSpPr>
        <p:spPr>
          <a:xfrm>
            <a:off x="274320" y="1280160"/>
            <a:ext cx="8595360" cy="502920"/>
          </a:xfrm>
          <a:prstGeom prst="rect">
            <a:avLst/>
          </a:prstGeom>
        </p:spPr>
        <p:txBody>
          <a:bodyPr wrap="square" lIns="0" tIns="0" rIns="0" bIns="0"/>
          <a:lstStyle>
            <a:lvl1pPr marL="0" indent="0" algn="l" defTabSz="887553" rtl="0" eaLnBrk="1" latinLnBrk="0" hangingPunct="1">
              <a:lnSpc>
                <a:spcPct val="100000"/>
              </a:lnSpc>
              <a:spcBef>
                <a:spcPts val="0"/>
              </a:spcBef>
              <a:spcAft>
                <a:spcPts val="582"/>
              </a:spcAft>
              <a:buClr>
                <a:schemeClr val="accent4"/>
              </a:buClr>
              <a:buFont typeface="Arial" panose="020B0604020202020204" pitchFamily="34" charset="0"/>
              <a:buNone/>
              <a:defRPr sz="1456" b="1" kern="1200">
                <a:solidFill>
                  <a:schemeClr val="accent1"/>
                </a:solidFill>
                <a:latin typeface="Arial" panose="020B0604020202020204" pitchFamily="34" charset="0"/>
                <a:ea typeface="+mn-ea"/>
                <a:cs typeface="Arial" panose="020B0604020202020204" pitchFamily="34" charset="0"/>
              </a:defRPr>
            </a:lvl1pPr>
            <a:lvl2pPr marL="0" indent="0" algn="l" defTabSz="887553" rtl="0" eaLnBrk="1" latinLnBrk="0" hangingPunct="1">
              <a:lnSpc>
                <a:spcPct val="100000"/>
              </a:lnSpc>
              <a:spcBef>
                <a:spcPts val="0"/>
              </a:spcBef>
              <a:spcAft>
                <a:spcPts val="582"/>
              </a:spcAft>
              <a:buClr>
                <a:schemeClr val="accent4"/>
              </a:buClr>
              <a:buFont typeface="Arial" panose="020B0604020202020204" pitchFamily="34" charset="0"/>
              <a:buNone/>
              <a:defRPr sz="1359" kern="1200" baseline="0">
                <a:solidFill>
                  <a:schemeClr val="tx1"/>
                </a:solidFill>
                <a:latin typeface="Arial" panose="020B0604020202020204" pitchFamily="34" charset="0"/>
                <a:ea typeface="+mn-ea"/>
                <a:cs typeface="Arial" panose="020B0604020202020204" pitchFamily="34" charset="0"/>
              </a:defRPr>
            </a:lvl2pPr>
            <a:lvl3pPr marL="177511" indent="-177511" algn="l" defTabSz="887553" rtl="0" eaLnBrk="1" latinLnBrk="0" hangingPunct="1">
              <a:lnSpc>
                <a:spcPct val="100000"/>
              </a:lnSpc>
              <a:spcBef>
                <a:spcPts val="0"/>
              </a:spcBef>
              <a:spcAft>
                <a:spcPts val="291"/>
              </a:spcAft>
              <a:buClr>
                <a:schemeClr val="accent4"/>
              </a:buClr>
              <a:buSzPct val="110000"/>
              <a:buFont typeface="Arial" panose="020B0604020202020204" pitchFamily="34" charset="0"/>
              <a:buChar char="•"/>
              <a:defRPr sz="1359" kern="1200">
                <a:solidFill>
                  <a:schemeClr val="tx1"/>
                </a:solidFill>
                <a:latin typeface="Arial" panose="020B0604020202020204" pitchFamily="34" charset="0"/>
                <a:ea typeface="+mn-ea"/>
                <a:cs typeface="Arial" panose="020B0604020202020204" pitchFamily="34" charset="0"/>
              </a:defRPr>
            </a:lvl3pPr>
            <a:lvl4pPr marL="399399" indent="-221888" algn="l" defTabSz="887553" rtl="0" eaLnBrk="1" latinLnBrk="0" hangingPunct="1">
              <a:lnSpc>
                <a:spcPct val="100000"/>
              </a:lnSpc>
              <a:spcBef>
                <a:spcPts val="0"/>
              </a:spcBef>
              <a:spcAft>
                <a:spcPts val="291"/>
              </a:spcAft>
              <a:buClr>
                <a:schemeClr val="accent4"/>
              </a:buClr>
              <a:buSzPct val="110000"/>
              <a:buFont typeface="Arial" panose="020B0604020202020204" pitchFamily="34" charset="0"/>
              <a:buChar char="–"/>
              <a:defRPr sz="1359" kern="1200">
                <a:solidFill>
                  <a:schemeClr val="tx1"/>
                </a:solidFill>
                <a:latin typeface="Arial" panose="020B0604020202020204" pitchFamily="34" charset="0"/>
                <a:ea typeface="+mn-ea"/>
                <a:cs typeface="Arial" panose="020B0604020202020204" pitchFamily="34" charset="0"/>
              </a:defRPr>
            </a:lvl4pPr>
            <a:lvl5pPr marL="621287" indent="-221888" algn="l" defTabSz="887553" rtl="0" eaLnBrk="1" latinLnBrk="0" hangingPunct="1">
              <a:lnSpc>
                <a:spcPct val="100000"/>
              </a:lnSpc>
              <a:spcBef>
                <a:spcPts val="0"/>
              </a:spcBef>
              <a:spcAft>
                <a:spcPts val="291"/>
              </a:spcAft>
              <a:buClr>
                <a:schemeClr val="accent4"/>
              </a:buClr>
              <a:buSzPct val="110000"/>
              <a:buFont typeface="Arial" panose="020B0604020202020204" pitchFamily="34" charset="0"/>
              <a:buChar char="»"/>
              <a:defRPr sz="1359" kern="1200">
                <a:solidFill>
                  <a:schemeClr val="tx1"/>
                </a:solidFill>
                <a:latin typeface="Arial" panose="020B0604020202020204" pitchFamily="34" charset="0"/>
                <a:ea typeface="+mn-ea"/>
                <a:cs typeface="Arial" panose="020B0604020202020204" pitchFamily="34" charset="0"/>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a:lstStyle>
          <a:p>
            <a:pPr>
              <a:spcAft>
                <a:spcPts val="0"/>
              </a:spcAft>
            </a:pPr>
            <a:r>
              <a:rPr lang="en-US" sz="1200" dirty="0">
                <a:solidFill>
                  <a:schemeClr val="tx1"/>
                </a:solidFill>
              </a:rPr>
              <a:t>Franklin Global Dividend UCITS ETF   </a:t>
            </a:r>
            <a:br>
              <a:rPr lang="en-US" sz="1200" dirty="0">
                <a:solidFill>
                  <a:schemeClr val="tx1"/>
                </a:solidFill>
              </a:rPr>
            </a:br>
            <a:r>
              <a:rPr lang="en-US" sz="1200" dirty="0">
                <a:solidFill>
                  <a:schemeClr val="tx1"/>
                </a:solidFill>
              </a:rPr>
              <a:t>vs. MSCI AC World ex-REITS Index-NR</a:t>
            </a:r>
          </a:p>
          <a:p>
            <a:pPr lvl="1">
              <a:spcAft>
                <a:spcPts val="0"/>
              </a:spcAft>
            </a:pPr>
            <a:r>
              <a:rPr lang="en-US" sz="1000" dirty="0"/>
              <a:t>Am 30.11.2022   </a:t>
            </a:r>
          </a:p>
          <a:p>
            <a:endParaRPr lang="en-US" dirty="0"/>
          </a:p>
        </p:txBody>
      </p:sp>
    </p:spTree>
    <p:extLst>
      <p:ext uri="{BB962C8B-B14F-4D97-AF65-F5344CB8AC3E}">
        <p14:creationId xmlns:p14="http://schemas.microsoft.com/office/powerpoint/2010/main" val="340610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02F48-0B57-4FBE-0B6E-A75B466E1DC6}"/>
              </a:ext>
            </a:extLst>
          </p:cNvPr>
          <p:cNvSpPr>
            <a:spLocks noGrp="1"/>
          </p:cNvSpPr>
          <p:nvPr>
            <p:ph type="sldNum" sz="quarter" idx="4"/>
          </p:nvPr>
        </p:nvSpPr>
        <p:spPr/>
        <p:txBody>
          <a:bodyPr/>
          <a:lstStyle/>
          <a:p>
            <a:fld id="{8DEE4CCE-E124-4EEF-808B-DF88997C2318}" type="slidenum">
              <a:rPr lang="en-US" smtClean="0"/>
              <a:pPr/>
              <a:t>33</a:t>
            </a:fld>
            <a:endParaRPr lang="en-US" dirty="0"/>
          </a:p>
        </p:txBody>
      </p:sp>
      <p:sp>
        <p:nvSpPr>
          <p:cNvPr id="8" name="Text Placeholder 7">
            <a:extLst>
              <a:ext uri="{FF2B5EF4-FFF2-40B4-BE49-F238E27FC236}">
                <a16:creationId xmlns:a16="http://schemas.microsoft.com/office/drawing/2014/main" id="{C2479086-E578-894A-DF6E-7B258375263B}"/>
              </a:ext>
            </a:extLst>
          </p:cNvPr>
          <p:cNvSpPr>
            <a:spLocks noGrp="1"/>
          </p:cNvSpPr>
          <p:nvPr>
            <p:ph type="body" sz="quarter" idx="26"/>
          </p:nvPr>
        </p:nvSpPr>
        <p:spPr>
          <a:xfrm>
            <a:off x="274320" y="4850603"/>
            <a:ext cx="8503920" cy="1692771"/>
          </a:xfrm>
        </p:spPr>
        <p:txBody>
          <a:bodyPr/>
          <a:lstStyle/>
          <a:p>
            <a:pPr lvl="1" algn="l" rtl="0"/>
            <a:r>
              <a:rPr lang="de-de" sz="900" b="1" i="0" u="none" baseline="0" dirty="0"/>
              <a:t>Die Angaben zur simulierten Wertentwicklung für LibertyQ-Indizes stellen die von Backtests abgeleitete hypothetische Wertentwicklung vor Auflegung sowie die tatsächliche Wertentwicklung seit Auflegung dar. </a:t>
            </a:r>
          </a:p>
          <a:p>
            <a:pPr algn="l" rtl="0"/>
            <a:r>
              <a:rPr lang="de-de" b="0" i="0" u="none" baseline="0" dirty="0"/>
              <a:t>Die dargestellte Wertentwicklung spiegelt die Wertentwicklung des Index und nicht die tatsächliche Wertentwicklung eines börsengehandelten Produkts wider. Gebühren, Kosten und Ausgabeaufschläge sind in der Wertentwicklung des Index nicht berücksichtigt. Die Angaben zu Renditen beruhen auf der Annahme reinvestierter Zinsen oder Dividenden.</a:t>
            </a:r>
          </a:p>
          <a:p>
            <a:pPr algn="l" rtl="0"/>
            <a:r>
              <a:rPr lang="de-de" b="0" i="0" u="none" baseline="0" dirty="0"/>
              <a:t>Quelle: MSCI, Stand: </a:t>
            </a:r>
            <a:r>
              <a:rPr lang="de-de" dirty="0"/>
              <a:t>30</a:t>
            </a:r>
            <a:r>
              <a:rPr lang="de-de" b="0" i="0" u="none" baseline="0" dirty="0"/>
              <a:t>. September 2022. Die Wertentwicklung des MSCI ACWI ex-REITS Index und des MSCI Europe IMI ex REITs Index entspricht der tatsächlichen Wertentwicklung. Der LibertyQ Global Dividend Index und der LibertyQ European Dividend Index wurden am 26. April 2017 aufgelegt. Die dargestellte Wertentwicklung dieser Indizes vor Auflegung spiegelt die anhand von Backtests ermittelte Wertentwicklung vor Auflegung wider. Bei der dargestellten Wertentwicklung seit Auflegung der Indizes handelt es sich um die tatsächliche Wertentwicklung, jeweils von MSCI abgeleitet, berechnet und dargestellt. Der LibertyQ ACWI ex-REITs Index basiert auf dem MSCI ACWI und der LibertyQ European Dividend Index basiert auf dem MSCI Europe IMI ex REITs Index. Er wurde anhand einer gemeinsam mit Franklin Templeton entwickelten Methode konzipiert, um die gewünschte Anlagestrategie von Franklin Templeton abzubilden. LibertyQ-Indizes werden nicht verwaltet. Es ist nicht möglich, direkt in einen Index zu investieren. Für weitere Informationen wird auf den Prospekt bzw. die Nachträge für Franklin Templeton Smart Beta ETFs verwiesen. Bei der Auszahlung von Dividenden werden die Erträge abzüglich Quellensteuer ausgewiesen. Dividendentitel mit Dividendensteigerungen (S&amp;P Global Dividend Aristocrats Index), Renditejäger (S&amp;P Global Select Dividend Index)</a:t>
            </a:r>
          </a:p>
          <a:p>
            <a:pPr algn="l" rtl="0"/>
            <a:r>
              <a:rPr lang="de-de" b="0" i="0" u="none" baseline="0" dirty="0"/>
              <a:t>S&amp;P Global Dividend Aristocrats | S&amp;P Dow Jones Indizes (spglobal.com), Dow Jones Global Select Dividend Index | S&amp;P Dow Jones Indizes (spglobal.com)</a:t>
            </a:r>
          </a:p>
        </p:txBody>
      </p:sp>
      <p:sp>
        <p:nvSpPr>
          <p:cNvPr id="7" name="Text Placeholder 6">
            <a:extLst>
              <a:ext uri="{FF2B5EF4-FFF2-40B4-BE49-F238E27FC236}">
                <a16:creationId xmlns:a16="http://schemas.microsoft.com/office/drawing/2014/main" id="{CE44F635-3BDF-684E-E745-E2EE0FA5AE03}"/>
              </a:ext>
            </a:extLst>
          </p:cNvPr>
          <p:cNvSpPr>
            <a:spLocks noGrp="1"/>
          </p:cNvSpPr>
          <p:nvPr>
            <p:ph type="body" sz="quarter" idx="10"/>
          </p:nvPr>
        </p:nvSpPr>
        <p:spPr>
          <a:xfrm>
            <a:off x="274320" y="1190891"/>
            <a:ext cx="8595360" cy="365760"/>
          </a:xfrm>
        </p:spPr>
        <p:txBody>
          <a:bodyPr/>
          <a:lstStyle/>
          <a:p>
            <a:r>
              <a:rPr lang="de-de" b="1" i="0" u="none" baseline="0" dirty="0"/>
              <a:t>Stand der Daten: </a:t>
            </a:r>
            <a:r>
              <a:rPr lang="de-de" dirty="0"/>
              <a:t>30</a:t>
            </a:r>
            <a:r>
              <a:rPr lang="de-de" b="1" i="0" u="none" baseline="0" dirty="0"/>
              <a:t>. September 2022</a:t>
            </a:r>
          </a:p>
          <a:p>
            <a:r>
              <a:rPr lang="de-de" sz="900" b="1" i="0" u="none" baseline="0" dirty="0"/>
              <a:t>Die Wertentwicklung der Vergangenheit ist kein Indikator für die zukünftigen Renditen.</a:t>
            </a:r>
          </a:p>
        </p:txBody>
      </p:sp>
      <p:sp>
        <p:nvSpPr>
          <p:cNvPr id="10" name="Text Placeholder 9">
            <a:extLst>
              <a:ext uri="{FF2B5EF4-FFF2-40B4-BE49-F238E27FC236}">
                <a16:creationId xmlns:a16="http://schemas.microsoft.com/office/drawing/2014/main" id="{B85C3D43-036C-B14B-8F49-7ACABC555552}"/>
              </a:ext>
            </a:extLst>
          </p:cNvPr>
          <p:cNvSpPr>
            <a:spLocks noGrp="1"/>
          </p:cNvSpPr>
          <p:nvPr>
            <p:ph type="body" sz="quarter" idx="32"/>
          </p:nvPr>
        </p:nvSpPr>
        <p:spPr/>
        <p:txBody>
          <a:bodyPr/>
          <a:lstStyle/>
          <a:p>
            <a:r>
              <a:rPr lang="de-de" b="1" i="0" u="none" baseline="0" dirty="0">
                <a:solidFill>
                  <a:schemeClr val="tx1"/>
                </a:solidFill>
              </a:rPr>
              <a:t>Vergleich der historischen Wertentwicklung: Global</a:t>
            </a:r>
          </a:p>
        </p:txBody>
      </p:sp>
      <p:sp>
        <p:nvSpPr>
          <p:cNvPr id="6" name="TextBox 5">
            <a:extLst>
              <a:ext uri="{FF2B5EF4-FFF2-40B4-BE49-F238E27FC236}">
                <a16:creationId xmlns:a16="http://schemas.microsoft.com/office/drawing/2014/main" id="{44E86BA9-6B12-E9A3-CA0A-D039DD126304}"/>
              </a:ext>
            </a:extLst>
          </p:cNvPr>
          <p:cNvSpPr txBox="1"/>
          <p:nvPr/>
        </p:nvSpPr>
        <p:spPr>
          <a:xfrm>
            <a:off x="9619" y="0"/>
            <a:ext cx="265457" cy="92333"/>
          </a:xfrm>
          <a:prstGeom prst="rect">
            <a:avLst/>
          </a:prstGeom>
          <a:noFill/>
        </p:spPr>
        <p:txBody>
          <a:bodyPr wrap="none" lIns="0" tIns="0" bIns="0" rtlCol="0">
            <a:spAutoFit/>
          </a:bodyPr>
          <a:lstStyle/>
          <a:p>
            <a:pPr lvl="0"/>
            <a:r>
              <a:rPr lang="en-US" sz="600" dirty="0">
                <a:solidFill>
                  <a:srgbClr val="BBBBBB"/>
                </a:solidFill>
              </a:rPr>
              <a:t>9946</a:t>
            </a:r>
          </a:p>
        </p:txBody>
      </p:sp>
      <p:graphicFrame>
        <p:nvGraphicFramePr>
          <p:cNvPr id="11" name="Table Placeholder 17">
            <a:extLst>
              <a:ext uri="{FF2B5EF4-FFF2-40B4-BE49-F238E27FC236}">
                <a16:creationId xmlns:a16="http://schemas.microsoft.com/office/drawing/2014/main" id="{DF0595BC-15BF-6C69-DD28-39B076745BA6}"/>
              </a:ext>
            </a:extLst>
          </p:cNvPr>
          <p:cNvGraphicFramePr>
            <a:graphicFrameLocks noGrp="1"/>
          </p:cNvGraphicFramePr>
          <p:nvPr>
            <p:ph sz="quarter" idx="27"/>
            <p:extLst>
              <p:ext uri="{D42A27DB-BD31-4B8C-83A1-F6EECF244321}">
                <p14:modId xmlns:p14="http://schemas.microsoft.com/office/powerpoint/2010/main" val="3368504258"/>
              </p:ext>
            </p:extLst>
          </p:nvPr>
        </p:nvGraphicFramePr>
        <p:xfrm>
          <a:off x="274320" y="1527848"/>
          <a:ext cx="8595360" cy="3264456"/>
        </p:xfrm>
        <a:graphic>
          <a:graphicData uri="http://schemas.openxmlformats.org/drawingml/2006/table">
            <a:tbl>
              <a:tblPr firstRow="1" bandRow="1"/>
              <a:tblGrid>
                <a:gridCol w="3500239">
                  <a:extLst>
                    <a:ext uri="{9D8B030D-6E8A-4147-A177-3AD203B41FA5}">
                      <a16:colId xmlns:a16="http://schemas.microsoft.com/office/drawing/2014/main" val="20000"/>
                    </a:ext>
                  </a:extLst>
                </a:gridCol>
                <a:gridCol w="1099283">
                  <a:extLst>
                    <a:ext uri="{9D8B030D-6E8A-4147-A177-3AD203B41FA5}">
                      <a16:colId xmlns:a16="http://schemas.microsoft.com/office/drawing/2014/main" val="20001"/>
                    </a:ext>
                  </a:extLst>
                </a:gridCol>
                <a:gridCol w="1180730">
                  <a:extLst>
                    <a:ext uri="{9D8B030D-6E8A-4147-A177-3AD203B41FA5}">
                      <a16:colId xmlns:a16="http://schemas.microsoft.com/office/drawing/2014/main" val="20002"/>
                    </a:ext>
                  </a:extLst>
                </a:gridCol>
                <a:gridCol w="1445225">
                  <a:extLst>
                    <a:ext uri="{9D8B030D-6E8A-4147-A177-3AD203B41FA5}">
                      <a16:colId xmlns:a16="http://schemas.microsoft.com/office/drawing/2014/main" val="20003"/>
                    </a:ext>
                  </a:extLst>
                </a:gridCol>
                <a:gridCol w="1369883">
                  <a:extLst>
                    <a:ext uri="{9D8B030D-6E8A-4147-A177-3AD203B41FA5}">
                      <a16:colId xmlns:a16="http://schemas.microsoft.com/office/drawing/2014/main" val="20004"/>
                    </a:ext>
                  </a:extLst>
                </a:gridCol>
              </a:tblGrid>
              <a:tr h="405775">
                <a:tc>
                  <a:txBody>
                    <a:bodyPr/>
                    <a:lstStyle/>
                    <a:p>
                      <a:pPr algn="l" rtl="0" fontAlgn="t"/>
                      <a:r>
                        <a:rPr lang="de-de" sz="1100" b="0" i="0" u="none" strike="noStrike" baseline="0" dirty="0">
                          <a:effectLst/>
                        </a:rPr>
                        <a:t> </a:t>
                      </a:r>
                      <a:endParaRPr lang="de-de" sz="1100" b="0" i="0" u="none" strike="noStrike" dirty="0">
                        <a:solidFill>
                          <a:srgbClr val="000000"/>
                        </a:solidFill>
                        <a:effectLst/>
                        <a:latin typeface="Verdana" panose="020B0604030504040204" pitchFamily="34" charset="0"/>
                      </a:endParaRPr>
                    </a:p>
                  </a:txBody>
                  <a:tcPr marL="45720" marR="4572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de-DE" sz="1100" b="1" i="0" u="none" strike="noStrike"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MSCI ACWI ex-REITS</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de-de" sz="1100" b="1" i="0" u="none" strike="noStrike" baseline="0">
                          <a:solidFill>
                            <a:schemeClr val="tx1"/>
                          </a:solidFill>
                          <a:effectLst/>
                        </a:rPr>
                        <a:t>Renditejäger</a:t>
                      </a:r>
                      <a:endParaRPr lang="de-de" sz="110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de-de" sz="1100" b="1" i="0" u="none" strike="noStrike" baseline="0">
                          <a:solidFill>
                            <a:schemeClr val="tx1"/>
                          </a:solidFill>
                          <a:effectLst/>
                        </a:rPr>
                        <a:t>Dividendentitel mit Dividenden- steigerungen</a:t>
                      </a:r>
                      <a:endParaRPr lang="de-de" sz="110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de-de" sz="1100" b="1" i="0" u="none" strike="noStrike" baseline="0">
                          <a:solidFill>
                            <a:schemeClr val="tx1"/>
                          </a:solidFill>
                          <a:effectLst/>
                        </a:rPr>
                        <a:t>Qualitativ hochwertige Dividendentitel</a:t>
                      </a:r>
                      <a:endParaRPr lang="de-de" sz="1100" b="1" i="0" u="none" strike="noStrike" dirty="0">
                        <a:solidFill>
                          <a:schemeClr val="tx1"/>
                        </a:solidFill>
                        <a:effectLst/>
                        <a:latin typeface="Verdana" panose="020B0604030504040204" pitchFamily="34" charset="0"/>
                      </a:endParaRPr>
                    </a:p>
                  </a:txBody>
                  <a:tcPr marL="45720" marR="4572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2762">
                <a:tc>
                  <a:txBody>
                    <a:bodyPr/>
                    <a:lstStyle/>
                    <a:p>
                      <a:pPr algn="l" rtl="0" fontAlgn="b"/>
                      <a:r>
                        <a:rPr lang="de-de" sz="1100" b="1" i="0" u="none" strike="noStrike" baseline="0">
                          <a:solidFill>
                            <a:schemeClr val="tx1"/>
                          </a:solidFill>
                          <a:effectLst/>
                          <a:latin typeface="Arial" panose="020B0604020202020204" pitchFamily="34" charset="0"/>
                          <a:ea typeface="Arial" panose="020B0604020202020204" pitchFamily="34" charset="0"/>
                          <a:cs typeface="Arial" panose="020B0604020202020204" pitchFamily="34" charset="0"/>
                        </a:rPr>
                        <a:t>Annualisierte Wertentwicklung</a:t>
                      </a:r>
                      <a:endParaRPr lang="de-de" sz="1100" b="1"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12700" cmpd="sng">
                      <a:noFill/>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243465">
                <a:tc>
                  <a:txBody>
                    <a:bodyPr/>
                    <a:lstStyle/>
                    <a:p>
                      <a:pPr algn="l" rtl="0" fontAlgn="b"/>
                      <a:r>
                        <a:rPr lang="de-de" sz="1100" b="0" i="0" u="none" strike="noStrik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 1 Jahr</a:t>
                      </a:r>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36576">
                    <a:lnL w="12700" cmpd="sng">
                      <a:noFill/>
                    </a:lnL>
                    <a:lnR w="12700" cmpd="sng">
                      <a:noFill/>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-20,66</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12700" cmpd="sng">
                      <a:noFill/>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-20,93</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-14,93</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1" i="0" u="none" strike="noStrike" kern="1200" baseline="0" dirty="0">
                          <a:solidFill>
                            <a:schemeClr val="tx1"/>
                          </a:solidFill>
                          <a:effectLst/>
                          <a:latin typeface="Arial" panose="020B0604020202020204" pitchFamily="34" charset="0"/>
                          <a:ea typeface="+mn-ea"/>
                          <a:cs typeface="Arial" panose="020B0604020202020204" pitchFamily="34" charset="0"/>
                        </a:rPr>
                        <a:t>-13,76</a:t>
                      </a:r>
                      <a:endPar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243465">
                <a:tc>
                  <a:txBody>
                    <a:bodyPr/>
                    <a:lstStyle/>
                    <a:p>
                      <a:pPr algn="l" rtl="0" fontAlgn="b"/>
                      <a:r>
                        <a:rPr lang="de-de" sz="1100" b="0" i="0" u="none" strike="noStrike" kern="1200" baseline="0" dirty="0">
                          <a:solidFill>
                            <a:schemeClr val="tx1"/>
                          </a:solidFill>
                          <a:effectLst/>
                          <a:latin typeface="Arial" panose="020B0604020202020204" pitchFamily="34" charset="0"/>
                          <a:ea typeface="+mn-ea"/>
                          <a:cs typeface="Arial" panose="020B0604020202020204" pitchFamily="34" charset="0"/>
                        </a:rPr>
                        <a:t> 5 Jahre</a:t>
                      </a:r>
                      <a:endParaRPr lang="de-de" sz="1100" b="0" i="0" u="none" strike="noStrike" kern="1200" baseline="0" dirty="0">
                        <a:solidFill>
                          <a:srgbClr val="FF0000"/>
                        </a:solidFill>
                        <a:effectLst/>
                        <a:latin typeface="Arial" panose="020B0604020202020204" pitchFamily="34" charset="0"/>
                        <a:ea typeface="+mn-ea"/>
                        <a:cs typeface="Arial" panose="020B0604020202020204" pitchFamily="34" charset="0"/>
                      </a:endParaRPr>
                    </a:p>
                  </a:txBody>
                  <a:tcPr marL="0" marR="45720" marT="36576" marB="36576">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mn-lt"/>
                        </a:rPr>
                        <a:t>4,44</a:t>
                      </a:r>
                      <a:endParaRPr lang="it-it" sz="1100" b="0" i="0" u="none" strike="noStrike" dirty="0">
                        <a:solidFill>
                          <a:schemeClr val="tx1"/>
                        </a:solidFill>
                        <a:effectLst/>
                        <a:latin typeface="+mn-lt"/>
                      </a:endParaRPr>
                    </a:p>
                  </a:txBody>
                  <a:tcPr marL="4572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-0,49</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-0,31</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en-GB" sz="1100" b="1" i="0" u="none" strike="noStrike" kern="1200" baseline="0" dirty="0">
                          <a:solidFill>
                            <a:schemeClr val="tx1"/>
                          </a:solidFill>
                          <a:effectLst/>
                          <a:latin typeface="Arial" panose="020B0604020202020204" pitchFamily="34" charset="0"/>
                          <a:ea typeface="+mn-ea"/>
                          <a:cs typeface="Arial" panose="020B0604020202020204" pitchFamily="34" charset="0"/>
                        </a:rPr>
                        <a:t>3,65</a:t>
                      </a:r>
                      <a:endPar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060215303"/>
                  </a:ext>
                </a:extLst>
              </a:tr>
              <a:tr h="243465">
                <a:tc>
                  <a:txBody>
                    <a:bodyPr/>
                    <a:lstStyle/>
                    <a:p>
                      <a:pPr algn="l" rtl="0" fontAlgn="b"/>
                      <a:r>
                        <a:rPr lang="de-de" sz="1100" b="1" i="0" u="none" strike="noStrike" baseline="0">
                          <a:solidFill>
                            <a:schemeClr val="tx1"/>
                          </a:solidFill>
                          <a:effectLst/>
                          <a:latin typeface="Arial" panose="020B0604020202020204" pitchFamily="34" charset="0"/>
                          <a:ea typeface="Arial" panose="020B0604020202020204" pitchFamily="34" charset="0"/>
                          <a:cs typeface="Arial" panose="020B0604020202020204" pitchFamily="34" charset="0"/>
                        </a:rPr>
                        <a:t>Sharpe Ratio</a:t>
                      </a:r>
                      <a:endParaRPr lang="de-de" sz="1100" b="1"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0">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1"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4192459381"/>
                  </a:ext>
                </a:extLst>
              </a:tr>
              <a:tr h="243465">
                <a:tc>
                  <a:txBody>
                    <a:bodyPr/>
                    <a:lstStyle/>
                    <a:p>
                      <a:pPr algn="l" rtl="0" fontAlgn="b"/>
                      <a:r>
                        <a:rPr lang="de-de" sz="1100" b="0" i="0" u="none" strike="noStrike" baseline="0">
                          <a:solidFill>
                            <a:schemeClr val="tx1"/>
                          </a:solidFill>
                          <a:effectLst/>
                          <a:latin typeface="Arial" panose="020B0604020202020204" pitchFamily="34" charset="0"/>
                          <a:ea typeface="Arial" panose="020B0604020202020204" pitchFamily="34" charset="0"/>
                          <a:cs typeface="Arial" panose="020B0604020202020204" pitchFamily="34" charset="0"/>
                        </a:rPr>
                        <a:t> 3 Jahre</a:t>
                      </a:r>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3657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0,25</a:t>
                      </a:r>
                      <a:endParaRPr kumimoji="0" lang="it-it" sz="11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rPr>
                        <a:t>-0,02</a:t>
                      </a: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rPr>
                        <a:t>-0,14</a:t>
                      </a:r>
                    </a:p>
                  </a:txBody>
                  <a:tcPr marL="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effectLst/>
                          <a:latin typeface="Arial" panose="020B0604020202020204" pitchFamily="34" charset="0"/>
                          <a:ea typeface="+mn-ea"/>
                          <a:cs typeface="Arial" panose="020B0604020202020204" pitchFamily="34" charset="0"/>
                        </a:rPr>
                        <a:t>0,11</a:t>
                      </a:r>
                      <a:endPar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4201772459"/>
                  </a:ext>
                </a:extLst>
              </a:tr>
              <a:tr h="243465">
                <a:tc>
                  <a:txBody>
                    <a:bodyPr/>
                    <a:lstStyle/>
                    <a:p>
                      <a:pPr algn="l" rtl="0" fontAlgn="b"/>
                      <a:r>
                        <a:rPr lang="de-de" sz="1100" b="0" i="0" u="none" strike="noStrike" kern="1200" baseline="0">
                          <a:solidFill>
                            <a:schemeClr val="tx1"/>
                          </a:solidFill>
                          <a:effectLst/>
                          <a:latin typeface="Arial" panose="020B0604020202020204" pitchFamily="34" charset="0"/>
                          <a:ea typeface="+mn-ea"/>
                          <a:cs typeface="Arial" panose="020B0604020202020204" pitchFamily="34" charset="0"/>
                        </a:rPr>
                        <a:t> 5 Jahre</a:t>
                      </a:r>
                      <a:endParaRPr lang="de-de" sz="1100" b="0" i="0" u="none" strike="noStrike" kern="1200" baseline="0" dirty="0">
                        <a:solidFill>
                          <a:srgbClr val="FF0000"/>
                        </a:solidFill>
                        <a:effectLst/>
                        <a:latin typeface="Arial" panose="020B0604020202020204" pitchFamily="34" charset="0"/>
                        <a:ea typeface="+mn-ea"/>
                        <a:cs typeface="Arial" panose="020B0604020202020204" pitchFamily="34" charset="0"/>
                      </a:endParaRPr>
                    </a:p>
                  </a:txBody>
                  <a:tcPr marL="0" marR="45720" marT="36576" marB="36576">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0,27</a:t>
                      </a:r>
                      <a:endParaRPr kumimoji="0" lang="it-it" sz="11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-0,02</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4572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-0,02</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4572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rPr>
                        <a:t>0</a:t>
                      </a:r>
                      <a:r>
                        <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rPr>
                        <a:t>,</a:t>
                      </a:r>
                      <a:r>
                        <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rPr>
                        <a:t>16</a:t>
                      </a: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690715203"/>
                  </a:ext>
                </a:extLst>
              </a:tr>
              <a:tr h="243465">
                <a:tc>
                  <a:txBody>
                    <a:bodyPr/>
                    <a:lstStyle/>
                    <a:p>
                      <a:pPr algn="l" rtl="0" fontAlgn="b"/>
                      <a:r>
                        <a:rPr lang="de-de" sz="1100" b="1" i="0" u="none" strike="noStrik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Standardabweichung</a:t>
                      </a:r>
                      <a:endParaRPr lang="de-de" sz="1100" b="1"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0">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endParaRPr lang="it-it" sz="1100" b="1" i="0" u="none" strike="noStrike" dirty="0">
                        <a:solidFill>
                          <a:schemeClr val="tx1"/>
                        </a:solidFill>
                        <a:effectLst/>
                        <a:latin typeface="Arial" panose="020B0604020202020204" pitchFamily="34" charset="0"/>
                        <a:cs typeface="Arial" panose="020B0604020202020204" pitchFamily="34" charset="0"/>
                      </a:endParaRPr>
                    </a:p>
                  </a:txBody>
                  <a:tcPr marL="0" marT="36576"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3878759265"/>
                  </a:ext>
                </a:extLst>
              </a:tr>
              <a:tr h="243465">
                <a:tc>
                  <a:txBody>
                    <a:bodyPr/>
                    <a:lstStyle/>
                    <a:p>
                      <a:pPr algn="l" rtl="0" fontAlgn="b"/>
                      <a:r>
                        <a:rPr lang="de-de" sz="1100" b="0" i="0" u="none" strike="noStrike" baseline="0">
                          <a:solidFill>
                            <a:schemeClr val="tx1"/>
                          </a:solidFill>
                          <a:effectLst/>
                          <a:latin typeface="Arial" panose="020B0604020202020204" pitchFamily="34" charset="0"/>
                          <a:ea typeface="Arial" panose="020B0604020202020204" pitchFamily="34" charset="0"/>
                          <a:cs typeface="Arial" panose="020B0604020202020204" pitchFamily="34" charset="0"/>
                        </a:rPr>
                        <a:t> 3 Jahre</a:t>
                      </a:r>
                      <a:endParaRPr lang="de-de" sz="1100" b="0" i="0" u="none" strike="noStrike" dirty="0">
                        <a:solidFill>
                          <a:schemeClr val="tx1"/>
                        </a:solidFill>
                        <a:effectLst/>
                        <a:latin typeface="Arial" panose="020B0604020202020204" pitchFamily="34" charset="0"/>
                        <a:cs typeface="Arial" panose="020B0604020202020204" pitchFamily="34" charset="0"/>
                      </a:endParaRPr>
                    </a:p>
                  </a:txBody>
                  <a:tcPr marL="0" marR="45720" marT="36576" marB="3657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19,40</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24,68</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21,35</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1" i="0" u="none" strike="noStrike" kern="1200" baseline="0" dirty="0">
                          <a:solidFill>
                            <a:schemeClr val="tx1"/>
                          </a:solidFill>
                          <a:effectLst/>
                          <a:latin typeface="Arial" panose="020B0604020202020204" pitchFamily="34" charset="0"/>
                          <a:ea typeface="+mn-ea"/>
                          <a:cs typeface="Arial" panose="020B0604020202020204" pitchFamily="34" charset="0"/>
                        </a:rPr>
                        <a:t>18,60</a:t>
                      </a:r>
                      <a:endPar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723132590"/>
                  </a:ext>
                </a:extLst>
              </a:tr>
              <a:tr h="243465">
                <a:tc>
                  <a:txBody>
                    <a:bodyPr/>
                    <a:lstStyle/>
                    <a:p>
                      <a:pPr algn="l" rtl="0" fontAlgn="b"/>
                      <a:r>
                        <a:rPr lang="de-de" sz="1100" b="0" i="0" u="none" strike="noStrike" kern="1200" baseline="0" dirty="0">
                          <a:solidFill>
                            <a:schemeClr val="tx1"/>
                          </a:solidFill>
                          <a:effectLst/>
                          <a:latin typeface="Arial" panose="020B0604020202020204" pitchFamily="34" charset="0"/>
                          <a:ea typeface="+mn-ea"/>
                          <a:cs typeface="Arial" panose="020B0604020202020204" pitchFamily="34" charset="0"/>
                        </a:rPr>
                        <a:t> 5 Jahre</a:t>
                      </a:r>
                      <a:endParaRPr lang="de-de" sz="1100" b="0" i="0" u="none" strike="noStrike" kern="1200" baseline="0" dirty="0">
                        <a:solidFill>
                          <a:srgbClr val="FF0000"/>
                        </a:solidFill>
                        <a:effectLst/>
                        <a:latin typeface="Arial" panose="020B0604020202020204" pitchFamily="34" charset="0"/>
                        <a:ea typeface="+mn-ea"/>
                        <a:cs typeface="Arial" panose="020B0604020202020204" pitchFamily="34" charset="0"/>
                      </a:endParaRPr>
                    </a:p>
                  </a:txBody>
                  <a:tcPr marL="0" marR="45720" marT="36576" marB="36576">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mn-lt"/>
                        </a:rPr>
                        <a:t>17,15</a:t>
                      </a:r>
                      <a:endParaRPr lang="it-it" sz="1100" b="0" i="0" u="none" strike="noStrike" dirty="0">
                        <a:solidFill>
                          <a:schemeClr val="tx1"/>
                        </a:solidFill>
                        <a:effectLst/>
                        <a:latin typeface="+mn-lt"/>
                      </a:endParaRPr>
                    </a:p>
                  </a:txBody>
                  <a:tcPr marL="4572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20,82</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0" i="0" u="none" strike="noStrike" kern="1200" baseline="0" dirty="0">
                          <a:solidFill>
                            <a:schemeClr val="tx1"/>
                          </a:solidFill>
                          <a:effectLst/>
                          <a:latin typeface="Arial" panose="020B0604020202020204" pitchFamily="34" charset="0"/>
                          <a:ea typeface="+mn-ea"/>
                          <a:cs typeface="Arial" panose="020B0604020202020204" pitchFamily="34" charset="0"/>
                        </a:rPr>
                        <a:t>18,01</a:t>
                      </a:r>
                      <a:endParaRPr lang="it-it" sz="11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algn="r" defTabSz="914400" rtl="0" eaLnBrk="1" fontAlgn="b" latinLnBrk="0" hangingPunct="1"/>
                      <a:r>
                        <a:rPr lang="en-GB" sz="1100" b="1" i="0" u="none" strike="noStrike" kern="1200" baseline="0" dirty="0">
                          <a:solidFill>
                            <a:schemeClr val="tx1"/>
                          </a:solidFill>
                          <a:effectLst/>
                          <a:latin typeface="Arial" panose="020B0604020202020204" pitchFamily="34" charset="0"/>
                          <a:ea typeface="+mn-ea"/>
                          <a:cs typeface="Arial" panose="020B0604020202020204" pitchFamily="34" charset="0"/>
                        </a:rPr>
                        <a:t>16,04</a:t>
                      </a:r>
                      <a:endParaRPr lang="it-it" sz="11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620" marT="7620" marB="0"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707020010"/>
                  </a:ext>
                </a:extLst>
              </a:tr>
              <a:tr h="243465">
                <a:tc>
                  <a:txBody>
                    <a:bodyPr/>
                    <a:lstStyle/>
                    <a:p>
                      <a:pPr algn="l" rtl="0" fontAlgn="b"/>
                      <a:r>
                        <a:rPr lang="de-de" sz="1100" b="1" i="0" u="none" strike="noStrike" baseline="0">
                          <a:solidFill>
                            <a:schemeClr val="tx1"/>
                          </a:solidFill>
                          <a:effectLst/>
                          <a:latin typeface="Arial" panose="020B0604020202020204" pitchFamily="34" charset="0"/>
                          <a:ea typeface="Arial" panose="020B0604020202020204" pitchFamily="34" charset="0"/>
                          <a:cs typeface="Arial" panose="020B0604020202020204" pitchFamily="34" charset="0"/>
                        </a:rPr>
                        <a:t>Eigenkapitalrendite (ROE)</a:t>
                      </a:r>
                      <a:endParaRPr lang="de-de" sz="1100" b="1" i="0" u="none" strike="noStrike" dirty="0">
                        <a:solidFill>
                          <a:schemeClr val="tx1"/>
                        </a:solidFill>
                        <a:effectLst/>
                        <a:latin typeface="Arial" panose="020B0604020202020204" pitchFamily="34" charset="0"/>
                        <a:cs typeface="Arial" panose="020B0604020202020204" pitchFamily="34" charset="0"/>
                      </a:endParaRPr>
                    </a:p>
                  </a:txBody>
                  <a:tcPr marL="0" marR="45720">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13,14</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10,05</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8,21</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1" i="0" u="none" strike="noStrike" dirty="0">
                          <a:solidFill>
                            <a:schemeClr val="tx1"/>
                          </a:solidFill>
                          <a:effectLst/>
                          <a:latin typeface="Arial" panose="020B0604020202020204" pitchFamily="34" charset="0"/>
                          <a:cs typeface="Arial" panose="020B0604020202020204" pitchFamily="34" charset="0"/>
                        </a:rPr>
                        <a:t>23,92</a:t>
                      </a:r>
                      <a:endParaRPr lang="it-it" sz="1100" b="1"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2641213221"/>
                  </a:ext>
                </a:extLst>
              </a:tr>
              <a:tr h="243465">
                <a:tc>
                  <a:txBody>
                    <a:bodyPr/>
                    <a:lstStyle/>
                    <a:p>
                      <a:pPr algn="l" rtl="0" fontAlgn="b"/>
                      <a:r>
                        <a:rPr lang="de-de" sz="1100" b="1" i="0" u="none" strike="noStrik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Dividendenrendite</a:t>
                      </a:r>
                      <a:endParaRPr lang="de-de" sz="1100" b="1" i="0" u="none" strike="noStrike" dirty="0">
                        <a:solidFill>
                          <a:schemeClr val="tx1"/>
                        </a:solidFill>
                        <a:effectLst/>
                        <a:latin typeface="Arial" panose="020B0604020202020204" pitchFamily="34" charset="0"/>
                        <a:cs typeface="Arial" panose="020B0604020202020204" pitchFamily="34" charset="0"/>
                      </a:endParaRPr>
                    </a:p>
                  </a:txBody>
                  <a:tcPr marL="0" marR="45720">
                    <a:lnL w="12700" cmpd="sng">
                      <a:noFill/>
                    </a:lnL>
                    <a:lnR w="12700"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2,46</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8,01</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0" i="0" u="none" strike="noStrike" dirty="0">
                          <a:solidFill>
                            <a:schemeClr val="tx1"/>
                          </a:solidFill>
                          <a:effectLst/>
                          <a:latin typeface="Arial" panose="020B0604020202020204" pitchFamily="34" charset="0"/>
                          <a:cs typeface="Arial" panose="020B0604020202020204" pitchFamily="34" charset="0"/>
                        </a:rPr>
                        <a:t>5,86</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rtl="0" fontAlgn="b"/>
                      <a:r>
                        <a:rPr lang="it-IT" sz="1100" b="1" i="0" u="none" strike="noStrike" dirty="0">
                          <a:solidFill>
                            <a:schemeClr val="tx1"/>
                          </a:solidFill>
                          <a:effectLst/>
                          <a:latin typeface="Arial" panose="020B0604020202020204" pitchFamily="34" charset="0"/>
                          <a:cs typeface="Arial" panose="020B0604020202020204" pitchFamily="34" charset="0"/>
                        </a:rPr>
                        <a:t>4,31</a:t>
                      </a:r>
                      <a:endParaRPr lang="it-it" sz="1100" b="1" i="0" u="none" strike="noStrike" dirty="0">
                        <a:solidFill>
                          <a:schemeClr val="tx1"/>
                        </a:solidFill>
                        <a:effectLst/>
                        <a:latin typeface="Arial" panose="020B0604020202020204" pitchFamily="34" charset="0"/>
                        <a:cs typeface="Arial" panose="020B0604020202020204" pitchFamily="34" charset="0"/>
                      </a:endParaRPr>
                    </a:p>
                  </a:txBody>
                  <a:tcPr marL="0" marT="36576" marB="36576" anchor="ctr">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986484900"/>
                  </a:ext>
                </a:extLst>
              </a:tr>
            </a:tbl>
          </a:graphicData>
        </a:graphic>
      </p:graphicFrame>
    </p:spTree>
    <p:extLst>
      <p:ext uri="{BB962C8B-B14F-4D97-AF65-F5344CB8AC3E}">
        <p14:creationId xmlns:p14="http://schemas.microsoft.com/office/powerpoint/2010/main" val="2476652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a:t>Franklin Global Dividend UCITS ETF  </a:t>
            </a:r>
            <a:endParaRPr lang="en-US" dirty="0"/>
          </a:p>
          <a:p>
            <a:pPr lvl="1"/>
            <a:r>
              <a:rPr lang="en-US"/>
              <a:t>Am 30.11.2022 </a:t>
            </a:r>
            <a:endParaRPr lang="en-US" dirty="0"/>
          </a:p>
          <a:p>
            <a:pPr lvl="1"/>
            <a:r>
              <a:rPr lang="en-US" b="1"/>
              <a:t>Angaben zum Performance-Risiko </a:t>
            </a:r>
            <a:endParaRPr lang="en-US" b="1" dirty="0"/>
          </a:p>
        </p:txBody>
      </p:sp>
      <p:sp>
        <p:nvSpPr>
          <p:cNvPr id="4" name="Slide Number Placeholder 3"/>
          <p:cNvSpPr>
            <a:spLocks noGrp="1"/>
          </p:cNvSpPr>
          <p:nvPr>
            <p:ph type="sldNum" sz="quarter" idx="4"/>
          </p:nvPr>
        </p:nvSpPr>
        <p:spPr/>
        <p:txBody>
          <a:bodyPr/>
          <a:lstStyle/>
          <a:p>
            <a:fld id="{8DEE4CCE-E124-4EEF-808B-DF88997C2318}" type="slidenum">
              <a:rPr lang="en-US" smtClean="0"/>
              <a:pPr/>
              <a:t>34</a:t>
            </a:fld>
            <a:endParaRPr lang="en-US" dirty="0"/>
          </a:p>
        </p:txBody>
      </p:sp>
      <p:sp>
        <p:nvSpPr>
          <p:cNvPr id="6" name="Title 5"/>
          <p:cNvSpPr>
            <a:spLocks noGrp="1"/>
          </p:cNvSpPr>
          <p:nvPr>
            <p:ph type="title"/>
          </p:nvPr>
        </p:nvSpPr>
        <p:spPr/>
        <p:txBody>
          <a:bodyPr/>
          <a:lstStyle/>
          <a:p>
            <a:r>
              <a:rPr lang="en-US">
                <a:solidFill>
                  <a:schemeClr val="tx1"/>
                </a:solidFill>
              </a:rPr>
              <a:t>Angaben zum Performance-Risiko</a:t>
            </a:r>
            <a:r>
              <a:rPr lang="en-US"/>
              <a:t> </a:t>
            </a:r>
            <a:endParaRPr lang="en-US" dirty="0"/>
          </a:p>
        </p:txBody>
      </p:sp>
      <p:sp>
        <p:nvSpPr>
          <p:cNvPr id="10" name="Text Placeholder 9"/>
          <p:cNvSpPr>
            <a:spLocks noGrp="1"/>
          </p:cNvSpPr>
          <p:nvPr>
            <p:ph type="body" sz="quarter" idx="26"/>
          </p:nvPr>
        </p:nvSpPr>
        <p:spPr>
          <a:xfrm>
            <a:off x="274320" y="6583680"/>
            <a:ext cx="8595360" cy="115416"/>
          </a:xfrm>
        </p:spPr>
        <p:txBody>
          <a:bodyPr/>
          <a:lstStyle/>
          <a:p>
            <a:pPr>
              <a:lnSpc>
                <a:spcPts val="900"/>
              </a:lnSpc>
            </a:pPr>
            <a:r>
              <a:rPr lang="en-US"/>
              <a:t>Wertentwicklung nach BVI-Methode in EUR. Berechnungsbasis: Nettoinventarwert, ohne Ausgabeaufschläge oder sonstige mit dem Kauf/Verkauf verbundene Transaktionskosten bzw. Steuern, die sich bei Berücksichtigung negativ auf die Wertentwicklung auswirken würden. Ausschüttungen wieder angelegt.</a:t>
            </a:r>
          </a:p>
          <a:p>
            <a:pPr>
              <a:lnSpc>
                <a:spcPts val="900"/>
              </a:lnSpc>
            </a:pPr>
            <a:r>
              <a:rPr lang="en-US"/>
              <a:t>Die Basiswährung eines Fonds bestimmt den risikofreien Index zur Berechnung bestimmter Risikostatistiken auf dieser Seite. Für einen auf USD lautender Fonds wird der US T-Bill Index als risikofreie Rendite eingesetzt, für einen auf EUR lautenden Fonds ist es der Euro 3-Month T-Bill Index, für einen auf GBP lautenden Fonds der UK Treasury Bills 3 Month Index, für einen auf JPY lautenden Fonds der Japan Financing Bill 3 Month Index und für einen auf AUD lautenden Fonds der Australia T-Note 3 Month Index.. Wenn die Wertentwicklung entweder des Portfolios oder seiner Benchmark umgerechnet wurde, werden für das Portfolio und seine Benchmark gegebenenfalls unterschiedliche Devisenschlusskurse verwendet.</a:t>
            </a:r>
          </a:p>
          <a:p>
            <a:pPr>
              <a:lnSpc>
                <a:spcPts val="900"/>
              </a:lnSpc>
            </a:pPr>
            <a:r>
              <a:rPr lang="en-US"/>
              <a:t>^^Gemessen am MSCI AC World ex-REITS Index-NR.</a:t>
            </a:r>
          </a:p>
          <a:p>
            <a:pPr>
              <a:lnSpc>
                <a:spcPts val="900"/>
              </a:lnSpc>
            </a:pPr>
            <a:r>
              <a:rPr lang="en-US"/>
              <a:t>*Annualisiert.</a:t>
            </a:r>
          </a:p>
          <a:p>
            <a:pPr>
              <a:lnSpc>
                <a:spcPts val="900"/>
              </a:lnSpc>
            </a:pPr>
            <a:r>
              <a:rPr lang="en-US"/>
              <a:t>Die Nettorenditen (NR) umfassen die Erträge abzüglich der Quellensteuer bei Dividendenausschüttung.</a:t>
            </a:r>
          </a:p>
          <a:p>
            <a:pPr>
              <a:lnSpc>
                <a:spcPts val="900"/>
              </a:lnSpc>
            </a:pPr>
            <a:r>
              <a:rPr lang="en-US" b="1"/>
              <a:t>Die Wertentwicklung der Vergangenheit ist kein Indikator für die zukünftigen Renditen.</a:t>
            </a:r>
          </a:p>
          <a:p>
            <a:pPr>
              <a:lnSpc>
                <a:spcPts val="900"/>
              </a:lnSpc>
            </a:pPr>
            <a:r>
              <a:rPr lang="en-US" b="1"/>
              <a:t>Nur für Vertriebspartner/Nicht für Investoren</a:t>
            </a:r>
          </a:p>
        </p:txBody>
      </p:sp>
      <p:graphicFrame>
        <p:nvGraphicFramePr>
          <p:cNvPr id="11" name="Content Placeholder 8">
            <a:extLst>
              <a:ext uri="{FF2B5EF4-FFF2-40B4-BE49-F238E27FC236}">
                <a16:creationId xmlns:a16="http://schemas.microsoft.com/office/drawing/2014/main" id="{447904BE-D3C0-4971-8F35-EFD70E73B9DB}"/>
              </a:ext>
            </a:extLst>
          </p:cNvPr>
          <p:cNvGraphicFramePr>
            <a:graphicFrameLocks/>
          </p:cNvGraphicFramePr>
          <p:nvPr>
            <p:extLst>
              <p:ext uri="{D42A27DB-BD31-4B8C-83A1-F6EECF244321}">
                <p14:modId xmlns:p14="http://schemas.microsoft.com/office/powerpoint/2010/main" val="978915738"/>
              </p:ext>
            </p:extLst>
          </p:nvPr>
        </p:nvGraphicFramePr>
        <p:xfrm>
          <a:off x="274637" y="1645920"/>
          <a:ext cx="6172200" cy="1746504"/>
        </p:xfrm>
        <a:graphic>
          <a:graphicData uri="http://schemas.openxmlformats.org/drawingml/2006/table">
            <a:tbl>
              <a:tblPr firstRow="1" bandRow="1">
                <a:tableStyleId>{3B4B98B0-60AC-42C2-AFA5-B58CD77FA1E5}</a:tableStyleId>
              </a:tblPr>
              <a:tblGrid>
                <a:gridCol w="384048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777240">
                  <a:extLst>
                    <a:ext uri="{9D8B030D-6E8A-4147-A177-3AD203B41FA5}">
                      <a16:colId xmlns:a16="http://schemas.microsoft.com/office/drawing/2014/main" val="1025637667"/>
                    </a:ext>
                  </a:extLst>
                </a:gridCol>
                <a:gridCol w="777240">
                  <a:extLst>
                    <a:ext uri="{9D8B030D-6E8A-4147-A177-3AD203B41FA5}">
                      <a16:colId xmlns:a16="http://schemas.microsoft.com/office/drawing/2014/main" val="865922882"/>
                    </a:ext>
                  </a:extLst>
                </a:gridCol>
              </a:tblGrid>
              <a:tr h="182880">
                <a:tc>
                  <a:txBody>
                    <a:bodyPr/>
                    <a:lstStyle/>
                    <a:p>
                      <a:endParaRPr lang="en-US" sz="900" dirty="0">
                        <a:solidFill>
                          <a:schemeClr val="tx1"/>
                        </a:solidFill>
                      </a:endParaRPr>
                    </a:p>
                  </a:txBody>
                  <a:tcPr marR="0" marB="27432">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rPr>
                        <a:t>1 Jahr</a:t>
                      </a:r>
                      <a:endParaRPr lang="en-US" sz="900" dirty="0">
                        <a:solidFill>
                          <a:schemeClr val="tx1"/>
                        </a:solidFill>
                      </a:endParaRPr>
                    </a:p>
                  </a:txBody>
                  <a:tcPr marB="27432"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rPr>
                        <a:t>3 Jahre*</a:t>
                      </a:r>
                      <a:endParaRPr lang="en-US" sz="900" dirty="0">
                        <a:solidFill>
                          <a:schemeClr val="tx1"/>
                        </a:solidFill>
                      </a:endParaRPr>
                    </a:p>
                  </a:txBody>
                  <a:tcPr marB="27432"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900">
                          <a:solidFill>
                            <a:schemeClr val="tx1"/>
                          </a:solidFill>
                        </a:rPr>
                        <a:t>5 Jahre*</a:t>
                      </a:r>
                      <a:endParaRPr lang="en-US" sz="900" dirty="0">
                        <a:solidFill>
                          <a:schemeClr val="tx1"/>
                        </a:solidFill>
                      </a:endParaRPr>
                    </a:p>
                  </a:txBody>
                  <a:tcPr marB="27432"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a:solidFill>
                            <a:srgbClr val="000000"/>
                          </a:solidFill>
                        </a:rPr>
                        <a:t>Standardabweichung (%)</a:t>
                      </a:r>
                      <a:r>
                        <a:rPr lang="en-US" altLang="en-US" sz="900" b="0">
                          <a:solidFill>
                            <a:srgbClr val="000000"/>
                          </a:solidFill>
                        </a:rPr>
                        <a:t> </a:t>
                      </a:r>
                      <a:endParaRPr lang="en-US" altLang="en-US" sz="900" b="0" dirty="0">
                        <a:solidFill>
                          <a:srgbClr val="000000"/>
                        </a:solidFill>
                      </a:endParaRPr>
                    </a:p>
                  </a:txBody>
                  <a:tcPr marR="0" marT="27432" marB="27432">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12700" cap="flat" cmpd="sng" algn="ctr">
                      <a:solidFill>
                        <a:schemeClr val="tx1"/>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Franklin Global Dividend UCITS ETF</a:t>
                      </a:r>
                      <a:endParaRPr lang="en-US" altLang="en-US" sz="900" b="0" dirty="0">
                        <a:solidFill>
                          <a:srgbClr val="000000"/>
                        </a:solidFill>
                      </a:endParaRPr>
                    </a:p>
                  </a:txBody>
                  <a:tcPr marL="182880"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19,32</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19,45</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16,64</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MSCI AC World ex-REITS Index-NR</a:t>
                      </a:r>
                      <a:endParaRPr lang="en-US" altLang="en-US" sz="900" b="0" dirty="0">
                        <a:solidFill>
                          <a:srgbClr val="000000"/>
                        </a:solidFill>
                      </a:endParaRPr>
                    </a:p>
                  </a:txBody>
                  <a:tcPr marL="182880"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20,68</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19,76</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17,50</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a:solidFill>
                            <a:srgbClr val="000000"/>
                          </a:solidFill>
                        </a:rPr>
                        <a:t>Tracking Error (%)^^</a:t>
                      </a:r>
                      <a:endParaRPr lang="en-US" altLang="en-US" sz="900" b="1" dirty="0">
                        <a:solidFill>
                          <a:srgbClr val="000000"/>
                        </a:solidFill>
                      </a:endParaRPr>
                    </a:p>
                  </a:txBody>
                  <a:tcPr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7,06</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6,03</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900" b="0">
                          <a:solidFill>
                            <a:srgbClr val="000000"/>
                          </a:solidFill>
                        </a:rPr>
                        <a:t>5,55</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4"/>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a:solidFill>
                            <a:srgbClr val="000000"/>
                          </a:solidFill>
                        </a:rPr>
                        <a:t>Information Ratio^^</a:t>
                      </a:r>
                      <a:endParaRPr lang="en-US" altLang="en-US" sz="900" b="1" dirty="0">
                        <a:solidFill>
                          <a:srgbClr val="000000"/>
                        </a:solidFill>
                      </a:endParaRPr>
                    </a:p>
                  </a:txBody>
                  <a:tcPr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1,52</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-0,07</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900" b="0">
                          <a:solidFill>
                            <a:srgbClr val="000000"/>
                          </a:solidFill>
                        </a:rPr>
                        <a:t>-0,04</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5"/>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a:solidFill>
                            <a:srgbClr val="000000"/>
                          </a:solidFill>
                        </a:rPr>
                        <a:t>Beta^^</a:t>
                      </a:r>
                      <a:endParaRPr lang="en-US" altLang="en-US" sz="900" b="1" dirty="0">
                        <a:solidFill>
                          <a:srgbClr val="000000"/>
                        </a:solidFill>
                      </a:endParaRPr>
                    </a:p>
                  </a:txBody>
                  <a:tcPr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0,88</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0,94</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altLang="en-US" sz="900" b="0">
                          <a:solidFill>
                            <a:srgbClr val="000000"/>
                          </a:solidFill>
                        </a:rPr>
                        <a:t>0,90</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6"/>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1">
                          <a:solidFill>
                            <a:srgbClr val="000000"/>
                          </a:solidFill>
                        </a:rPr>
                        <a:t>Sharpe Ratio</a:t>
                      </a:r>
                      <a:r>
                        <a:rPr lang="en-US" altLang="en-US" sz="900" b="0">
                          <a:solidFill>
                            <a:srgbClr val="000000"/>
                          </a:solidFill>
                        </a:rPr>
                        <a:t> </a:t>
                      </a:r>
                      <a:endParaRPr lang="en-US" altLang="en-US" sz="900" b="0" dirty="0">
                        <a:solidFill>
                          <a:srgbClr val="000000"/>
                        </a:solidFill>
                      </a:endParaRPr>
                    </a:p>
                  </a:txBody>
                  <a:tcPr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7"/>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Franklin Global Dividend UCITS ETF</a:t>
                      </a:r>
                      <a:endParaRPr lang="en-US" altLang="en-US" sz="900" b="0" dirty="0">
                        <a:solidFill>
                          <a:srgbClr val="000000"/>
                        </a:solidFill>
                      </a:endParaRPr>
                    </a:p>
                  </a:txBody>
                  <a:tcPr marL="182880" marR="0"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-0,12</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0,29</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0">
                          <a:solidFill>
                            <a:srgbClr val="000000"/>
                          </a:solidFill>
                        </a:rPr>
                        <a:t>0,31</a:t>
                      </a:r>
                      <a:endParaRPr lang="en-US" altLang="en-US" sz="900" b="0" dirty="0">
                        <a:solidFill>
                          <a:srgbClr val="000000"/>
                        </a:solidFill>
                      </a:endParaRPr>
                    </a:p>
                  </a:txBody>
                  <a:tcPr marT="27432" marB="27432">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1F7F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623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623C7C-9E67-4DBE-BC22-AC0857189E47}"/>
              </a:ext>
            </a:extLst>
          </p:cNvPr>
          <p:cNvSpPr>
            <a:spLocks noGrp="1"/>
          </p:cNvSpPr>
          <p:nvPr>
            <p:ph type="sldNum" sz="quarter" idx="4"/>
          </p:nvPr>
        </p:nvSpPr>
        <p:spPr/>
        <p:txBody>
          <a:bodyPr/>
          <a:lstStyle/>
          <a:p>
            <a:fld id="{8DEE4CCE-E124-4EEF-808B-DF88997C2318}" type="slidenum">
              <a:rPr lang="en-US" smtClean="0">
                <a:solidFill>
                  <a:srgbClr val="000000"/>
                </a:solidFill>
              </a:rPr>
              <a:pPr/>
              <a:t>35</a:t>
            </a:fld>
            <a:endParaRPr lang="en-US" dirty="0">
              <a:solidFill>
                <a:srgbClr val="000000"/>
              </a:solidFill>
            </a:endParaRPr>
          </a:p>
        </p:txBody>
      </p:sp>
      <p:sp>
        <p:nvSpPr>
          <p:cNvPr id="5" name="Text Placeholder 4">
            <a:extLst>
              <a:ext uri="{FF2B5EF4-FFF2-40B4-BE49-F238E27FC236}">
                <a16:creationId xmlns:a16="http://schemas.microsoft.com/office/drawing/2014/main" id="{F90DE0B8-C264-4D05-B290-5F76CEF83944}"/>
              </a:ext>
            </a:extLst>
          </p:cNvPr>
          <p:cNvSpPr>
            <a:spLocks noGrp="1"/>
          </p:cNvSpPr>
          <p:nvPr>
            <p:ph type="body" sz="quarter" idx="26"/>
          </p:nvPr>
        </p:nvSpPr>
        <p:spPr>
          <a:xfrm>
            <a:off x="274320" y="6587136"/>
            <a:ext cx="8503920" cy="115416"/>
          </a:xfrm>
        </p:spPr>
        <p:txBody>
          <a:bodyPr/>
          <a:lstStyle/>
          <a:p>
            <a:pPr>
              <a:lnSpc>
                <a:spcPts val="900"/>
              </a:lnSpc>
            </a:pPr>
            <a:r>
              <a:rPr lang="en-US"/>
              <a:t>Alle Performancedaten werden in der Basiswährung des Fonds angegeben. Die Angaben zur Wertentwicklung beruhen auf dem Nettoinventarwert (NIW) des ETF, der gegebenenfalls vom jeweiligen Marktkurs abweichen kann. Die von einzelnen Anteilsinhabern realisierten Renditen können von der Wertentwicklung des NIW abweichen. Alle Dividenden werden wiederangelegt. Die tatsächlichen Kosten können je nach ausführender Depotbank unterschiedlich ausfallen. Darüber hinaus können Depotkosten anfallen, die sich negativ auf die Wertentwicklung auswirken können. Die anfallenden Kosten können Sie den jeweiligen Preislisten der ausführenden Bank bzw. der Depotbank entnehmen. Änderungen der Wechselkurse können sich positiv oder negativ auf die Entwicklung in Euro auswirken. Angaben zur aktuellen Wertentwicklung finden Sie unter franklintempleton.de bzw. franklintempleton.at. Nähere Einzelheiten sind dem Verkaufsprospekt zu entnehmen.</a:t>
            </a:r>
          </a:p>
          <a:p>
            <a:pPr>
              <a:lnSpc>
                <a:spcPts val="900"/>
              </a:lnSpc>
            </a:pPr>
            <a:r>
              <a:rPr lang="en-US"/>
              <a:t>Wenn die Wertentwicklung entweder des Portfolios oder seiner Benchmark umgerechnet wurde, werden für das Portfolio und seine Benchmark gegebenenfalls unterschiedliche Devisenschlusskurse verwendet.</a:t>
            </a:r>
          </a:p>
          <a:p>
            <a:pPr>
              <a:lnSpc>
                <a:spcPts val="900"/>
              </a:lnSpc>
            </a:pPr>
            <a:r>
              <a:rPr lang="en-US"/>
              <a:t>Die Rendite des Fonds kann infolge von Wechselkursschwankungen steigen oder fallen. </a:t>
            </a:r>
            <a:r>
              <a:rPr lang="en-US" b="1"/>
              <a:t>Der Wert von Fondsanteilen und die daraus erzielten Erträge können sowohl fallen als auch steigen, wobei Anleger unter Umständen nicht den vollen Anlagebetrag zurückerhalten.</a:t>
            </a:r>
          </a:p>
          <a:p>
            <a:pPr>
              <a:lnSpc>
                <a:spcPts val="900"/>
              </a:lnSpc>
            </a:pPr>
            <a:r>
              <a:rPr lang="en-US" b="1"/>
              <a:t>Die Wertentwicklung der Vergangenheit ist weder ein Indikator noch eine Garantie für die zukünftige Wertentwicklung.</a:t>
            </a:r>
          </a:p>
          <a:p>
            <a:pPr>
              <a:lnSpc>
                <a:spcPts val="900"/>
              </a:lnSpc>
            </a:pPr>
            <a:r>
              <a:rPr lang="en-US"/>
              <a:t>Die Nettorenditen (NR) umfassen die Erträge abzüglich der Quellensteuer bei Dividendenausschüttung.</a:t>
            </a:r>
          </a:p>
          <a:p>
            <a:pPr>
              <a:lnSpc>
                <a:spcPts val="900"/>
              </a:lnSpc>
            </a:pPr>
            <a:r>
              <a:rPr lang="en-US" b="1"/>
              <a:t>Nur für Vertriebspartner/Nicht für Investoren</a:t>
            </a:r>
          </a:p>
        </p:txBody>
      </p:sp>
      <p:sp>
        <p:nvSpPr>
          <p:cNvPr id="9" name="Title 4">
            <a:extLst>
              <a:ext uri="{FF2B5EF4-FFF2-40B4-BE49-F238E27FC236}">
                <a16:creationId xmlns:a16="http://schemas.microsoft.com/office/drawing/2014/main" id="{E536508B-6DD2-49C0-8783-DB3188BA4EFF}"/>
              </a:ext>
            </a:extLst>
          </p:cNvPr>
          <p:cNvSpPr txBox="1">
            <a:spLocks/>
          </p:cNvSpPr>
          <p:nvPr/>
        </p:nvSpPr>
        <p:spPr>
          <a:xfrm>
            <a:off x="274320" y="429768"/>
            <a:ext cx="6400800" cy="644735"/>
          </a:xfrm>
          <a:prstGeom prst="rect">
            <a:avLst/>
          </a:prstGeom>
        </p:spPr>
        <p:txBody>
          <a:bodyPr lIns="0" tIns="0" rIns="0" bIns="0"/>
          <a:lstStyle>
            <a:lvl1pPr algn="l" defTabSz="914400" rtl="0" eaLnBrk="1" latinLnBrk="0" hangingPunct="1">
              <a:lnSpc>
                <a:spcPct val="100000"/>
              </a:lnSpc>
              <a:spcBef>
                <a:spcPct val="0"/>
              </a:spcBef>
              <a:buNone/>
              <a:defRPr sz="1800" b="1" kern="1200">
                <a:solidFill>
                  <a:schemeClr val="accent1"/>
                </a:solidFill>
                <a:latin typeface="Arial" panose="020B0604020202020204" pitchFamily="34" charset="0"/>
                <a:ea typeface="+mj-ea"/>
                <a:cs typeface="Arial" panose="020B0604020202020204" pitchFamily="34" charset="0"/>
              </a:defRPr>
            </a:lvl1pPr>
          </a:lstStyle>
          <a:p>
            <a:r>
              <a:rPr lang="en-US">
                <a:solidFill>
                  <a:schemeClr val="tx1"/>
                </a:solidFill>
              </a:rPr>
              <a:t>Historische Wertentwicklung </a:t>
            </a:r>
            <a:endParaRPr lang="en-US" i="1" dirty="0">
              <a:solidFill>
                <a:schemeClr val="tx1"/>
              </a:solidFill>
            </a:endParaRPr>
          </a:p>
        </p:txBody>
      </p:sp>
      <p:sp>
        <p:nvSpPr>
          <p:cNvPr id="127" name="Text Placeholder 2">
            <a:extLst>
              <a:ext uri="{FF2B5EF4-FFF2-40B4-BE49-F238E27FC236}">
                <a16:creationId xmlns:a16="http://schemas.microsoft.com/office/drawing/2014/main" id="{0BE0AB4B-810F-45F1-97C8-354EC46C128D}"/>
              </a:ext>
            </a:extLst>
          </p:cNvPr>
          <p:cNvSpPr txBox="1">
            <a:spLocks/>
          </p:cNvSpPr>
          <p:nvPr/>
        </p:nvSpPr>
        <p:spPr>
          <a:xfrm>
            <a:off x="274320" y="850392"/>
            <a:ext cx="8342555" cy="364202"/>
          </a:xfrm>
          <a:prstGeom prst="rect">
            <a:avLst/>
          </a:prstGeom>
        </p:spPr>
        <p:txBody>
          <a:bodyPr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24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Franklin Global Dividend UCITS ETF </a:t>
            </a:r>
            <a:endParaRPr lang="en-US" dirty="0"/>
          </a:p>
          <a:p>
            <a:pPr lvl="1"/>
            <a:r>
              <a:rPr lang="en-US"/>
              <a:t>Am </a:t>
            </a:r>
            <a:r>
              <a:rPr lang="en-US" dirty="0"/>
              <a:t>30.11.2022</a:t>
            </a:r>
            <a:endParaRPr lang="en-US" sz="900" dirty="0"/>
          </a:p>
        </p:txBody>
      </p:sp>
      <p:graphicFrame>
        <p:nvGraphicFramePr>
          <p:cNvPr id="132" name="Table 131">
            <a:extLst>
              <a:ext uri="{FF2B5EF4-FFF2-40B4-BE49-F238E27FC236}">
                <a16:creationId xmlns:a16="http://schemas.microsoft.com/office/drawing/2014/main" id="{135F2D56-2984-430A-B4F3-9EE8EBE42172}"/>
              </a:ext>
            </a:extLst>
          </p:cNvPr>
          <p:cNvGraphicFramePr>
            <a:graphicFrameLocks noGrp="1"/>
          </p:cNvGraphicFramePr>
          <p:nvPr>
            <p:extLst>
              <p:ext uri="{D42A27DB-BD31-4B8C-83A1-F6EECF244321}">
                <p14:modId xmlns:p14="http://schemas.microsoft.com/office/powerpoint/2010/main" val="2539241002"/>
              </p:ext>
            </p:extLst>
          </p:nvPr>
        </p:nvGraphicFramePr>
        <p:xfrm>
          <a:off x="274320" y="1463040"/>
          <a:ext cx="5669280" cy="928624"/>
        </p:xfrm>
        <a:graphic>
          <a:graphicData uri="http://schemas.openxmlformats.org/drawingml/2006/table">
            <a:tbl>
              <a:tblPr firstRow="1" bandRow="1">
                <a:tableStyleId>{5C22544A-7EE6-4342-B048-85BDC9FD1C3A}</a:tableStyleId>
              </a:tblPr>
              <a:tblGrid>
                <a:gridCol w="260604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tblGrid>
              <a:tr h="0">
                <a:tc>
                  <a:txBody>
                    <a:bodyPr/>
                    <a:lstStyle/>
                    <a:p>
                      <a:pPr marL="0" marR="0" lvl="1" indent="0" algn="l" defTabSz="914400" rtl="0" eaLnBrk="1" fontAlgn="auto" latinLnBrk="0" hangingPunct="1">
                        <a:lnSpc>
                          <a:spcPts val="1100"/>
                        </a:lnSpc>
                        <a:spcBef>
                          <a:spcPts val="24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Jährliche Wertentwicklung (%)</a:t>
                      </a: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144" marR="9144"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r" defTabSz="914400" rtl="0" eaLnBrk="1" fontAlgn="auto" latinLnBrk="0" hangingPunct="1">
                        <a:lnSpc>
                          <a:spcPts val="1000"/>
                        </a:lnSpc>
                        <a:spcBef>
                          <a:spcPts val="240"/>
                        </a:spcBef>
                        <a:spcAft>
                          <a:spcPts val="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Auflegungs- datum</a:t>
                      </a:r>
                      <a:endParaRPr kumimoji="0" lang="en-US"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144" marR="9144"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1 Jahr</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3 Jahre</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5 Jahre</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Seit Aufl.</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4828">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1">
                          <a:solidFill>
                            <a:schemeClr val="tx1"/>
                          </a:solidFill>
                        </a:rPr>
                        <a:t>Franklin Global Dividend UCITS ETF–Fonds—NIW-Wertentwicklung—(USD)</a:t>
                      </a:r>
                      <a:r>
                        <a:rPr lang="en-US" sz="900" b="0">
                          <a:solidFill>
                            <a:schemeClr val="tx1"/>
                          </a:solidFill>
                        </a:rPr>
                        <a:t> </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ts val="1000"/>
                        </a:lnSpc>
                        <a:spcBef>
                          <a:spcPts val="0"/>
                        </a:spcBef>
                        <a:spcAft>
                          <a:spcPts val="0"/>
                        </a:spcAft>
                        <a:buClrTx/>
                        <a:buSzTx/>
                        <a:buFontTx/>
                        <a:buNone/>
                        <a:tabLst/>
                        <a:defRPr/>
                      </a:pPr>
                      <a:r>
                        <a:rPr lang="en-US" sz="900" b="1">
                          <a:solidFill>
                            <a:schemeClr val="tx1"/>
                          </a:solidFill>
                        </a:rPr>
                        <a:t>06.09.2017</a:t>
                      </a:r>
                      <a:r>
                        <a:rPr lang="en-US" sz="800" b="0">
                          <a:solidFill>
                            <a:schemeClr val="tx1"/>
                          </a:solidFill>
                        </a:rPr>
                        <a:t> </a:t>
                      </a:r>
                      <a:endParaRPr lang="en-US" sz="8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-0,81</a:t>
                      </a:r>
                      <a:r>
                        <a:rPr lang="en-US" sz="900" b="0">
                          <a:solidFill>
                            <a:schemeClr val="tx1"/>
                          </a:solidFill>
                        </a:rPr>
                        <a:t>  </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6,37</a:t>
                      </a:r>
                      <a:r>
                        <a:rPr lang="en-US" sz="900" b="0">
                          <a:solidFill>
                            <a:schemeClr val="tx1"/>
                          </a:solidFill>
                        </a:rPr>
                        <a:t>  </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6,28</a:t>
                      </a:r>
                      <a:r>
                        <a:rPr lang="en-US" sz="900" b="0">
                          <a:solidFill>
                            <a:schemeClr val="tx1"/>
                          </a:solidFill>
                        </a:rPr>
                        <a:t>  </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6,49</a:t>
                      </a:r>
                      <a:r>
                        <a:rPr lang="en-US" sz="900" b="0">
                          <a:solidFill>
                            <a:schemeClr val="tx1"/>
                          </a:solidFill>
                        </a:rPr>
                        <a:t>  </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129909">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0">
                          <a:solidFill>
                            <a:schemeClr val="tx1"/>
                          </a:solidFill>
                        </a:rPr>
                        <a:t>MSCI AC World ex-REITS Index-NR—(USD)</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-11,53</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6,78</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6,49</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7,42</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0">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0">
                          <a:solidFill>
                            <a:schemeClr val="tx1"/>
                          </a:solidFill>
                        </a:rPr>
                        <a:t>LibertyQ Global Dividend Index-NR—(USD)</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-0,53</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6,58</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6,51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6,71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bl>
          </a:graphicData>
        </a:graphic>
      </p:graphicFrame>
      <p:graphicFrame>
        <p:nvGraphicFramePr>
          <p:cNvPr id="52" name="Table 51">
            <a:extLst>
              <a:ext uri="{FF2B5EF4-FFF2-40B4-BE49-F238E27FC236}">
                <a16:creationId xmlns:a16="http://schemas.microsoft.com/office/drawing/2014/main" id="{7ED5EA2D-984F-48EF-9276-893470016250}"/>
              </a:ext>
            </a:extLst>
          </p:cNvPr>
          <p:cNvGraphicFramePr>
            <a:graphicFrameLocks noGrp="1"/>
          </p:cNvGraphicFramePr>
          <p:nvPr>
            <p:extLst>
              <p:ext uri="{D42A27DB-BD31-4B8C-83A1-F6EECF244321}">
                <p14:modId xmlns:p14="http://schemas.microsoft.com/office/powerpoint/2010/main" val="2578286359"/>
              </p:ext>
            </p:extLst>
          </p:nvPr>
        </p:nvGraphicFramePr>
        <p:xfrm>
          <a:off x="274320" y="2926080"/>
          <a:ext cx="7452360" cy="928624"/>
        </p:xfrm>
        <a:graphic>
          <a:graphicData uri="http://schemas.openxmlformats.org/drawingml/2006/table">
            <a:tbl>
              <a:tblPr firstRow="1" bandRow="1">
                <a:tableStyleId>{5C22544A-7EE6-4342-B048-85BDC9FD1C3A}</a:tableStyleId>
              </a:tblPr>
              <a:tblGrid>
                <a:gridCol w="260604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0">
                <a:tc>
                  <a:txBody>
                    <a:bodyPr/>
                    <a:lstStyle/>
                    <a:p>
                      <a:pPr marL="0" marR="0" lvl="1" indent="0" algn="l" defTabSz="914400" rtl="0" eaLnBrk="1" fontAlgn="auto" latinLnBrk="0" hangingPunct="1">
                        <a:lnSpc>
                          <a:spcPts val="1100"/>
                        </a:lnSpc>
                        <a:spcBef>
                          <a:spcPts val="240"/>
                        </a:spcBef>
                        <a:spcAft>
                          <a:spcPts val="0"/>
                        </a:spcAft>
                        <a:buClrTx/>
                        <a:buSzTx/>
                        <a:buFont typeface="Arial" panose="020B0604020202020204" pitchFamily="34" charset="0"/>
                        <a:buNone/>
                        <a:tabLst/>
                        <a:defRPr/>
                      </a:pPr>
                      <a:r>
                        <a:rPr kumimoji="0" lang="en-US" sz="1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Kumulierte Wertentwicklung (%)</a:t>
                      </a:r>
                      <a:endParaRPr kumimoji="0" lang="en-US"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144" marR="9144"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r" defTabSz="914400" rtl="0" eaLnBrk="1" fontAlgn="auto" latinLnBrk="0" hangingPunct="1">
                        <a:lnSpc>
                          <a:spcPts val="1000"/>
                        </a:lnSpc>
                        <a:spcBef>
                          <a:spcPts val="240"/>
                        </a:spcBef>
                        <a:spcAft>
                          <a:spcPts val="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Auflegungs- datum</a:t>
                      </a:r>
                      <a:endParaRPr kumimoji="0" lang="en-US"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144" marR="9144"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Lfd. Jahr</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1 Monat</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3 Monate</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1 Jahr</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3 Jahre</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5 Jahre</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r>
                        <a:rPr lang="en-US" sz="900" b="1">
                          <a:solidFill>
                            <a:schemeClr val="tx1"/>
                          </a:solidFill>
                        </a:rPr>
                        <a:t>Seit Aufl.</a:t>
                      </a:r>
                      <a:endParaRPr lang="en-US" sz="900" b="1" dirty="0">
                        <a:solidFill>
                          <a:schemeClr val="tx1"/>
                        </a:solidFill>
                      </a:endParaRPr>
                    </a:p>
                  </a:txBody>
                  <a:tcPr marL="9144" marR="27432" marT="9144"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1">
                          <a:solidFill>
                            <a:schemeClr val="tx1"/>
                          </a:solidFill>
                        </a:rPr>
                        <a:t>Franklin Global Dividend UCITS ETF–Fonds—NIW-Wertentwicklung—(USD)</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ts val="1000"/>
                        </a:lnSpc>
                        <a:spcBef>
                          <a:spcPts val="0"/>
                        </a:spcBef>
                        <a:spcAft>
                          <a:spcPts val="0"/>
                        </a:spcAft>
                        <a:buClrTx/>
                        <a:buSzTx/>
                        <a:buFontTx/>
                        <a:buNone/>
                        <a:tabLst/>
                        <a:defRPr/>
                      </a:pPr>
                      <a:r>
                        <a:rPr lang="en-US" sz="900" b="1">
                          <a:solidFill>
                            <a:schemeClr val="tx1"/>
                          </a:solidFill>
                        </a:rPr>
                        <a:t>06.09.2017</a:t>
                      </a:r>
                      <a:endParaRPr lang="en-US" sz="900" b="1"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-7,56</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8,60</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5,83</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-0,81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20,34</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35,61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1">
                          <a:solidFill>
                            <a:schemeClr val="tx1"/>
                          </a:solidFill>
                        </a:rPr>
                        <a:t>38,95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0">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0">
                          <a:solidFill>
                            <a:schemeClr val="tx1"/>
                          </a:solidFill>
                        </a:rPr>
                        <a:t>MSCI AC World ex-REITS Index-NR—(USD)</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-14,85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7,77</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3,51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-11,53</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21,77</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36,91</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45,45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0">
                <a:tc>
                  <a:txBody>
                    <a:bodyPr/>
                    <a:lstStyle/>
                    <a:p>
                      <a:pPr marL="0" marR="0" lvl="0" indent="0" algn="l" defTabSz="1018824" rtl="0" eaLnBrk="1" fontAlgn="auto" latinLnBrk="0" hangingPunct="1">
                        <a:lnSpc>
                          <a:spcPts val="1000"/>
                        </a:lnSpc>
                        <a:spcBef>
                          <a:spcPts val="0"/>
                        </a:spcBef>
                        <a:spcAft>
                          <a:spcPts val="0"/>
                        </a:spcAft>
                        <a:buClrTx/>
                        <a:buSzTx/>
                        <a:buFontTx/>
                        <a:buNone/>
                        <a:tabLst/>
                        <a:defRPr/>
                      </a:pPr>
                      <a:r>
                        <a:rPr lang="en-US" sz="900" b="0">
                          <a:solidFill>
                            <a:schemeClr val="tx1"/>
                          </a:solidFill>
                        </a:rPr>
                        <a:t>LibertyQ Global Dividend Index-NR—(USD)</a:t>
                      </a: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 marR="9144"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-7,37</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8,65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5,95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-0,53</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21,08</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37,05</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algn="r">
                        <a:lnSpc>
                          <a:spcPts val="1000"/>
                        </a:lnSpc>
                      </a:pPr>
                      <a:r>
                        <a:rPr lang="en-US" sz="900" b="0">
                          <a:solidFill>
                            <a:schemeClr val="tx1"/>
                          </a:solidFill>
                        </a:rPr>
                        <a:t>40,44</a:t>
                      </a:r>
                      <a:endParaRPr lang="en-US" sz="900" b="0" dirty="0">
                        <a:solidFill>
                          <a:schemeClr val="tx1"/>
                        </a:solidFill>
                      </a:endParaRPr>
                    </a:p>
                  </a:txBody>
                  <a:tcPr marL="9144" marR="27432" marT="9144"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3"/>
                  </a:ext>
                </a:extLst>
              </a:tr>
            </a:tbl>
          </a:graphicData>
        </a:graphic>
      </p:graphicFrame>
      <p:sp>
        <p:nvSpPr>
          <p:cNvPr id="86" name="TextBox 85">
            <a:extLst>
              <a:ext uri="{FF2B5EF4-FFF2-40B4-BE49-F238E27FC236}">
                <a16:creationId xmlns:a16="http://schemas.microsoft.com/office/drawing/2014/main" id="{BBA646ED-7A3F-4396-AEB0-6F47DA56A04F}"/>
              </a:ext>
            </a:extLst>
          </p:cNvPr>
          <p:cNvSpPr txBox="1"/>
          <p:nvPr/>
        </p:nvSpPr>
        <p:spPr>
          <a:xfrm>
            <a:off x="274319" y="1280160"/>
            <a:ext cx="7772400" cy="138499"/>
          </a:xfrm>
          <a:prstGeom prst="rect">
            <a:avLst/>
          </a:prstGeom>
          <a:noFill/>
        </p:spPr>
        <p:txBody>
          <a:bodyPr wrap="square" lIns="0" tIns="0" rIns="0" bIns="0" rtlCol="0">
            <a:spAutoFit/>
          </a:bodyPr>
          <a:lstStyle/>
          <a:p>
            <a:r>
              <a:rPr lang="en-US" sz="900" b="1">
                <a:latin typeface="Arial Narrow" panose="020B0606020202030204" pitchFamily="34" charset="0"/>
              </a:rPr>
              <a:t>Die Wertentwicklung der Vergangenheit ist kein Indikator für die zukünftigen Renditen.</a:t>
            </a:r>
          </a:p>
          <a:p>
            <a:endParaRPr lang="en-US" sz="900" b="1">
              <a:latin typeface="Arial Narrow" panose="020B0606020202030204" pitchFamily="34" charset="0"/>
            </a:endParaRPr>
          </a:p>
        </p:txBody>
      </p:sp>
    </p:spTree>
    <p:extLst>
      <p:ext uri="{BB962C8B-B14F-4D97-AF65-F5344CB8AC3E}">
        <p14:creationId xmlns:p14="http://schemas.microsoft.com/office/powerpoint/2010/main" val="2795059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74834" y="1280160"/>
            <a:ext cx="8595360" cy="548640"/>
          </a:xfrm>
        </p:spPr>
        <p:txBody>
          <a:bodyPr/>
          <a:lstStyle/>
          <a:p>
            <a:r>
              <a:rPr lang="en-US"/>
              <a:t>Franklin Global Dividend UCITS ETF </a:t>
            </a:r>
            <a:endParaRPr lang="en-US" dirty="0"/>
          </a:p>
          <a:p>
            <a:r>
              <a:rPr lang="en-US" sz="1000" b="0"/>
              <a:t> </a:t>
            </a:r>
            <a:r>
              <a:rPr lang="en-GB" sz="1000" b="0"/>
              <a:t> </a:t>
            </a:r>
            <a:endParaRPr lang="en-US" sz="1000" b="0" dirty="0"/>
          </a:p>
        </p:txBody>
      </p:sp>
      <p:sp>
        <p:nvSpPr>
          <p:cNvPr id="4" name="Slide Number Placeholder 3"/>
          <p:cNvSpPr>
            <a:spLocks noGrp="1"/>
          </p:cNvSpPr>
          <p:nvPr>
            <p:ph type="sldNum" sz="quarter" idx="4"/>
          </p:nvPr>
        </p:nvSpPr>
        <p:spPr/>
        <p:txBody>
          <a:bodyPr/>
          <a:lstStyle/>
          <a:p>
            <a:fld id="{8DEE4CCE-E124-4EEF-808B-DF88997C2318}" type="slidenum">
              <a:rPr lang="en-US" smtClean="0"/>
              <a:pPr/>
              <a:t>36</a:t>
            </a:fld>
            <a:endParaRPr lang="en-US"/>
          </a:p>
        </p:txBody>
      </p:sp>
      <p:sp>
        <p:nvSpPr>
          <p:cNvPr id="6" name="Title 5"/>
          <p:cNvSpPr>
            <a:spLocks noGrp="1"/>
          </p:cNvSpPr>
          <p:nvPr>
            <p:ph type="title"/>
          </p:nvPr>
        </p:nvSpPr>
        <p:spPr/>
        <p:txBody>
          <a:bodyPr/>
          <a:lstStyle/>
          <a:p>
            <a:r>
              <a:rPr lang="en-US">
                <a:solidFill>
                  <a:schemeClr val="tx1"/>
                </a:solidFill>
              </a:rPr>
              <a:t>Wertentwicklung über 10 Jahre (MiFID)</a:t>
            </a:r>
            <a:r>
              <a:rPr lang="en-US"/>
              <a:t> </a:t>
            </a:r>
            <a:endParaRPr lang="en-US" dirty="0"/>
          </a:p>
        </p:txBody>
      </p:sp>
      <p:sp>
        <p:nvSpPr>
          <p:cNvPr id="19" name="Content Placeholder 18"/>
          <p:cNvSpPr>
            <a:spLocks noGrp="1"/>
          </p:cNvSpPr>
          <p:nvPr>
            <p:ph sz="quarter" idx="27"/>
          </p:nvPr>
        </p:nvSpPr>
        <p:spPr/>
        <p:txBody>
          <a:bodyPr/>
          <a:lstStyle/>
          <a:p>
            <a:endParaRPr lang="en-US" dirty="0"/>
          </a:p>
          <a:p>
            <a:r>
              <a:rPr lang="en-GB" sz="1000" b="0">
                <a:solidFill>
                  <a:srgbClr val="000000"/>
                </a:solidFill>
              </a:rPr>
              <a:t>Gemäß rechtlicher Vorgaben kann eine Wertentwicklung erst dann angezeigt werden, sobald Daten über mindestens zwölf Monate zur Verfügung stehen. </a:t>
            </a:r>
          </a:p>
          <a:p>
            <a:endParaRPr lang="en-GB" sz="1000" b="0">
              <a:solidFill>
                <a:srgbClr val="000000"/>
              </a:solidFill>
            </a:endParaRPr>
          </a:p>
        </p:txBody>
      </p:sp>
    </p:spTree>
    <p:extLst>
      <p:ext uri="{BB962C8B-B14F-4D97-AF65-F5344CB8AC3E}">
        <p14:creationId xmlns:p14="http://schemas.microsoft.com/office/powerpoint/2010/main" val="1833009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37</a:t>
            </a:fld>
            <a:endParaRPr lang="en-US" dirty="0"/>
          </a:p>
        </p:txBody>
      </p:sp>
      <p:sp>
        <p:nvSpPr>
          <p:cNvPr id="10" name="Text Placeholder 9"/>
          <p:cNvSpPr>
            <a:spLocks noGrp="1"/>
          </p:cNvSpPr>
          <p:nvPr>
            <p:ph type="body" sz="quarter" idx="26"/>
          </p:nvPr>
        </p:nvSpPr>
        <p:spPr>
          <a:xfrm>
            <a:off x="274320" y="5858058"/>
            <a:ext cx="8503920" cy="685316"/>
          </a:xfrm>
        </p:spPr>
        <p:txBody>
          <a:bodyPr/>
          <a:lstStyle/>
          <a:p>
            <a:r>
              <a:rPr lang="en-US" dirty="0"/>
              <a:t>Das </a:t>
            </a:r>
            <a:r>
              <a:rPr lang="en-US" dirty="0" err="1"/>
              <a:t>Ziel</a:t>
            </a:r>
            <a:r>
              <a:rPr lang="en-US" dirty="0"/>
              <a:t> des Franklin AC Asia ex Japan UCITS ETF, des Franklin Emerging Markets UCITS ETF, des Franklin European Equity UCITS ETF, des Franklin Global Equity SRI UCITS ETF und des Franklin U.S. Equity UCITS ETF </a:t>
            </a:r>
            <a:r>
              <a:rPr lang="en-US" dirty="0" err="1"/>
              <a:t>besteht</a:t>
            </a:r>
            <a:r>
              <a:rPr lang="en-US" dirty="0"/>
              <a:t> </a:t>
            </a:r>
            <a:r>
              <a:rPr lang="en-US" dirty="0" err="1"/>
              <a:t>darin</a:t>
            </a:r>
            <a:r>
              <a:rPr lang="en-US" dirty="0"/>
              <a:t>, </a:t>
            </a:r>
            <a:r>
              <a:rPr lang="en-US" dirty="0" err="1"/>
              <a:t>Renditen</a:t>
            </a:r>
            <a:r>
              <a:rPr lang="en-US" dirty="0"/>
              <a:t> (</a:t>
            </a:r>
            <a:r>
              <a:rPr lang="en-US" dirty="0" err="1"/>
              <a:t>vor</a:t>
            </a:r>
            <a:r>
              <a:rPr lang="en-US" dirty="0"/>
              <a:t> </a:t>
            </a:r>
            <a:r>
              <a:rPr lang="en-US" dirty="0" err="1"/>
              <a:t>Gebühren</a:t>
            </a:r>
            <a:r>
              <a:rPr lang="en-US" dirty="0"/>
              <a:t> und </a:t>
            </a:r>
            <a:r>
              <a:rPr lang="en-US" dirty="0" err="1"/>
              <a:t>Auslagen</a:t>
            </a:r>
            <a:r>
              <a:rPr lang="en-US" dirty="0"/>
              <a:t>) </a:t>
            </a:r>
            <a:r>
              <a:rPr lang="en-US" dirty="0" err="1"/>
              <a:t>zu</a:t>
            </a:r>
            <a:r>
              <a:rPr lang="en-US" dirty="0"/>
              <a:t> </a:t>
            </a:r>
            <a:r>
              <a:rPr lang="en-US" dirty="0" err="1"/>
              <a:t>liefern</a:t>
            </a:r>
            <a:r>
              <a:rPr lang="en-US" dirty="0"/>
              <a:t>, die </a:t>
            </a:r>
            <a:r>
              <a:rPr lang="en-US" dirty="0" err="1"/>
              <a:t>möglichst</a:t>
            </a:r>
            <a:r>
              <a:rPr lang="en-US" dirty="0"/>
              <a:t> </a:t>
            </a:r>
            <a:r>
              <a:rPr lang="en-US" dirty="0" err="1"/>
              <a:t>genau</a:t>
            </a:r>
            <a:r>
              <a:rPr lang="en-US" dirty="0"/>
              <a:t> der </a:t>
            </a:r>
            <a:r>
              <a:rPr lang="en-US" dirty="0" err="1"/>
              <a:t>Entwicklung</a:t>
            </a:r>
            <a:r>
              <a:rPr lang="en-US" dirty="0"/>
              <a:t> </a:t>
            </a:r>
            <a:r>
              <a:rPr lang="en-US" dirty="0" err="1"/>
              <a:t>ihrer</a:t>
            </a:r>
            <a:r>
              <a:rPr lang="en-US" dirty="0"/>
              <a:t> </a:t>
            </a:r>
            <a:r>
              <a:rPr lang="en-US" dirty="0" err="1"/>
              <a:t>zugrunde</a:t>
            </a:r>
            <a:r>
              <a:rPr lang="en-US" dirty="0"/>
              <a:t> </a:t>
            </a:r>
            <a:r>
              <a:rPr lang="en-US" dirty="0" err="1"/>
              <a:t>liegenden</a:t>
            </a:r>
            <a:r>
              <a:rPr lang="en-US" dirty="0"/>
              <a:t> </a:t>
            </a:r>
            <a:r>
              <a:rPr lang="en-US" dirty="0" err="1"/>
              <a:t>Indizes</a:t>
            </a:r>
            <a:r>
              <a:rPr lang="en-US" dirty="0"/>
              <a:t> </a:t>
            </a:r>
            <a:r>
              <a:rPr lang="en-US" dirty="0" err="1"/>
              <a:t>entsprechen</a:t>
            </a:r>
            <a:r>
              <a:rPr lang="en-US" dirty="0"/>
              <a:t>. </a:t>
            </a:r>
            <a:r>
              <a:rPr lang="en-US" dirty="0" err="1"/>
              <a:t>Hierbei</a:t>
            </a:r>
            <a:r>
              <a:rPr lang="en-US" dirty="0"/>
              <a:t> </a:t>
            </a:r>
            <a:r>
              <a:rPr lang="en-US" dirty="0" err="1"/>
              <a:t>handelt</a:t>
            </a:r>
            <a:r>
              <a:rPr lang="en-US" dirty="0"/>
              <a:t> es </a:t>
            </a:r>
            <a:r>
              <a:rPr lang="en-US" dirty="0" err="1"/>
              <a:t>sich</a:t>
            </a:r>
            <a:r>
              <a:rPr lang="en-US" dirty="0"/>
              <a:t> um den LibertyQ AC Asia ex Japan Equity Index—NR, den LibertyQ Emerging Markets Index—NR, den LibertyQ Europe Equity Index—NR, den LibertyQ Global Equity SRI Index—NR </a:t>
            </a:r>
            <a:r>
              <a:rPr lang="en-US" dirty="0" err="1"/>
              <a:t>bzw</a:t>
            </a:r>
            <a:r>
              <a:rPr lang="en-US" dirty="0"/>
              <a:t>. den Linked Franklin US Equity Index—NR. </a:t>
            </a:r>
            <a:r>
              <a:rPr lang="en-US" dirty="0" err="1"/>
              <a:t>Nähere</a:t>
            </a:r>
            <a:r>
              <a:rPr lang="en-US" dirty="0"/>
              <a:t> </a:t>
            </a:r>
            <a:r>
              <a:rPr lang="en-US" dirty="0" err="1"/>
              <a:t>Informationen</a:t>
            </a:r>
            <a:r>
              <a:rPr lang="en-US" dirty="0"/>
              <a:t> </a:t>
            </a:r>
            <a:r>
              <a:rPr lang="en-US" dirty="0" err="1"/>
              <a:t>zu</a:t>
            </a:r>
            <a:r>
              <a:rPr lang="en-US" dirty="0"/>
              <a:t> den </a:t>
            </a:r>
            <a:r>
              <a:rPr lang="en-US" dirty="0" err="1"/>
              <a:t>einzelnen</a:t>
            </a:r>
            <a:r>
              <a:rPr lang="en-US" dirty="0"/>
              <a:t> ETFs </a:t>
            </a:r>
            <a:r>
              <a:rPr lang="en-US" dirty="0" err="1"/>
              <a:t>sind</a:t>
            </a:r>
            <a:r>
              <a:rPr lang="en-US" dirty="0"/>
              <a:t> </a:t>
            </a:r>
            <a:r>
              <a:rPr lang="en-US" dirty="0" err="1"/>
              <a:t>im</a:t>
            </a:r>
            <a:r>
              <a:rPr lang="en-US" dirty="0"/>
              <a:t> </a:t>
            </a:r>
            <a:r>
              <a:rPr lang="en-US" dirty="0" err="1"/>
              <a:t>Prospekt</a:t>
            </a:r>
            <a:r>
              <a:rPr lang="en-US" dirty="0"/>
              <a:t> </a:t>
            </a:r>
            <a:r>
              <a:rPr lang="en-US" dirty="0" err="1"/>
              <a:t>sowie</a:t>
            </a:r>
            <a:r>
              <a:rPr lang="en-US" dirty="0"/>
              <a:t> in den </a:t>
            </a:r>
            <a:r>
              <a:rPr lang="en-US" dirty="0" err="1"/>
              <a:t>ergänzenden</a:t>
            </a:r>
            <a:r>
              <a:rPr lang="en-US" dirty="0"/>
              <a:t> </a:t>
            </a:r>
            <a:r>
              <a:rPr lang="en-US" dirty="0" err="1"/>
              <a:t>Angaben</a:t>
            </a:r>
            <a:r>
              <a:rPr lang="en-US" dirty="0"/>
              <a:t> </a:t>
            </a:r>
            <a:r>
              <a:rPr lang="en-US" dirty="0" err="1"/>
              <a:t>zu</a:t>
            </a:r>
            <a:r>
              <a:rPr lang="en-US" dirty="0"/>
              <a:t> </a:t>
            </a:r>
            <a:r>
              <a:rPr lang="en-US" dirty="0" err="1"/>
              <a:t>finden</a:t>
            </a:r>
            <a:r>
              <a:rPr lang="en-US" dirty="0"/>
              <a:t>. </a:t>
            </a:r>
          </a:p>
          <a:p>
            <a:pPr lvl="1"/>
            <a:r>
              <a:rPr lang="en-US" sz="900" b="1" dirty="0">
                <a:latin typeface="Arial Narrow" panose="020B0606020202030204" pitchFamily="34" charset="0"/>
              </a:rPr>
              <a:t>Die </a:t>
            </a:r>
            <a:r>
              <a:rPr lang="en-US" sz="900" b="1" dirty="0" err="1">
                <a:latin typeface="Arial Narrow" panose="020B0606020202030204" pitchFamily="34" charset="0"/>
              </a:rPr>
              <a:t>Wertentwicklung</a:t>
            </a:r>
            <a:r>
              <a:rPr lang="en-US" sz="900" b="1" dirty="0">
                <a:latin typeface="Arial Narrow" panose="020B0606020202030204" pitchFamily="34" charset="0"/>
              </a:rPr>
              <a:t> der </a:t>
            </a:r>
            <a:r>
              <a:rPr lang="en-US" sz="900" b="1" dirty="0" err="1">
                <a:latin typeface="Arial Narrow" panose="020B0606020202030204" pitchFamily="34" charset="0"/>
              </a:rPr>
              <a:t>Vergangenheit</a:t>
            </a:r>
            <a:r>
              <a:rPr lang="en-US" sz="900" b="1" dirty="0">
                <a:latin typeface="Arial Narrow" panose="020B0606020202030204" pitchFamily="34" charset="0"/>
              </a:rPr>
              <a:t> </a:t>
            </a:r>
            <a:r>
              <a:rPr lang="en-US" sz="900" b="1" dirty="0" err="1">
                <a:latin typeface="Arial Narrow" panose="020B0606020202030204" pitchFamily="34" charset="0"/>
              </a:rPr>
              <a:t>ist</a:t>
            </a:r>
            <a:r>
              <a:rPr lang="en-US" sz="900" b="1" dirty="0">
                <a:latin typeface="Arial Narrow" panose="020B0606020202030204" pitchFamily="34" charset="0"/>
              </a:rPr>
              <a:t> </a:t>
            </a:r>
            <a:r>
              <a:rPr lang="en-US" sz="900" b="1" dirty="0" err="1">
                <a:latin typeface="Arial Narrow" panose="020B0606020202030204" pitchFamily="34" charset="0"/>
              </a:rPr>
              <a:t>weder</a:t>
            </a:r>
            <a:r>
              <a:rPr lang="en-US" sz="900" b="1" dirty="0">
                <a:latin typeface="Arial Narrow" panose="020B0606020202030204" pitchFamily="34" charset="0"/>
              </a:rPr>
              <a:t> </a:t>
            </a:r>
            <a:r>
              <a:rPr lang="en-US" sz="900" b="1" dirty="0" err="1">
                <a:latin typeface="Arial Narrow" panose="020B0606020202030204" pitchFamily="34" charset="0"/>
              </a:rPr>
              <a:t>ein</a:t>
            </a:r>
            <a:r>
              <a:rPr lang="en-US" sz="900" b="1" dirty="0">
                <a:latin typeface="Arial Narrow" panose="020B0606020202030204" pitchFamily="34" charset="0"/>
              </a:rPr>
              <a:t> </a:t>
            </a:r>
            <a:r>
              <a:rPr lang="en-US" sz="900" b="1" dirty="0" err="1">
                <a:latin typeface="Arial Narrow" panose="020B0606020202030204" pitchFamily="34" charset="0"/>
              </a:rPr>
              <a:t>Indikator</a:t>
            </a:r>
            <a:r>
              <a:rPr lang="en-US" sz="900" b="1" dirty="0">
                <a:latin typeface="Arial Narrow" panose="020B0606020202030204" pitchFamily="34" charset="0"/>
              </a:rPr>
              <a:t> </a:t>
            </a:r>
            <a:r>
              <a:rPr lang="en-US" sz="900" b="1" dirty="0" err="1">
                <a:latin typeface="Arial Narrow" panose="020B0606020202030204" pitchFamily="34" charset="0"/>
              </a:rPr>
              <a:t>noch</a:t>
            </a:r>
            <a:r>
              <a:rPr lang="en-US" sz="900" b="1" dirty="0">
                <a:latin typeface="Arial Narrow" panose="020B0606020202030204" pitchFamily="34" charset="0"/>
              </a:rPr>
              <a:t> </a:t>
            </a:r>
            <a:r>
              <a:rPr lang="en-US" sz="900" b="1" dirty="0" err="1">
                <a:latin typeface="Arial Narrow" panose="020B0606020202030204" pitchFamily="34" charset="0"/>
              </a:rPr>
              <a:t>eine</a:t>
            </a:r>
            <a:r>
              <a:rPr lang="en-US" sz="900" b="1" dirty="0">
                <a:latin typeface="Arial Narrow" panose="020B0606020202030204" pitchFamily="34" charset="0"/>
              </a:rPr>
              <a:t> </a:t>
            </a:r>
            <a:r>
              <a:rPr lang="en-US" sz="900" b="1" dirty="0" err="1">
                <a:latin typeface="Arial Narrow" panose="020B0606020202030204" pitchFamily="34" charset="0"/>
              </a:rPr>
              <a:t>Garantie</a:t>
            </a:r>
            <a:r>
              <a:rPr lang="en-US" sz="900" b="1" dirty="0">
                <a:latin typeface="Arial Narrow" panose="020B0606020202030204" pitchFamily="34" charset="0"/>
              </a:rPr>
              <a:t> </a:t>
            </a:r>
            <a:r>
              <a:rPr lang="en-US" sz="900" b="1" dirty="0" err="1">
                <a:latin typeface="Arial Narrow" panose="020B0606020202030204" pitchFamily="34" charset="0"/>
              </a:rPr>
              <a:t>für</a:t>
            </a:r>
            <a:r>
              <a:rPr lang="en-US" sz="900" b="1" dirty="0">
                <a:latin typeface="Arial Narrow" panose="020B0606020202030204" pitchFamily="34" charset="0"/>
              </a:rPr>
              <a:t> die </a:t>
            </a:r>
            <a:r>
              <a:rPr lang="en-US" sz="900" b="1" dirty="0" err="1">
                <a:latin typeface="Arial Narrow" panose="020B0606020202030204" pitchFamily="34" charset="0"/>
              </a:rPr>
              <a:t>zukünftige</a:t>
            </a:r>
            <a:r>
              <a:rPr lang="en-US" sz="900" b="1" dirty="0">
                <a:latin typeface="Arial Narrow" panose="020B0606020202030204" pitchFamily="34" charset="0"/>
              </a:rPr>
              <a:t> </a:t>
            </a:r>
            <a:r>
              <a:rPr lang="en-US" sz="900" b="1" dirty="0" err="1">
                <a:latin typeface="Arial Narrow" panose="020B0606020202030204" pitchFamily="34" charset="0"/>
              </a:rPr>
              <a:t>Wertentwicklung</a:t>
            </a:r>
            <a:r>
              <a:rPr lang="en-US" sz="900" b="1" dirty="0">
                <a:latin typeface="Arial Narrow" panose="020B0606020202030204" pitchFamily="34" charset="0"/>
              </a:rPr>
              <a:t>. Es </a:t>
            </a:r>
            <a:r>
              <a:rPr lang="en-US" sz="900" b="1" dirty="0" err="1">
                <a:latin typeface="Arial Narrow" panose="020B0606020202030204" pitchFamily="34" charset="0"/>
              </a:rPr>
              <a:t>besteht</a:t>
            </a:r>
            <a:r>
              <a:rPr lang="en-US" sz="900" b="1" dirty="0">
                <a:latin typeface="Arial Narrow" panose="020B0606020202030204" pitchFamily="34" charset="0"/>
              </a:rPr>
              <a:t> </a:t>
            </a:r>
            <a:r>
              <a:rPr lang="en-US" sz="900" b="1" dirty="0" err="1">
                <a:latin typeface="Arial Narrow" panose="020B0606020202030204" pitchFamily="34" charset="0"/>
              </a:rPr>
              <a:t>keine</a:t>
            </a:r>
            <a:r>
              <a:rPr lang="en-US" sz="900" b="1" dirty="0">
                <a:latin typeface="Arial Narrow" panose="020B0606020202030204" pitchFamily="34" charset="0"/>
              </a:rPr>
              <a:t> </a:t>
            </a:r>
            <a:r>
              <a:rPr lang="en-US" sz="900" b="1" dirty="0" err="1">
                <a:latin typeface="Arial Narrow" panose="020B0606020202030204" pitchFamily="34" charset="0"/>
              </a:rPr>
              <a:t>Garantie</a:t>
            </a:r>
            <a:r>
              <a:rPr lang="en-US" sz="900" b="1" dirty="0">
                <a:latin typeface="Arial Narrow" panose="020B0606020202030204" pitchFamily="34" charset="0"/>
              </a:rPr>
              <a:t>, </a:t>
            </a:r>
            <a:r>
              <a:rPr lang="en-US" sz="900" b="1" dirty="0" err="1">
                <a:latin typeface="Arial Narrow" panose="020B0606020202030204" pitchFamily="34" charset="0"/>
              </a:rPr>
              <a:t>dass</a:t>
            </a:r>
            <a:r>
              <a:rPr lang="en-US" sz="900" b="1" dirty="0">
                <a:latin typeface="Arial Narrow" panose="020B0606020202030204" pitchFamily="34" charset="0"/>
              </a:rPr>
              <a:t> das </a:t>
            </a:r>
            <a:r>
              <a:rPr lang="en-US" sz="900" b="1" dirty="0" err="1">
                <a:latin typeface="Arial Narrow" panose="020B0606020202030204" pitchFamily="34" charset="0"/>
              </a:rPr>
              <a:t>Ziel</a:t>
            </a:r>
            <a:r>
              <a:rPr lang="en-US" sz="900" b="1" dirty="0">
                <a:latin typeface="Arial Narrow" panose="020B0606020202030204" pitchFamily="34" charset="0"/>
              </a:rPr>
              <a:t> </a:t>
            </a:r>
            <a:r>
              <a:rPr lang="en-US" sz="900" b="1" dirty="0" err="1">
                <a:latin typeface="Arial Narrow" panose="020B0606020202030204" pitchFamily="34" charset="0"/>
              </a:rPr>
              <a:t>einer</a:t>
            </a:r>
            <a:r>
              <a:rPr lang="en-US" sz="900" b="1" dirty="0">
                <a:latin typeface="Arial Narrow" panose="020B0606020202030204" pitchFamily="34" charset="0"/>
              </a:rPr>
              <a:t> </a:t>
            </a:r>
            <a:r>
              <a:rPr lang="en-US" sz="900" b="1" dirty="0" err="1">
                <a:latin typeface="Arial Narrow" panose="020B0606020202030204" pitchFamily="34" charset="0"/>
              </a:rPr>
              <a:t>Strategie</a:t>
            </a:r>
            <a:r>
              <a:rPr lang="en-US" sz="900" b="1" dirty="0">
                <a:latin typeface="Arial Narrow" panose="020B0606020202030204" pitchFamily="34" charset="0"/>
              </a:rPr>
              <a:t> </a:t>
            </a:r>
            <a:r>
              <a:rPr lang="en-US" sz="900" b="1" dirty="0" err="1">
                <a:latin typeface="Arial Narrow" panose="020B0606020202030204" pitchFamily="34" charset="0"/>
              </a:rPr>
              <a:t>erreicht</a:t>
            </a:r>
            <a:r>
              <a:rPr lang="en-US" sz="900" b="1" dirty="0">
                <a:latin typeface="Arial Narrow" panose="020B0606020202030204" pitchFamily="34" charset="0"/>
              </a:rPr>
              <a:t> </a:t>
            </a:r>
            <a:r>
              <a:rPr lang="en-US" sz="900" b="1" dirty="0" err="1">
                <a:latin typeface="Arial Narrow" panose="020B0606020202030204" pitchFamily="34" charset="0"/>
              </a:rPr>
              <a:t>wird</a:t>
            </a:r>
            <a:r>
              <a:rPr lang="en-US" sz="900" b="1" dirty="0">
                <a:latin typeface="Arial Narrow" panose="020B0606020202030204" pitchFamily="34" charset="0"/>
              </a:rPr>
              <a:t>.</a:t>
            </a:r>
          </a:p>
        </p:txBody>
      </p:sp>
      <p:sp>
        <p:nvSpPr>
          <p:cNvPr id="6" name="Text Placeholder 5">
            <a:extLst>
              <a:ext uri="{FF2B5EF4-FFF2-40B4-BE49-F238E27FC236}">
                <a16:creationId xmlns:a16="http://schemas.microsoft.com/office/drawing/2014/main" id="{C1263966-FA42-4BD4-99F9-3578AC0A17A8}"/>
              </a:ext>
            </a:extLst>
          </p:cNvPr>
          <p:cNvSpPr>
            <a:spLocks noGrp="1"/>
          </p:cNvSpPr>
          <p:nvPr>
            <p:ph type="body" sz="quarter" idx="32"/>
          </p:nvPr>
        </p:nvSpPr>
        <p:spPr/>
        <p:txBody>
          <a:bodyPr/>
          <a:lstStyle/>
          <a:p>
            <a:r>
              <a:rPr lang="en-US" dirty="0"/>
              <a:t>Franklin Templeton – Multi-</a:t>
            </a:r>
            <a:r>
              <a:rPr lang="en-US" dirty="0" err="1"/>
              <a:t>Faktor</a:t>
            </a:r>
            <a:r>
              <a:rPr lang="en-US" dirty="0"/>
              <a:t>-ETF-</a:t>
            </a:r>
            <a:r>
              <a:rPr lang="en-US" dirty="0" err="1"/>
              <a:t>Angebot</a:t>
            </a:r>
            <a:endParaRPr lang="en-US" dirty="0"/>
          </a:p>
        </p:txBody>
      </p:sp>
      <p:graphicFrame>
        <p:nvGraphicFramePr>
          <p:cNvPr id="14" name="Table 13">
            <a:extLst>
              <a:ext uri="{FF2B5EF4-FFF2-40B4-BE49-F238E27FC236}">
                <a16:creationId xmlns:a16="http://schemas.microsoft.com/office/drawing/2014/main" id="{F1066B99-DD2F-4A4E-9819-26CF6C3818C6}"/>
              </a:ext>
            </a:extLst>
          </p:cNvPr>
          <p:cNvGraphicFramePr>
            <a:graphicFrameLocks noGrp="1"/>
          </p:cNvGraphicFramePr>
          <p:nvPr>
            <p:extLst>
              <p:ext uri="{D42A27DB-BD31-4B8C-83A1-F6EECF244321}">
                <p14:modId xmlns:p14="http://schemas.microsoft.com/office/powerpoint/2010/main" val="901747142"/>
              </p:ext>
            </p:extLst>
          </p:nvPr>
        </p:nvGraphicFramePr>
        <p:xfrm>
          <a:off x="274320" y="1280160"/>
          <a:ext cx="8458200" cy="4114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48640">
                <a:tc>
                  <a:txBody>
                    <a:bodyPr/>
                    <a:lstStyle/>
                    <a:p>
                      <a:pPr marL="0" marR="0" indent="0" algn="l" defTabSz="1018586" rtl="0" eaLnBrk="1" fontAlgn="auto" latinLnBrk="0" hangingPunct="1">
                        <a:lnSpc>
                          <a:spcPts val="1200"/>
                        </a:lnSpc>
                        <a:spcBef>
                          <a:spcPts val="0"/>
                        </a:spcBef>
                        <a:spcAft>
                          <a:spcPts val="0"/>
                        </a:spcAft>
                        <a:buClrTx/>
                        <a:buSzTx/>
                        <a:buFontTx/>
                        <a:buNone/>
                        <a:tabLst/>
                        <a:defRPr/>
                      </a:pPr>
                      <a:endParaRPr lang="en-US" sz="1000" dirty="0">
                        <a:solidFill>
                          <a:srgbClr val="000000"/>
                        </a:solidFill>
                      </a:endParaRPr>
                    </a:p>
                  </a:txBody>
                  <a:tcPr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AC Asia ex Japan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Emerging Markets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European Equity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Global Equity SRI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a:t>
                      </a:r>
                      <a:r>
                        <a:rPr lang="en-US" sz="1000" baseline="0" dirty="0">
                          <a:solidFill>
                            <a:schemeClr val="bg1"/>
                          </a:solidFill>
                        </a:rPr>
                        <a:t> U.S. </a:t>
                      </a:r>
                      <a:r>
                        <a:rPr lang="en-US" sz="1000" dirty="0">
                          <a:solidFill>
                            <a:schemeClr val="bg1"/>
                          </a:solidFill>
                        </a:rPr>
                        <a:t>Equity</a:t>
                      </a:r>
                    </a:p>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extLst>
                  <a:ext uri="{0D108BD9-81ED-4DB2-BD59-A6C34878D82A}">
                    <a16:rowId xmlns:a16="http://schemas.microsoft.com/office/drawing/2014/main" val="10000"/>
                  </a:ext>
                </a:extLst>
              </a:tr>
              <a:tr h="365760">
                <a:tc rowSpan="3">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Anlageziele</a:t>
                      </a:r>
                      <a:endParaRPr lang="de-DE" sz="1000" b="1" i="0" baseline="32000" dirty="0">
                        <a:solidFill>
                          <a:srgbClr val="3769FF"/>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5">
                  <a:txBody>
                    <a:bodyPr/>
                    <a:lstStyle/>
                    <a:p>
                      <a:pPr marL="137160" marR="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Eine Methode, die ein zielgerichtetes Engagement bei strategisch gewichteten Faktoren mit einem Schwerpunkt auf Qualität bietet, das als langfristiger Portfoliobestand dienen kann</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hMerge="1">
                  <a:txBody>
                    <a:bodyPr/>
                    <a:lstStyle/>
                    <a:p>
                      <a:pPr marL="137160" marR="0" indent="-137160" algn="l" defTabSz="1018586" rtl="0" eaLnBrk="1" fontAlgn="auto" latinLnBrk="0" hangingPunct="1">
                        <a:lnSpc>
                          <a:spcPct val="100000"/>
                        </a:lnSpc>
                        <a:spcBef>
                          <a:spcPts val="0"/>
                        </a:spcBef>
                        <a:spcAft>
                          <a:spcPts val="300"/>
                        </a:spcAft>
                        <a:buClr>
                          <a:srgbClr val="005598"/>
                        </a:buClr>
                        <a:buSzPct val="115000"/>
                        <a:buFont typeface="Arial" pitchFamily="34" charset="0"/>
                        <a:buChar char="•"/>
                        <a:tabLst/>
                        <a:defRPr/>
                      </a:pPr>
                      <a:endParaRPr lang="de-DE" sz="900" i="0" kern="1200" spc="0" baseline="0" dirty="0">
                        <a:solidFill>
                          <a:schemeClr val="dk1"/>
                        </a:solidFill>
                        <a:latin typeface="+mn-lt"/>
                        <a:ea typeface="+mn-ea"/>
                        <a:cs typeface="+mn-cs"/>
                      </a:endParaRPr>
                    </a:p>
                  </a:txBody>
                  <a:tcPr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0F7"/>
                    </a:solidFill>
                  </a:tcPr>
                </a:tc>
                <a:tc hMerge="1">
                  <a:txBody>
                    <a:bodyPr/>
                    <a:lstStyle/>
                    <a:p>
                      <a:endParaRPr lang="en-US"/>
                    </a:p>
                  </a:txBody>
                  <a:tcPr/>
                </a:tc>
                <a:tc hMerge="1">
                  <a:txBody>
                    <a:bodyPr/>
                    <a:lstStyle/>
                    <a:p>
                      <a:pPr marL="171450" marR="0" indent="-171450" algn="l" defTabSz="1018586" rtl="0" eaLnBrk="1" fontAlgn="auto" latinLnBrk="0" hangingPunct="1">
                        <a:lnSpc>
                          <a:spcPct val="100000"/>
                        </a:lnSpc>
                        <a:spcBef>
                          <a:spcPts val="0"/>
                        </a:spcBef>
                        <a:spcAft>
                          <a:spcPts val="300"/>
                        </a:spcAft>
                        <a:buClrTx/>
                        <a:buSzTx/>
                        <a:buFont typeface="Arial" pitchFamily="34" charset="0"/>
                        <a:buChar char="•"/>
                        <a:tabLst/>
                        <a:defRPr/>
                      </a:pPr>
                      <a:endParaRPr lang="en-US" sz="900" i="0" kern="1200" spc="0" baseline="0" dirty="0">
                        <a:solidFill>
                          <a:schemeClr val="dk1"/>
                        </a:solidFill>
                        <a:latin typeface="+mn-lt"/>
                        <a:ea typeface="+mn-ea"/>
                        <a:cs typeface="+mn-cs"/>
                      </a:endParaRPr>
                    </a:p>
                  </a:txBody>
                  <a:tcPr marB="9144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2F4"/>
                    </a:solidFill>
                  </a:tcPr>
                </a:tc>
                <a:tc hMerge="1">
                  <a:txBody>
                    <a:bodyPr/>
                    <a:lstStyle/>
                    <a:p>
                      <a:pPr marL="171450" marR="0" indent="-171450" algn="l" defTabSz="1018586" rtl="0" eaLnBrk="1" fontAlgn="auto" latinLnBrk="0" hangingPunct="1">
                        <a:lnSpc>
                          <a:spcPct val="100000"/>
                        </a:lnSpc>
                        <a:spcBef>
                          <a:spcPts val="0"/>
                        </a:spcBef>
                        <a:spcAft>
                          <a:spcPts val="300"/>
                        </a:spcAft>
                        <a:buClrTx/>
                        <a:buSzTx/>
                        <a:buFont typeface="Arial" pitchFamily="34" charset="0"/>
                        <a:buChar char="•"/>
                        <a:tabLst/>
                        <a:defRPr/>
                      </a:pPr>
                      <a:endParaRPr lang="en-US" sz="900" i="0" kern="1200" spc="0" baseline="30000" dirty="0">
                        <a:solidFill>
                          <a:schemeClr val="dk1"/>
                        </a:solidFill>
                        <a:latin typeface="+mn-lt"/>
                        <a:ea typeface="+mn-ea"/>
                        <a:cs typeface="+mn-cs"/>
                      </a:endParaRPr>
                    </a:p>
                  </a:txBody>
                  <a:tcPr marB="9144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E2F4"/>
                    </a:solidFill>
                  </a:tcPr>
                </a:tc>
                <a:extLst>
                  <a:ext uri="{0D108BD9-81ED-4DB2-BD59-A6C34878D82A}">
                    <a16:rowId xmlns:a16="http://schemas.microsoft.com/office/drawing/2014/main" val="10001"/>
                  </a:ext>
                </a:extLst>
              </a:tr>
              <a:tr h="365760">
                <a:tc vMerge="1">
                  <a:txBody>
                    <a:bodyPr/>
                    <a:lstStyle/>
                    <a:p>
                      <a:endParaRPr lang="en-US"/>
                    </a:p>
                  </a:txBody>
                  <a:tcPr/>
                </a:tc>
                <a:tc gridSpan="5">
                  <a:txBody>
                    <a:bodyPr/>
                    <a:lstStyle/>
                    <a:p>
                      <a:pPr marL="137160" marR="0" lvl="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Bietet regionales oder länderspezifisches Multi-Faktor-Engagement mit einem Schwerpunkt auf Qualitäts- und Wertmerkmale, um eine attraktive, risikobereinigte Wertentwicklung zu erzielen</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3376260"/>
                  </a:ext>
                </a:extLst>
              </a:tr>
              <a:tr h="640080">
                <a:tc vMerge="1">
                  <a:txBody>
                    <a:bodyPr/>
                    <a:lstStyle/>
                    <a:p>
                      <a:pPr marL="0" marR="0" indent="0" algn="l" defTabSz="1018586" rtl="0" eaLnBrk="1" fontAlgn="auto" latinLnBrk="0" hangingPunct="1">
                        <a:lnSpc>
                          <a:spcPct val="100000"/>
                        </a:lnSpc>
                        <a:spcBef>
                          <a:spcPts val="0"/>
                        </a:spcBef>
                        <a:spcAft>
                          <a:spcPts val="0"/>
                        </a:spcAft>
                        <a:buClrTx/>
                        <a:buSzTx/>
                        <a:buFontTx/>
                        <a:buNone/>
                        <a:tabLst/>
                        <a:defRPr/>
                      </a:pPr>
                      <a:endParaRPr lang="de-DE" sz="900" b="1" i="0" baseline="32000" dirty="0">
                        <a:solidFill>
                          <a:srgbClr val="002856"/>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5D7F5"/>
                      </a:solidFill>
                      <a:prstDash val="solid"/>
                      <a:round/>
                      <a:headEnd type="none" w="med" len="med"/>
                      <a:tailEnd type="none" w="med" len="med"/>
                    </a:lnB>
                    <a:noFill/>
                  </a:tcPr>
                </a:tc>
                <a:tc>
                  <a:txBody>
                    <a:bodyPr/>
                    <a:lstStyle/>
                    <a:p>
                      <a:pPr marL="0" marR="0" indent="0" algn="l" defTabSz="1018586" rtl="0" eaLnBrk="1" fontAlgn="auto" latinLnBrk="0" hangingPunct="1">
                        <a:lnSpc>
                          <a:spcPct val="100000"/>
                        </a:lnSpc>
                        <a:spcBef>
                          <a:spcPts val="0"/>
                        </a:spcBef>
                        <a:spcAft>
                          <a:spcPts val="300"/>
                        </a:spcAft>
                        <a:buClr>
                          <a:srgbClr val="00A0DC"/>
                        </a:buClr>
                        <a:buSzPct val="110000"/>
                        <a:buFont typeface="Arial" pitchFamily="34" charset="0"/>
                        <a:buNone/>
                        <a:tabLst/>
                        <a:defRPr/>
                      </a:pPr>
                      <a:endParaRPr lang="de-DE" sz="900" i="0" kern="1200" spc="0" baseline="0" dirty="0">
                        <a:solidFill>
                          <a:schemeClr val="dk1"/>
                        </a:solidFill>
                        <a:latin typeface="+mn-lt"/>
                        <a:ea typeface="+mn-ea"/>
                        <a:cs typeface="+mn-cs"/>
                      </a:endParaRPr>
                    </a:p>
                  </a:txBody>
                  <a:tcPr marL="45720" marR="45720">
                    <a:lnL w="381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l" defTabSz="1018586" rtl="0" eaLnBrk="1" fontAlgn="auto" latinLnBrk="0" hangingPunct="1">
                        <a:lnSpc>
                          <a:spcPct val="100000"/>
                        </a:lnSpc>
                        <a:spcBef>
                          <a:spcPts val="0"/>
                        </a:spcBef>
                        <a:spcAft>
                          <a:spcPts val="300"/>
                        </a:spcAft>
                        <a:buClr>
                          <a:srgbClr val="00A0DC"/>
                        </a:buClr>
                        <a:buSzPct val="110000"/>
                        <a:buFont typeface="Arial" pitchFamily="34" charset="0"/>
                        <a:buNone/>
                        <a:tabLst/>
                        <a:defRPr/>
                      </a:pPr>
                      <a:endParaRPr lang="de-DE" sz="900" i="0" kern="1200" spc="0" baseline="0" dirty="0">
                        <a:solidFill>
                          <a:schemeClr val="dk1"/>
                        </a:solidFill>
                        <a:latin typeface="+mn-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l" defTabSz="1018586" rtl="0" eaLnBrk="1" fontAlgn="auto" latinLnBrk="0" hangingPunct="1">
                        <a:lnSpc>
                          <a:spcPct val="100000"/>
                        </a:lnSpc>
                        <a:spcBef>
                          <a:spcPts val="0"/>
                        </a:spcBef>
                        <a:spcAft>
                          <a:spcPts val="300"/>
                        </a:spcAft>
                        <a:buClr>
                          <a:srgbClr val="00A0DC"/>
                        </a:buClr>
                        <a:buSzPct val="110000"/>
                        <a:buFont typeface="Arial" pitchFamily="34" charset="0"/>
                        <a:buNone/>
                        <a:tabLst/>
                        <a:defRPr/>
                      </a:pPr>
                      <a:endParaRPr lang="de-DE" sz="900" i="0" kern="1200" spc="0" baseline="0" dirty="0">
                        <a:solidFill>
                          <a:schemeClr val="dk1"/>
                        </a:solidFill>
                        <a:latin typeface="+mn-lt"/>
                        <a:ea typeface="+mn-ea"/>
                        <a:cs typeface="+mn-cs"/>
                      </a:endParaRPr>
                    </a:p>
                  </a:txBody>
                  <a:tcPr marL="45720" marR="45720">
                    <a:lnL w="127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137160" marR="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Mehr als 30 Jahre Erfahrung mit der Verwaltung von SRI-Anlagen</a:t>
                      </a:r>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l" defTabSz="1018586" rtl="0" eaLnBrk="1" fontAlgn="auto" latinLnBrk="0" hangingPunct="1">
                        <a:lnSpc>
                          <a:spcPct val="100000"/>
                        </a:lnSpc>
                        <a:spcBef>
                          <a:spcPts val="0"/>
                        </a:spcBef>
                        <a:spcAft>
                          <a:spcPts val="300"/>
                        </a:spcAft>
                        <a:buClr>
                          <a:srgbClr val="00A0DC"/>
                        </a:buClr>
                        <a:buSzPct val="110000"/>
                        <a:buFont typeface="Arial" pitchFamily="34" charset="0"/>
                        <a:buNone/>
                        <a:tabLst/>
                        <a:defRPr/>
                      </a:pPr>
                      <a:endParaRPr lang="de-DE" sz="900" i="0" kern="1200" spc="0" baseline="0" dirty="0">
                        <a:solidFill>
                          <a:schemeClr val="dk1"/>
                        </a:solidFill>
                        <a:latin typeface="+mn-lt"/>
                        <a:ea typeface="+mn-ea"/>
                        <a:cs typeface="+mn-cs"/>
                      </a:endParaRPr>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640080">
                <a:tc>
                  <a:txBody>
                    <a:bodyPr/>
                    <a:lstStyle/>
                    <a:p>
                      <a:pPr marL="0" marR="0" indent="0" algn="l" defTabSz="1018586" rtl="0" eaLnBrk="1" fontAlgn="auto" latinLnBrk="0" hangingPunct="1">
                        <a:lnSpc>
                          <a:spcPct val="100000"/>
                        </a:lnSpc>
                        <a:spcBef>
                          <a:spcPts val="0"/>
                        </a:spcBef>
                        <a:spcAft>
                          <a:spcPts val="150"/>
                        </a:spcAft>
                        <a:buClrTx/>
                        <a:buSzTx/>
                        <a:buFontTx/>
                        <a:buNone/>
                        <a:tabLst/>
                        <a:defRPr/>
                      </a:pPr>
                      <a:r>
                        <a:rPr lang="de-DE" sz="1000" b="1" i="0" u="none" baseline="0" dirty="0">
                          <a:solidFill>
                            <a:srgbClr val="3769FF"/>
                          </a:solidFill>
                        </a:rPr>
                        <a:t>Verwendete </a:t>
                      </a:r>
                      <a:br>
                        <a:rPr lang="de-DE" sz="1000" b="1" i="0" dirty="0">
                          <a:solidFill>
                            <a:srgbClr val="3769FF"/>
                          </a:solidFill>
                        </a:rPr>
                      </a:br>
                      <a:r>
                        <a:rPr lang="de-DE" sz="1000" b="1" i="0" u="none" baseline="0" dirty="0">
                          <a:solidFill>
                            <a:srgbClr val="3769FF"/>
                          </a:solidFill>
                        </a:rPr>
                        <a:t>Faktoren</a:t>
                      </a:r>
                      <a:endParaRPr lang="de-DE" sz="1000" b="1" i="0" dirty="0">
                        <a:solidFill>
                          <a:srgbClr val="3769FF"/>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5">
                  <a:txBody>
                    <a:bodyPr/>
                    <a:lstStyle/>
                    <a:p>
                      <a:pPr marL="0" marR="0" indent="0" algn="ctr" defTabSz="476250" rtl="0" eaLnBrk="1" fontAlgn="auto" latinLnBrk="0" hangingPunct="1">
                        <a:lnSpc>
                          <a:spcPct val="100000"/>
                        </a:lnSpc>
                        <a:spcBef>
                          <a:spcPts val="0"/>
                        </a:spcBef>
                        <a:spcAft>
                          <a:spcPts val="0"/>
                        </a:spcAft>
                        <a:buClrTx/>
                        <a:buSzTx/>
                        <a:buFontTx/>
                        <a:buNone/>
                        <a:tabLst>
                          <a:tab pos="1028700" algn="l"/>
                          <a:tab pos="1200150" algn="l"/>
                        </a:tabLst>
                        <a:defRPr/>
                      </a:pPr>
                      <a:r>
                        <a:rPr lang="de-DE" sz="900" b="0" i="0" u="none" spc="0" baseline="0" dirty="0"/>
                        <a:t>Qualität 	50 %</a:t>
                      </a:r>
                      <a:br>
                        <a:rPr lang="de-DE" sz="900" i="0" spc="0" dirty="0"/>
                      </a:br>
                      <a:r>
                        <a:rPr lang="pl-PL" sz="900" b="0" i="0" u="none" spc="0" baseline="0" dirty="0">
                          <a:solidFill>
                            <a:schemeClr val="tx1"/>
                          </a:solidFill>
                        </a:rPr>
                        <a:t>Wert</a:t>
                      </a:r>
                      <a:r>
                        <a:rPr lang="de-DE" sz="900" b="0" i="0" u="none" spc="0" baseline="0" dirty="0"/>
                        <a:t>	30 %</a:t>
                      </a:r>
                      <a:br>
                        <a:rPr lang="de-DE" sz="900" i="0" spc="0" dirty="0"/>
                      </a:br>
                      <a:r>
                        <a:rPr lang="de-DE" sz="900" b="0" i="0" u="none" spc="0" baseline="0" dirty="0"/>
                        <a:t>Momentum 	10 %</a:t>
                      </a:r>
                      <a:br>
                        <a:rPr lang="de-DE" sz="900" i="0" spc="0" dirty="0"/>
                      </a:br>
                      <a:r>
                        <a:rPr lang="de-DE" sz="900" b="0" i="0" u="none" spc="0" baseline="0" dirty="0"/>
                        <a:t>Niedrige Volatilität 	10 %</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hMerge="1">
                  <a:txBody>
                    <a:bodyPr/>
                    <a:lstStyle/>
                    <a:p>
                      <a:pPr marL="0" marR="0" indent="0" algn="ctr" defTabSz="1018586" rtl="0" eaLnBrk="1" fontAlgn="auto" latinLnBrk="0" hangingPunct="1">
                        <a:lnSpc>
                          <a:spcPct val="100000"/>
                        </a:lnSpc>
                        <a:spcBef>
                          <a:spcPts val="0"/>
                        </a:spcBef>
                        <a:spcAft>
                          <a:spcPts val="0"/>
                        </a:spcAft>
                        <a:buClrTx/>
                        <a:buSzTx/>
                        <a:buFontTx/>
                        <a:buNone/>
                        <a:tabLst>
                          <a:tab pos="854075" algn="l"/>
                        </a:tabLst>
                        <a:defRPr/>
                      </a:pPr>
                      <a:endParaRPr lang="en-US" sz="900" i="0" spc="0" dirty="0"/>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solidFill>
                        <a:srgbClr val="A5D7F5"/>
                      </a:solidFill>
                      <a:prstDash val="solid"/>
                      <a:round/>
                      <a:headEnd type="none" w="med" len="med"/>
                      <a:tailEnd type="none" w="med" len="med"/>
                    </a:lnB>
                    <a:solidFill>
                      <a:srgbClr val="DFF0F7"/>
                    </a:solidFill>
                  </a:tcPr>
                </a:tc>
                <a:tc hMerge="1">
                  <a:txBody>
                    <a:bodyPr/>
                    <a:lstStyle/>
                    <a:p>
                      <a:endParaRPr lang="en-US"/>
                    </a:p>
                  </a:txBody>
                  <a:tcPr/>
                </a:tc>
                <a:tc hMerge="1">
                  <a:txBody>
                    <a:bodyPr/>
                    <a:lstStyle/>
                    <a:p>
                      <a:pPr marL="0" marR="0" indent="0" algn="l" defTabSz="1018586" rtl="0" eaLnBrk="1" fontAlgn="auto" latinLnBrk="0" hangingPunct="1">
                        <a:lnSpc>
                          <a:spcPct val="100000"/>
                        </a:lnSpc>
                        <a:spcBef>
                          <a:spcPts val="0"/>
                        </a:spcBef>
                        <a:spcAft>
                          <a:spcPts val="0"/>
                        </a:spcAft>
                        <a:buClrTx/>
                        <a:buSzTx/>
                        <a:buFontTx/>
                        <a:buNone/>
                        <a:tabLst>
                          <a:tab pos="854075" algn="l"/>
                        </a:tabLst>
                        <a:defRPr/>
                      </a:pPr>
                      <a:endParaRPr lang="en-US" sz="900" i="0" spc="0" dirty="0"/>
                    </a:p>
                  </a:txBody>
                  <a:tcPr marT="137161" marB="9144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DFF0F7"/>
                    </a:solidFill>
                  </a:tcPr>
                </a:tc>
                <a:tc hMerge="1">
                  <a:txBody>
                    <a:bodyPr/>
                    <a:lstStyle/>
                    <a:p>
                      <a:endParaRPr lang="en-US"/>
                    </a:p>
                  </a:txBody>
                  <a:tcPr/>
                </a:tc>
                <a:extLst>
                  <a:ext uri="{0D108BD9-81ED-4DB2-BD59-A6C34878D82A}">
                    <a16:rowId xmlns:a16="http://schemas.microsoft.com/office/drawing/2014/main" val="10003"/>
                  </a:ext>
                </a:extLst>
              </a:tr>
              <a:tr h="54864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Einschränkungen</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2 %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1 %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2 %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1 % beschränkt</a:t>
                      </a:r>
                      <a:endParaRPr lang="de-DE" sz="900" i="0" spc="0" dirty="0"/>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1 %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36576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Anzahl Titel</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3">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Top 25 % des Index</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hMerge="1">
                  <a:txBody>
                    <a:bodyPr/>
                    <a:lstStyle/>
                    <a:p>
                      <a:pPr marL="0" marR="0" indent="0" algn="ctr" defTabSz="1018586" rtl="0" eaLnBrk="1" fontAlgn="auto" latinLnBrk="0" hangingPunct="1">
                        <a:lnSpc>
                          <a:spcPct val="100000"/>
                        </a:lnSpc>
                        <a:spcBef>
                          <a:spcPts val="0"/>
                        </a:spcBef>
                        <a:spcAft>
                          <a:spcPts val="0"/>
                        </a:spcAft>
                        <a:buClrTx/>
                        <a:buSzTx/>
                        <a:buFontTx/>
                        <a:buNone/>
                        <a:tabLst/>
                        <a:defRPr/>
                      </a:pPr>
                      <a:endParaRPr lang="de-DE" sz="900" b="0" i="0" u="none" spc="0" baseline="0" dirty="0"/>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solidFill>
                        <a:srgbClr val="A5D7F5"/>
                      </a:solidFill>
                      <a:prstDash val="solid"/>
                      <a:round/>
                      <a:headEnd type="none" w="med" len="med"/>
                      <a:tailEnd type="none" w="med" len="med"/>
                    </a:lnB>
                    <a:solidFill>
                      <a:srgbClr val="DFF0F7"/>
                    </a:solidFill>
                  </a:tcPr>
                </a:tc>
                <a:tc hMerge="1">
                  <a:txBody>
                    <a:bodyPr/>
                    <a:lstStyle/>
                    <a:p>
                      <a:pPr marL="0" marR="0" lvl="0" indent="0" algn="ctr" defTabSz="1018586" rtl="0" eaLnBrk="1" fontAlgn="auto" latinLnBrk="0" hangingPunct="1">
                        <a:lnSpc>
                          <a:spcPct val="100000"/>
                        </a:lnSpc>
                        <a:spcBef>
                          <a:spcPts val="0"/>
                        </a:spcBef>
                        <a:spcAft>
                          <a:spcPts val="0"/>
                        </a:spcAft>
                        <a:buClrTx/>
                        <a:buSzTx/>
                        <a:buFontTx/>
                        <a:buNone/>
                        <a:tabLst/>
                        <a:defRPr/>
                      </a:pPr>
                      <a:endParaRPr lang="de-DE" sz="900" b="0" i="0" u="none" spc="0" baseline="0" dirty="0"/>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solidFill>
                        <a:srgbClr val="A5D7F5"/>
                      </a:solidFill>
                      <a:prstDash val="solid"/>
                      <a:round/>
                      <a:headEnd type="none" w="med" len="med"/>
                      <a:tailEnd type="none" w="med" len="med"/>
                    </a:lnB>
                    <a:solidFill>
                      <a:srgbClr val="DFF0F7"/>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Top 40 % des Index</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Top 25 % des Index</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54864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Neugewichtung</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Halbjährlich, gemäß der Neugewichtung der Benchmark </a:t>
                      </a:r>
                      <a:br>
                        <a:rPr lang="de-DE" sz="900" i="0" spc="0" baseline="0" dirty="0"/>
                      </a:br>
                      <a:r>
                        <a:rPr lang="de-DE" sz="900" b="0" i="0" u="none" spc="0" baseline="0" dirty="0"/>
                        <a:t>(Mai &amp; November)</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hMerge="1">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noFill/>
                      <a:prstDash val="solid"/>
                      <a:round/>
                      <a:headEnd type="none" w="med" len="med"/>
                      <a:tailEnd type="none" w="med" len="med"/>
                    </a:lnB>
                    <a:solidFill>
                      <a:srgbClr val="DFF0F7"/>
                    </a:solidFill>
                  </a:tcPr>
                </a:tc>
                <a:tc hMerge="1">
                  <a:txBody>
                    <a:bodyPr/>
                    <a:lstStyle/>
                    <a:p>
                      <a:endParaRPr lang="de-DE"/>
                    </a:p>
                  </a:txBody>
                  <a:tcPr/>
                </a:tc>
                <a:tc hMerge="1">
                  <a:txBody>
                    <a:bodyPr/>
                    <a:lstStyle/>
                    <a:p>
                      <a:pPr marL="0" marR="0" indent="0" algn="l" defTabSz="1018586" rtl="0" eaLnBrk="1" fontAlgn="auto" latinLnBrk="0" hangingPunct="1">
                        <a:lnSpc>
                          <a:spcPct val="100000"/>
                        </a:lnSpc>
                        <a:spcBef>
                          <a:spcPts val="0"/>
                        </a:spcBef>
                        <a:spcAft>
                          <a:spcPts val="0"/>
                        </a:spcAft>
                        <a:buClrTx/>
                        <a:buSzTx/>
                        <a:buFontTx/>
                        <a:buNone/>
                        <a:tabLst/>
                        <a:defRPr/>
                      </a:pPr>
                      <a:endParaRPr lang="de-DE" sz="900" i="0" spc="0" dirty="0"/>
                    </a:p>
                  </a:txBody>
                  <a:tcPr marT="137161" marB="9144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DFF0F7"/>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Halbjährlich, gemäß der Neugewichtung der Benchmark </a:t>
                      </a:r>
                      <a:br>
                        <a:rPr lang="de-DE" sz="900" i="0" spc="0" baseline="0" dirty="0"/>
                      </a:br>
                      <a:r>
                        <a:rPr lang="de-DE" sz="900" b="0" i="0" u="none" spc="0" baseline="0" dirty="0"/>
                        <a:t>(Juni &amp; Dezember)</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bl>
          </a:graphicData>
        </a:graphic>
      </p:graphicFrame>
      <p:grpSp>
        <p:nvGrpSpPr>
          <p:cNvPr id="15" name="Group 14">
            <a:extLst>
              <a:ext uri="{FF2B5EF4-FFF2-40B4-BE49-F238E27FC236}">
                <a16:creationId xmlns:a16="http://schemas.microsoft.com/office/drawing/2014/main" id="{D348BA2F-9C37-4A73-9993-CE3EA9637EBB}"/>
              </a:ext>
            </a:extLst>
          </p:cNvPr>
          <p:cNvGrpSpPr/>
          <p:nvPr/>
        </p:nvGrpSpPr>
        <p:grpSpPr>
          <a:xfrm>
            <a:off x="289214" y="2360100"/>
            <a:ext cx="327789" cy="2825252"/>
            <a:chOff x="289214" y="2631700"/>
            <a:chExt cx="327789" cy="2825252"/>
          </a:xfrm>
        </p:grpSpPr>
        <p:sp>
          <p:nvSpPr>
            <p:cNvPr id="16" name="Freeform 17">
              <a:extLst>
                <a:ext uri="{FF2B5EF4-FFF2-40B4-BE49-F238E27FC236}">
                  <a16:creationId xmlns:a16="http://schemas.microsoft.com/office/drawing/2014/main" id="{24900557-E0A8-4A86-8F64-F546F8414955}"/>
                </a:ext>
              </a:extLst>
            </p:cNvPr>
            <p:cNvSpPr>
              <a:spLocks noEditPoints="1"/>
            </p:cNvSpPr>
            <p:nvPr/>
          </p:nvSpPr>
          <p:spPr bwMode="auto">
            <a:xfrm>
              <a:off x="289214" y="5141871"/>
              <a:ext cx="327789" cy="315081"/>
            </a:xfrm>
            <a:custGeom>
              <a:avLst/>
              <a:gdLst>
                <a:gd name="T0" fmla="*/ 790 w 875"/>
                <a:gd name="T1" fmla="*/ 193 h 841"/>
                <a:gd name="T2" fmla="*/ 649 w 875"/>
                <a:gd name="T3" fmla="*/ 52 h 841"/>
                <a:gd name="T4" fmla="*/ 454 w 875"/>
                <a:gd name="T5" fmla="*/ 0 h 841"/>
                <a:gd name="T6" fmla="*/ 454 w 875"/>
                <a:gd name="T7" fmla="*/ 388 h 841"/>
                <a:gd name="T8" fmla="*/ 842 w 875"/>
                <a:gd name="T9" fmla="*/ 388 h 841"/>
                <a:gd name="T10" fmla="*/ 790 w 875"/>
                <a:gd name="T11" fmla="*/ 193 h 841"/>
                <a:gd name="T12" fmla="*/ 759 w 875"/>
                <a:gd name="T13" fmla="*/ 729 h 841"/>
                <a:gd name="T14" fmla="*/ 844 w 875"/>
                <a:gd name="T15" fmla="*/ 604 h 841"/>
                <a:gd name="T16" fmla="*/ 875 w 875"/>
                <a:gd name="T17" fmla="*/ 453 h 841"/>
                <a:gd name="T18" fmla="*/ 484 w 875"/>
                <a:gd name="T19" fmla="*/ 453 h 841"/>
                <a:gd name="T20" fmla="*/ 759 w 875"/>
                <a:gd name="T21" fmla="*/ 729 h 841"/>
                <a:gd name="T22" fmla="*/ 389 w 875"/>
                <a:gd name="T23" fmla="*/ 64 h 841"/>
                <a:gd name="T24" fmla="*/ 194 w 875"/>
                <a:gd name="T25" fmla="*/ 116 h 841"/>
                <a:gd name="T26" fmla="*/ 53 w 875"/>
                <a:gd name="T27" fmla="*/ 258 h 841"/>
                <a:gd name="T28" fmla="val 30000"/>
                <a:gd name="T29" fmla="*/ 453 h 841"/>
                <a:gd name="T30" fmla="*/ 53 w 875"/>
                <a:gd name="T31" fmla="*/ 648 h 841"/>
                <a:gd name="T32" fmla="*/ 194 w 875"/>
                <a:gd name="T33" fmla="*/ 789 h 841"/>
                <a:gd name="T34" fmla="*/ 389 w 875"/>
                <a:gd name="T35" fmla="*/ 841 h 841"/>
                <a:gd name="T36" fmla="*/ 540 w 875"/>
                <a:gd name="T37" fmla="*/ 811 h 841"/>
                <a:gd name="T38" fmla="*/ 665 w 875"/>
                <a:gd name="T39" fmla="*/ 726 h 841"/>
                <a:gd name="T40" fmla="*/ 389 w 875"/>
                <a:gd name="T41" fmla="*/ 450 h 841"/>
                <a:gd name="T42" fmla="*/ 389 w 875"/>
                <a:gd name="T43" fmla="*/ 64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5" h="841">
                  <a:moveTo>
                    <a:pt x="790" y="193"/>
                  </a:moveTo>
                  <a:cubicBezTo>
                    <a:pt x="755" y="134"/>
                    <a:pt x="708" y="86"/>
                    <a:pt x="649" y="52"/>
                  </a:cubicBezTo>
                  <a:cubicBezTo>
                    <a:pt x="589" y="17"/>
                    <a:pt x="524" y="0"/>
                    <a:pt x="454" y="0"/>
                  </a:cubicBezTo>
                  <a:cubicBezTo>
                    <a:pt x="454" y="388"/>
                    <a:pt x="454" y="388"/>
                    <a:pt x="454" y="388"/>
                  </a:cubicBezTo>
                  <a:cubicBezTo>
                    <a:pt x="842" y="388"/>
                    <a:pt x="842" y="388"/>
                    <a:pt x="842" y="388"/>
                  </a:cubicBezTo>
                  <a:cubicBezTo>
                    <a:pt x="842" y="318"/>
                    <a:pt x="825" y="253"/>
                    <a:pt x="790" y="193"/>
                  </a:cubicBezTo>
                  <a:close/>
                  <a:moveTo>
                    <a:pt x="759" y="729"/>
                  </a:moveTo>
                  <a:cubicBezTo>
                    <a:pt x="796" y="693"/>
                    <a:pt x="824" y="652"/>
                    <a:pt x="844" y="604"/>
                  </a:cubicBezTo>
                  <a:cubicBezTo>
                    <a:pt x="865" y="556"/>
                    <a:pt x="875" y="506"/>
                    <a:pt x="875" y="453"/>
                  </a:cubicBezTo>
                  <a:cubicBezTo>
                    <a:pt x="484" y="453"/>
                    <a:pt x="484" y="453"/>
                    <a:pt x="484" y="453"/>
                  </a:cubicBezTo>
                  <a:lnTo>
                    <a:pt x="759" y="729"/>
                  </a:lnTo>
                  <a:close/>
                  <a:moveTo>
                    <a:pt x="389" y="64"/>
                  </a:moveTo>
                  <a:cubicBezTo>
                    <a:pt x="319" y="64"/>
                    <a:pt x="253" y="82"/>
                    <a:pt x="194" y="116"/>
                  </a:cubicBezTo>
                  <a:cubicBezTo>
                    <a:pt x="134" y="151"/>
                    <a:pt x="87" y="198"/>
                    <a:pt x="53" y="258"/>
                  </a:cubicBezTo>
                  <a:cubicBezTo>
                    <a:pt x="18" y="317"/>
                    <a:pt x="0" y="382"/>
                    <a:pt x="0" y="453"/>
                  </a:cubicBezTo>
                  <a:cubicBezTo>
                    <a:pt x="0" y="523"/>
                    <a:pt x="18" y="588"/>
                    <a:pt x="53" y="648"/>
                  </a:cubicBezTo>
                  <a:cubicBezTo>
                    <a:pt x="87" y="707"/>
                    <a:pt x="134" y="755"/>
                    <a:pt x="194" y="789"/>
                  </a:cubicBezTo>
                  <a:cubicBezTo>
                    <a:pt x="253" y="824"/>
                    <a:pt x="319" y="841"/>
                    <a:pt x="389" y="841"/>
                  </a:cubicBezTo>
                  <a:cubicBezTo>
                    <a:pt x="442" y="841"/>
                    <a:pt x="492" y="831"/>
                    <a:pt x="540" y="811"/>
                  </a:cubicBezTo>
                  <a:cubicBezTo>
                    <a:pt x="588" y="791"/>
                    <a:pt x="629" y="762"/>
                    <a:pt x="665" y="726"/>
                  </a:cubicBezTo>
                  <a:cubicBezTo>
                    <a:pt x="389" y="450"/>
                    <a:pt x="389" y="450"/>
                    <a:pt x="389" y="450"/>
                  </a:cubicBezTo>
                  <a:lnTo>
                    <a:pt x="389" y="64"/>
                  </a:ln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sp>
          <p:nvSpPr>
            <p:cNvPr id="17" name="Freeform 26">
              <a:extLst>
                <a:ext uri="{FF2B5EF4-FFF2-40B4-BE49-F238E27FC236}">
                  <a16:creationId xmlns:a16="http://schemas.microsoft.com/office/drawing/2014/main" id="{82CF0608-E2EB-46A6-83B4-5EDF90469391}"/>
                </a:ext>
              </a:extLst>
            </p:cNvPr>
            <p:cNvSpPr>
              <a:spLocks noEditPoints="1"/>
            </p:cNvSpPr>
            <p:nvPr/>
          </p:nvSpPr>
          <p:spPr bwMode="auto">
            <a:xfrm>
              <a:off x="294101" y="4692750"/>
              <a:ext cx="297690" cy="298807"/>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sp>
          <p:nvSpPr>
            <p:cNvPr id="18" name="Freeform 27">
              <a:extLst>
                <a:ext uri="{FF2B5EF4-FFF2-40B4-BE49-F238E27FC236}">
                  <a16:creationId xmlns:a16="http://schemas.microsoft.com/office/drawing/2014/main" id="{6F76A2E5-4E51-43D0-8F6E-9BC1E531BAF7}"/>
                </a:ext>
              </a:extLst>
            </p:cNvPr>
            <p:cNvSpPr>
              <a:spLocks noEditPoints="1"/>
            </p:cNvSpPr>
            <p:nvPr/>
          </p:nvSpPr>
          <p:spPr bwMode="auto">
            <a:xfrm>
              <a:off x="305767" y="4224560"/>
              <a:ext cx="294685" cy="296180"/>
            </a:xfrm>
            <a:custGeom>
              <a:avLst/>
              <a:gdLst>
                <a:gd name="T0" fmla="*/ 601 w 604"/>
                <a:gd name="T1" fmla="*/ 423 h 606"/>
                <a:gd name="T2" fmla="*/ 592 w 604"/>
                <a:gd name="T3" fmla="*/ 419 h 606"/>
                <a:gd name="T4" fmla="*/ 511 w 604"/>
                <a:gd name="T5" fmla="*/ 419 h 606"/>
                <a:gd name="T6" fmla="*/ 511 w 604"/>
                <a:gd name="T7" fmla="*/ 109 h 606"/>
                <a:gd name="T8" fmla="*/ 601 w 604"/>
                <a:gd name="T9" fmla="*/ 20 h 606"/>
                <a:gd name="T10" fmla="*/ 604 w 604"/>
                <a:gd name="T11" fmla="*/ 12 h 606"/>
                <a:gd name="T12" fmla="*/ 601 w 604"/>
                <a:gd name="T13" fmla="*/ 3 h 606"/>
                <a:gd name="T14" fmla="*/ 592 w 604"/>
                <a:gd name="T15" fmla="*/ 0 h 606"/>
                <a:gd name="T16" fmla="*/ 584 w 604"/>
                <a:gd name="T17" fmla="*/ 3 h 606"/>
                <a:gd name="T18" fmla="*/ 494 w 604"/>
                <a:gd name="T19" fmla="*/ 93 h 606"/>
                <a:gd name="T20" fmla="*/ 185 w 604"/>
                <a:gd name="T21" fmla="*/ 93 h 606"/>
                <a:gd name="T22" fmla="*/ 185 w 604"/>
                <a:gd name="T23" fmla="*/ 12 h 606"/>
                <a:gd name="T24" fmla="*/ 182 w 604"/>
                <a:gd name="T25" fmla="*/ 3 h 606"/>
                <a:gd name="T26" fmla="*/ 174 w 604"/>
                <a:gd name="T27" fmla="*/ 0 h 606"/>
                <a:gd name="T28" fmla="*/ 104 w 604"/>
                <a:gd name="T29" fmla="*/ 0 h 606"/>
                <a:gd name="T30" fmla="*/ 95 w 604"/>
                <a:gd name="T31" fmla="*/ 3 h 606"/>
                <a:gd name="T32" fmla="*/ 92 w 604"/>
                <a:gd name="T33" fmla="*/ 12 h 606"/>
                <a:gd name="T34" fmla="*/ 92 w 604"/>
                <a:gd name="T35" fmla="*/ 93 h 606"/>
                <a:gd name="T36" fmla="*/ 11 w 604"/>
                <a:gd name="T37" fmla="*/ 93 h 606"/>
                <a:gd name="T38" fmla="*/ 3 w 604"/>
                <a:gd name="T39" fmla="*/ 96 h 606"/>
                <a:gd name="T40" fmla="*/ 0 w 604"/>
                <a:gd name="T41" fmla="*/ 105 h 606"/>
                <a:gd name="T42" fmla="*/ 0 w 604"/>
                <a:gd name="T43" fmla="*/ 175 h 606"/>
                <a:gd name="T44" fmla="*/ 3 w 604"/>
                <a:gd name="T45" fmla="*/ 183 h 606"/>
                <a:gd name="T46" fmla="*/ 11 w 604"/>
                <a:gd name="T47" fmla="*/ 186 h 606"/>
                <a:gd name="T48" fmla="*/ 92 w 604"/>
                <a:gd name="T49" fmla="*/ 186 h 606"/>
                <a:gd name="T50" fmla="*/ 92 w 604"/>
                <a:gd name="T51" fmla="*/ 500 h 606"/>
                <a:gd name="T52" fmla="*/ 95 w 604"/>
                <a:gd name="T53" fmla="*/ 509 h 606"/>
                <a:gd name="T54" fmla="*/ 104 w 604"/>
                <a:gd name="T55" fmla="*/ 513 h 606"/>
                <a:gd name="T56" fmla="*/ 418 w 604"/>
                <a:gd name="T57" fmla="*/ 513 h 606"/>
                <a:gd name="T58" fmla="*/ 418 w 604"/>
                <a:gd name="T59" fmla="*/ 594 h 606"/>
                <a:gd name="T60" fmla="*/ 421 w 604"/>
                <a:gd name="T61" fmla="*/ 603 h 606"/>
                <a:gd name="T62" fmla="*/ 430 w 604"/>
                <a:gd name="T63" fmla="*/ 606 h 606"/>
                <a:gd name="T64" fmla="*/ 500 w 604"/>
                <a:gd name="T65" fmla="*/ 606 h 606"/>
                <a:gd name="T66" fmla="*/ 508 w 604"/>
                <a:gd name="T67" fmla="*/ 603 h 606"/>
                <a:gd name="T68" fmla="*/ 511 w 604"/>
                <a:gd name="T69" fmla="*/ 594 h 606"/>
                <a:gd name="T70" fmla="*/ 511 w 604"/>
                <a:gd name="T71" fmla="*/ 513 h 606"/>
                <a:gd name="T72" fmla="*/ 592 w 604"/>
                <a:gd name="T73" fmla="*/ 513 h 606"/>
                <a:gd name="T74" fmla="*/ 601 w 604"/>
                <a:gd name="T75" fmla="*/ 509 h 606"/>
                <a:gd name="T76" fmla="*/ 604 w 604"/>
                <a:gd name="T77" fmla="*/ 500 h 606"/>
                <a:gd name="T78" fmla="*/ 604 w 604"/>
                <a:gd name="T79" fmla="*/ 430 h 606"/>
                <a:gd name="T80" fmla="*/ 601 w 604"/>
                <a:gd name="T81" fmla="*/ 423 h 606"/>
                <a:gd name="T82" fmla="*/ 185 w 604"/>
                <a:gd name="T83" fmla="*/ 186 h 606"/>
                <a:gd name="T84" fmla="*/ 401 w 604"/>
                <a:gd name="T85" fmla="*/ 186 h 606"/>
                <a:gd name="T86" fmla="*/ 185 w 604"/>
                <a:gd name="T87" fmla="*/ 403 h 606"/>
                <a:gd name="T88" fmla="*/ 185 w 604"/>
                <a:gd name="T89" fmla="*/ 186 h 606"/>
                <a:gd name="T90" fmla="*/ 418 w 604"/>
                <a:gd name="T91" fmla="*/ 203 h 606"/>
                <a:gd name="T92" fmla="*/ 418 w 604"/>
                <a:gd name="T93" fmla="*/ 419 h 606"/>
                <a:gd name="T94" fmla="*/ 202 w 604"/>
                <a:gd name="T95" fmla="*/ 419 h 606"/>
                <a:gd name="T96" fmla="*/ 418 w 604"/>
                <a:gd name="T97" fmla="*/ 20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606">
                  <a:moveTo>
                    <a:pt x="601" y="423"/>
                  </a:moveTo>
                  <a:lnTo>
                    <a:pt x="592" y="419"/>
                  </a:lnTo>
                  <a:lnTo>
                    <a:pt x="511" y="419"/>
                  </a:lnTo>
                  <a:lnTo>
                    <a:pt x="511" y="109"/>
                  </a:lnTo>
                  <a:lnTo>
                    <a:pt x="601" y="20"/>
                  </a:lnTo>
                  <a:lnTo>
                    <a:pt x="604" y="12"/>
                  </a:lnTo>
                  <a:lnTo>
                    <a:pt x="601" y="3"/>
                  </a:lnTo>
                  <a:lnTo>
                    <a:pt x="592" y="0"/>
                  </a:lnTo>
                  <a:lnTo>
                    <a:pt x="584" y="3"/>
                  </a:lnTo>
                  <a:lnTo>
                    <a:pt x="494" y="93"/>
                  </a:lnTo>
                  <a:lnTo>
                    <a:pt x="185" y="93"/>
                  </a:lnTo>
                  <a:lnTo>
                    <a:pt x="185" y="12"/>
                  </a:lnTo>
                  <a:lnTo>
                    <a:pt x="182" y="3"/>
                  </a:lnTo>
                  <a:lnTo>
                    <a:pt x="174" y="0"/>
                  </a:lnTo>
                  <a:lnTo>
                    <a:pt x="104" y="0"/>
                  </a:lnTo>
                  <a:lnTo>
                    <a:pt x="95" y="3"/>
                  </a:lnTo>
                  <a:lnTo>
                    <a:pt x="92" y="12"/>
                  </a:lnTo>
                  <a:lnTo>
                    <a:pt x="92" y="93"/>
                  </a:lnTo>
                  <a:lnTo>
                    <a:pt x="11" y="93"/>
                  </a:lnTo>
                  <a:lnTo>
                    <a:pt x="3" y="96"/>
                  </a:lnTo>
                  <a:lnTo>
                    <a:pt x="0" y="105"/>
                  </a:lnTo>
                  <a:lnTo>
                    <a:pt x="0" y="175"/>
                  </a:lnTo>
                  <a:lnTo>
                    <a:pt x="3" y="183"/>
                  </a:lnTo>
                  <a:lnTo>
                    <a:pt x="11" y="186"/>
                  </a:lnTo>
                  <a:lnTo>
                    <a:pt x="92" y="186"/>
                  </a:lnTo>
                  <a:lnTo>
                    <a:pt x="92" y="500"/>
                  </a:lnTo>
                  <a:lnTo>
                    <a:pt x="95" y="509"/>
                  </a:lnTo>
                  <a:lnTo>
                    <a:pt x="104" y="513"/>
                  </a:lnTo>
                  <a:lnTo>
                    <a:pt x="418" y="513"/>
                  </a:lnTo>
                  <a:lnTo>
                    <a:pt x="418" y="594"/>
                  </a:lnTo>
                  <a:lnTo>
                    <a:pt x="421" y="603"/>
                  </a:lnTo>
                  <a:lnTo>
                    <a:pt x="430" y="606"/>
                  </a:lnTo>
                  <a:lnTo>
                    <a:pt x="500" y="606"/>
                  </a:lnTo>
                  <a:lnTo>
                    <a:pt x="508" y="603"/>
                  </a:lnTo>
                  <a:lnTo>
                    <a:pt x="511" y="594"/>
                  </a:lnTo>
                  <a:lnTo>
                    <a:pt x="511" y="513"/>
                  </a:lnTo>
                  <a:lnTo>
                    <a:pt x="592" y="513"/>
                  </a:lnTo>
                  <a:lnTo>
                    <a:pt x="601" y="509"/>
                  </a:lnTo>
                  <a:lnTo>
                    <a:pt x="604" y="500"/>
                  </a:lnTo>
                  <a:lnTo>
                    <a:pt x="604" y="430"/>
                  </a:lnTo>
                  <a:lnTo>
                    <a:pt x="601" y="423"/>
                  </a:lnTo>
                  <a:close/>
                  <a:moveTo>
                    <a:pt x="185" y="186"/>
                  </a:moveTo>
                  <a:lnTo>
                    <a:pt x="401" y="186"/>
                  </a:lnTo>
                  <a:lnTo>
                    <a:pt x="185" y="403"/>
                  </a:lnTo>
                  <a:lnTo>
                    <a:pt x="185" y="186"/>
                  </a:lnTo>
                  <a:close/>
                  <a:moveTo>
                    <a:pt x="418" y="203"/>
                  </a:moveTo>
                  <a:lnTo>
                    <a:pt x="418" y="419"/>
                  </a:lnTo>
                  <a:lnTo>
                    <a:pt x="202" y="419"/>
                  </a:lnTo>
                  <a:lnTo>
                    <a:pt x="418" y="203"/>
                  </a:ln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grpSp>
          <p:nvGrpSpPr>
            <p:cNvPr id="27" name="Group 26">
              <a:extLst>
                <a:ext uri="{FF2B5EF4-FFF2-40B4-BE49-F238E27FC236}">
                  <a16:creationId xmlns:a16="http://schemas.microsoft.com/office/drawing/2014/main" id="{34FD1DBE-4A72-44C0-BE34-351CCABE7186}"/>
                </a:ext>
              </a:extLst>
            </p:cNvPr>
            <p:cNvGrpSpPr/>
            <p:nvPr/>
          </p:nvGrpSpPr>
          <p:grpSpPr>
            <a:xfrm>
              <a:off x="305788" y="2631700"/>
              <a:ext cx="294641" cy="295158"/>
              <a:chOff x="502920" y="2790334"/>
              <a:chExt cx="294640" cy="294640"/>
            </a:xfrm>
          </p:grpSpPr>
          <p:sp>
            <p:nvSpPr>
              <p:cNvPr id="29" name="Oval 28">
                <a:extLst>
                  <a:ext uri="{FF2B5EF4-FFF2-40B4-BE49-F238E27FC236}">
                    <a16:creationId xmlns:a16="http://schemas.microsoft.com/office/drawing/2014/main" id="{356694D8-9D58-4351-AA50-C53C8565099F}"/>
                  </a:ext>
                </a:extLst>
              </p:cNvPr>
              <p:cNvSpPr/>
              <p:nvPr/>
            </p:nvSpPr>
            <p:spPr>
              <a:xfrm>
                <a:off x="502920" y="2790334"/>
                <a:ext cx="294640" cy="294640"/>
              </a:xfrm>
              <a:prstGeom prst="ellipse">
                <a:avLst/>
              </a:prstGeom>
              <a:noFill/>
              <a:ln w="50800">
                <a:solidFill>
                  <a:srgbClr val="00BF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80" fontAlgn="auto">
                  <a:spcBef>
                    <a:spcPts val="0"/>
                  </a:spcBef>
                  <a:spcAft>
                    <a:spcPts val="0"/>
                  </a:spcAft>
                </a:pPr>
                <a:endParaRPr lang="en-US" sz="1800" i="0" dirty="0">
                  <a:solidFill>
                    <a:srgbClr val="FFFFFF"/>
                  </a:solidFill>
                </a:endParaRPr>
              </a:p>
            </p:txBody>
          </p:sp>
          <p:sp>
            <p:nvSpPr>
              <p:cNvPr id="30" name="Oval 29">
                <a:extLst>
                  <a:ext uri="{FF2B5EF4-FFF2-40B4-BE49-F238E27FC236}">
                    <a16:creationId xmlns:a16="http://schemas.microsoft.com/office/drawing/2014/main" id="{3E336096-B3A6-4ADC-BCAC-E1CA548A9762}"/>
                  </a:ext>
                </a:extLst>
              </p:cNvPr>
              <p:cNvSpPr/>
              <p:nvPr/>
            </p:nvSpPr>
            <p:spPr>
              <a:xfrm>
                <a:off x="595630" y="2879417"/>
                <a:ext cx="109220" cy="109220"/>
              </a:xfrm>
              <a:prstGeom prst="ellipse">
                <a:avLst/>
              </a:prstGeom>
              <a:solidFill>
                <a:srgbClr val="00BFB3"/>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80" fontAlgn="auto">
                  <a:spcBef>
                    <a:spcPts val="0"/>
                  </a:spcBef>
                  <a:spcAft>
                    <a:spcPts val="0"/>
                  </a:spcAft>
                </a:pPr>
                <a:endParaRPr lang="en-US" sz="1800" i="0" dirty="0">
                  <a:solidFill>
                    <a:srgbClr val="FFFFFF"/>
                  </a:solidFill>
                </a:endParaRPr>
              </a:p>
            </p:txBody>
          </p:sp>
        </p:grpSp>
      </p:grpSp>
      <p:sp>
        <p:nvSpPr>
          <p:cNvPr id="2" name="TextBox 1">
            <a:extLst>
              <a:ext uri="{FF2B5EF4-FFF2-40B4-BE49-F238E27FC236}">
                <a16:creationId xmlns:a16="http://schemas.microsoft.com/office/drawing/2014/main" id="{F82F8954-A0B2-4DAE-AB0E-DA977465D051}"/>
              </a:ext>
            </a:extLst>
          </p:cNvPr>
          <p:cNvSpPr txBox="1"/>
          <p:nvPr/>
        </p:nvSpPr>
        <p:spPr>
          <a:xfrm>
            <a:off x="-52023" y="-29023"/>
            <a:ext cx="357790" cy="184666"/>
          </a:xfrm>
          <a:prstGeom prst="rect">
            <a:avLst/>
          </a:prstGeom>
          <a:noFill/>
        </p:spPr>
        <p:txBody>
          <a:bodyPr wrap="none" rtlCol="0">
            <a:spAutoFit/>
          </a:bodyPr>
          <a:lstStyle/>
          <a:p>
            <a:r>
              <a:rPr lang="en-US" sz="600" dirty="0">
                <a:solidFill>
                  <a:srgbClr val="A7A7A7"/>
                </a:solidFill>
              </a:rPr>
              <a:t>5624</a:t>
            </a:r>
          </a:p>
        </p:txBody>
      </p:sp>
      <p:pic>
        <p:nvPicPr>
          <p:cNvPr id="20" name="Picture 19">
            <a:extLst>
              <a:ext uri="{FF2B5EF4-FFF2-40B4-BE49-F238E27FC236}">
                <a16:creationId xmlns:a16="http://schemas.microsoft.com/office/drawing/2014/main" id="{D53FBBBD-69F9-447A-B05A-9270E8AB3E99}"/>
              </a:ext>
            </a:extLst>
          </p:cNvPr>
          <p:cNvPicPr>
            <a:picLocks noChangeAspect="1"/>
          </p:cNvPicPr>
          <p:nvPr/>
        </p:nvPicPr>
        <p:blipFill>
          <a:blip r:embed="rId3"/>
          <a:stretch>
            <a:fillRect/>
          </a:stretch>
        </p:blipFill>
        <p:spPr>
          <a:xfrm>
            <a:off x="274320" y="3331829"/>
            <a:ext cx="386571" cy="358087"/>
          </a:xfrm>
          <a:prstGeom prst="rect">
            <a:avLst/>
          </a:prstGeom>
          <a:ln>
            <a:noFill/>
          </a:ln>
        </p:spPr>
      </p:pic>
    </p:spTree>
    <p:extLst>
      <p:ext uri="{BB962C8B-B14F-4D97-AF65-F5344CB8AC3E}">
        <p14:creationId xmlns:p14="http://schemas.microsoft.com/office/powerpoint/2010/main" val="415556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38</a:t>
            </a:fld>
            <a:endParaRPr lang="en-US" dirty="0"/>
          </a:p>
        </p:txBody>
      </p:sp>
      <p:sp>
        <p:nvSpPr>
          <p:cNvPr id="10" name="Text Placeholder 9"/>
          <p:cNvSpPr>
            <a:spLocks noGrp="1"/>
          </p:cNvSpPr>
          <p:nvPr>
            <p:ph type="body" sz="quarter" idx="26"/>
          </p:nvPr>
        </p:nvSpPr>
        <p:spPr>
          <a:xfrm>
            <a:off x="274320" y="5996558"/>
            <a:ext cx="8503920" cy="546816"/>
          </a:xfrm>
        </p:spPr>
        <p:txBody>
          <a:bodyPr/>
          <a:lstStyle/>
          <a:p>
            <a:r>
              <a:rPr lang="de-DE" dirty="0"/>
              <a:t>Das Ziel des Franklin European Dividend UCITS ETF und des Franklin Global Dividend UCITS ETF besteht darin, Renditen (vor Gebühren und Auslagen) zu liefern, die möglichst genau der Entwicklung ihrer zugrunde liegenden Indizes entsprechen. Hierbei handelt es sich um den LibertyQ European Dividend Index—NR bzw. den LibertyQ Global Dividend Index—NR. Nähere Informationen zu den einzelnen ETFs sind im Prospekt sowie in den ergänzenden Angaben zu finden.</a:t>
            </a:r>
          </a:p>
          <a:p>
            <a:pPr lvl="1"/>
            <a:r>
              <a:rPr lang="en-US" sz="900" b="1" dirty="0">
                <a:latin typeface="Arial Narrow" panose="020B0606020202030204" pitchFamily="34" charset="0"/>
              </a:rPr>
              <a:t>Die </a:t>
            </a:r>
            <a:r>
              <a:rPr lang="en-US" sz="900" b="1" dirty="0" err="1">
                <a:latin typeface="Arial Narrow" panose="020B0606020202030204" pitchFamily="34" charset="0"/>
              </a:rPr>
              <a:t>Wertentwicklung</a:t>
            </a:r>
            <a:r>
              <a:rPr lang="en-US" sz="900" b="1" dirty="0">
                <a:latin typeface="Arial Narrow" panose="020B0606020202030204" pitchFamily="34" charset="0"/>
              </a:rPr>
              <a:t> der </a:t>
            </a:r>
            <a:r>
              <a:rPr lang="en-US" sz="900" b="1" dirty="0" err="1">
                <a:latin typeface="Arial Narrow" panose="020B0606020202030204" pitchFamily="34" charset="0"/>
              </a:rPr>
              <a:t>Vergangenheit</a:t>
            </a:r>
            <a:r>
              <a:rPr lang="en-US" sz="900" b="1" dirty="0">
                <a:latin typeface="Arial Narrow" panose="020B0606020202030204" pitchFamily="34" charset="0"/>
              </a:rPr>
              <a:t> </a:t>
            </a:r>
            <a:r>
              <a:rPr lang="en-US" sz="900" b="1" dirty="0" err="1">
                <a:latin typeface="Arial Narrow" panose="020B0606020202030204" pitchFamily="34" charset="0"/>
              </a:rPr>
              <a:t>ist</a:t>
            </a:r>
            <a:r>
              <a:rPr lang="en-US" sz="900" b="1" dirty="0">
                <a:latin typeface="Arial Narrow" panose="020B0606020202030204" pitchFamily="34" charset="0"/>
              </a:rPr>
              <a:t> </a:t>
            </a:r>
            <a:r>
              <a:rPr lang="en-US" sz="900" b="1" dirty="0" err="1">
                <a:latin typeface="Arial Narrow" panose="020B0606020202030204" pitchFamily="34" charset="0"/>
              </a:rPr>
              <a:t>weder</a:t>
            </a:r>
            <a:r>
              <a:rPr lang="en-US" sz="900" b="1" dirty="0">
                <a:latin typeface="Arial Narrow" panose="020B0606020202030204" pitchFamily="34" charset="0"/>
              </a:rPr>
              <a:t> </a:t>
            </a:r>
            <a:r>
              <a:rPr lang="en-US" sz="900" b="1" dirty="0" err="1">
                <a:latin typeface="Arial Narrow" panose="020B0606020202030204" pitchFamily="34" charset="0"/>
              </a:rPr>
              <a:t>ein</a:t>
            </a:r>
            <a:r>
              <a:rPr lang="en-US" sz="900" b="1" dirty="0">
                <a:latin typeface="Arial Narrow" panose="020B0606020202030204" pitchFamily="34" charset="0"/>
              </a:rPr>
              <a:t> </a:t>
            </a:r>
            <a:r>
              <a:rPr lang="en-US" sz="900" b="1" dirty="0" err="1">
                <a:latin typeface="Arial Narrow" panose="020B0606020202030204" pitchFamily="34" charset="0"/>
              </a:rPr>
              <a:t>Indikator</a:t>
            </a:r>
            <a:r>
              <a:rPr lang="en-US" sz="900" b="1" dirty="0">
                <a:latin typeface="Arial Narrow" panose="020B0606020202030204" pitchFamily="34" charset="0"/>
              </a:rPr>
              <a:t> </a:t>
            </a:r>
            <a:r>
              <a:rPr lang="en-US" sz="900" b="1" dirty="0" err="1">
                <a:latin typeface="Arial Narrow" panose="020B0606020202030204" pitchFamily="34" charset="0"/>
              </a:rPr>
              <a:t>noch</a:t>
            </a:r>
            <a:r>
              <a:rPr lang="en-US" sz="900" b="1" dirty="0">
                <a:latin typeface="Arial Narrow" panose="020B0606020202030204" pitchFamily="34" charset="0"/>
              </a:rPr>
              <a:t> </a:t>
            </a:r>
            <a:r>
              <a:rPr lang="en-US" sz="900" b="1" dirty="0" err="1">
                <a:latin typeface="Arial Narrow" panose="020B0606020202030204" pitchFamily="34" charset="0"/>
              </a:rPr>
              <a:t>eine</a:t>
            </a:r>
            <a:r>
              <a:rPr lang="en-US" sz="900" b="1" dirty="0">
                <a:latin typeface="Arial Narrow" panose="020B0606020202030204" pitchFamily="34" charset="0"/>
              </a:rPr>
              <a:t> </a:t>
            </a:r>
            <a:r>
              <a:rPr lang="en-US" sz="900" b="1" dirty="0" err="1">
                <a:latin typeface="Arial Narrow" panose="020B0606020202030204" pitchFamily="34" charset="0"/>
              </a:rPr>
              <a:t>Garantie</a:t>
            </a:r>
            <a:r>
              <a:rPr lang="en-US" sz="900" b="1" dirty="0">
                <a:latin typeface="Arial Narrow" panose="020B0606020202030204" pitchFamily="34" charset="0"/>
              </a:rPr>
              <a:t> </a:t>
            </a:r>
            <a:r>
              <a:rPr lang="en-US" sz="900" b="1" dirty="0" err="1">
                <a:latin typeface="Arial Narrow" panose="020B0606020202030204" pitchFamily="34" charset="0"/>
              </a:rPr>
              <a:t>für</a:t>
            </a:r>
            <a:r>
              <a:rPr lang="en-US" sz="900" b="1" dirty="0">
                <a:latin typeface="Arial Narrow" panose="020B0606020202030204" pitchFamily="34" charset="0"/>
              </a:rPr>
              <a:t> die </a:t>
            </a:r>
            <a:r>
              <a:rPr lang="en-US" sz="900" b="1" dirty="0" err="1">
                <a:latin typeface="Arial Narrow" panose="020B0606020202030204" pitchFamily="34" charset="0"/>
              </a:rPr>
              <a:t>zukünftige</a:t>
            </a:r>
            <a:r>
              <a:rPr lang="en-US" sz="900" b="1" dirty="0">
                <a:latin typeface="Arial Narrow" panose="020B0606020202030204" pitchFamily="34" charset="0"/>
              </a:rPr>
              <a:t> </a:t>
            </a:r>
            <a:r>
              <a:rPr lang="en-US" sz="900" b="1" dirty="0" err="1">
                <a:latin typeface="Arial Narrow" panose="020B0606020202030204" pitchFamily="34" charset="0"/>
              </a:rPr>
              <a:t>Wertentwicklung</a:t>
            </a:r>
            <a:r>
              <a:rPr lang="en-US" sz="900" b="1" dirty="0">
                <a:latin typeface="Arial Narrow" panose="020B0606020202030204" pitchFamily="34" charset="0"/>
              </a:rPr>
              <a:t>. Es </a:t>
            </a:r>
            <a:r>
              <a:rPr lang="en-US" sz="900" b="1" dirty="0" err="1">
                <a:latin typeface="Arial Narrow" panose="020B0606020202030204" pitchFamily="34" charset="0"/>
              </a:rPr>
              <a:t>besteht</a:t>
            </a:r>
            <a:r>
              <a:rPr lang="en-US" sz="900" b="1" dirty="0">
                <a:latin typeface="Arial Narrow" panose="020B0606020202030204" pitchFamily="34" charset="0"/>
              </a:rPr>
              <a:t> </a:t>
            </a:r>
            <a:r>
              <a:rPr lang="en-US" sz="900" b="1" dirty="0" err="1">
                <a:latin typeface="Arial Narrow" panose="020B0606020202030204" pitchFamily="34" charset="0"/>
              </a:rPr>
              <a:t>keine</a:t>
            </a:r>
            <a:r>
              <a:rPr lang="en-US" sz="900" b="1" dirty="0">
                <a:latin typeface="Arial Narrow" panose="020B0606020202030204" pitchFamily="34" charset="0"/>
              </a:rPr>
              <a:t> </a:t>
            </a:r>
            <a:r>
              <a:rPr lang="en-US" sz="900" b="1" dirty="0" err="1">
                <a:latin typeface="Arial Narrow" panose="020B0606020202030204" pitchFamily="34" charset="0"/>
              </a:rPr>
              <a:t>Garantie</a:t>
            </a:r>
            <a:r>
              <a:rPr lang="en-US" sz="900" b="1" dirty="0">
                <a:latin typeface="Arial Narrow" panose="020B0606020202030204" pitchFamily="34" charset="0"/>
              </a:rPr>
              <a:t>, </a:t>
            </a:r>
            <a:r>
              <a:rPr lang="en-US" sz="900" b="1" dirty="0" err="1">
                <a:latin typeface="Arial Narrow" panose="020B0606020202030204" pitchFamily="34" charset="0"/>
              </a:rPr>
              <a:t>dass</a:t>
            </a:r>
            <a:r>
              <a:rPr lang="en-US" sz="900" b="1" dirty="0">
                <a:latin typeface="Arial Narrow" panose="020B0606020202030204" pitchFamily="34" charset="0"/>
              </a:rPr>
              <a:t> das </a:t>
            </a:r>
            <a:r>
              <a:rPr lang="en-US" sz="900" b="1" dirty="0" err="1">
                <a:latin typeface="Arial Narrow" panose="020B0606020202030204" pitchFamily="34" charset="0"/>
              </a:rPr>
              <a:t>Ziel</a:t>
            </a:r>
            <a:r>
              <a:rPr lang="en-US" sz="900" b="1" dirty="0">
                <a:latin typeface="Arial Narrow" panose="020B0606020202030204" pitchFamily="34" charset="0"/>
              </a:rPr>
              <a:t> </a:t>
            </a:r>
            <a:r>
              <a:rPr lang="en-US" sz="900" b="1" dirty="0" err="1">
                <a:latin typeface="Arial Narrow" panose="020B0606020202030204" pitchFamily="34" charset="0"/>
              </a:rPr>
              <a:t>einer</a:t>
            </a:r>
            <a:r>
              <a:rPr lang="en-US" sz="900" b="1" dirty="0">
                <a:latin typeface="Arial Narrow" panose="020B0606020202030204" pitchFamily="34" charset="0"/>
              </a:rPr>
              <a:t> </a:t>
            </a:r>
            <a:r>
              <a:rPr lang="en-US" sz="900" b="1" dirty="0" err="1">
                <a:latin typeface="Arial Narrow" panose="020B0606020202030204" pitchFamily="34" charset="0"/>
              </a:rPr>
              <a:t>Strategie</a:t>
            </a:r>
            <a:r>
              <a:rPr lang="en-US" sz="900" b="1" dirty="0">
                <a:latin typeface="Arial Narrow" panose="020B0606020202030204" pitchFamily="34" charset="0"/>
              </a:rPr>
              <a:t> </a:t>
            </a:r>
            <a:r>
              <a:rPr lang="en-US" sz="900" b="1" dirty="0" err="1">
                <a:latin typeface="Arial Narrow" panose="020B0606020202030204" pitchFamily="34" charset="0"/>
              </a:rPr>
              <a:t>erreicht</a:t>
            </a:r>
            <a:r>
              <a:rPr lang="en-US" sz="900" b="1" dirty="0">
                <a:latin typeface="Arial Narrow" panose="020B0606020202030204" pitchFamily="34" charset="0"/>
              </a:rPr>
              <a:t> </a:t>
            </a:r>
            <a:r>
              <a:rPr lang="en-US" sz="900" b="1" dirty="0" err="1">
                <a:latin typeface="Arial Narrow" panose="020B0606020202030204" pitchFamily="34" charset="0"/>
              </a:rPr>
              <a:t>wird</a:t>
            </a:r>
            <a:r>
              <a:rPr lang="en-US" sz="900" b="1" dirty="0">
                <a:latin typeface="Arial Narrow" panose="020B0606020202030204" pitchFamily="34" charset="0"/>
              </a:rPr>
              <a:t>.</a:t>
            </a:r>
          </a:p>
        </p:txBody>
      </p:sp>
      <p:sp>
        <p:nvSpPr>
          <p:cNvPr id="6" name="Text Placeholder 5">
            <a:extLst>
              <a:ext uri="{FF2B5EF4-FFF2-40B4-BE49-F238E27FC236}">
                <a16:creationId xmlns:a16="http://schemas.microsoft.com/office/drawing/2014/main" id="{C1263966-FA42-4BD4-99F9-3578AC0A17A8}"/>
              </a:ext>
            </a:extLst>
          </p:cNvPr>
          <p:cNvSpPr>
            <a:spLocks noGrp="1"/>
          </p:cNvSpPr>
          <p:nvPr>
            <p:ph type="body" sz="quarter" idx="32"/>
          </p:nvPr>
        </p:nvSpPr>
        <p:spPr/>
        <p:txBody>
          <a:bodyPr/>
          <a:lstStyle/>
          <a:p>
            <a:r>
              <a:rPr lang="en-US" dirty="0"/>
              <a:t>Franklin Templeton – </a:t>
            </a:r>
            <a:r>
              <a:rPr lang="en-US" dirty="0" err="1"/>
              <a:t>Ertragsorientiertes</a:t>
            </a:r>
            <a:r>
              <a:rPr lang="en-US" dirty="0"/>
              <a:t> ETF-</a:t>
            </a:r>
            <a:r>
              <a:rPr lang="en-US" dirty="0" err="1"/>
              <a:t>Angebot</a:t>
            </a:r>
            <a:endParaRPr lang="en-US" dirty="0"/>
          </a:p>
        </p:txBody>
      </p:sp>
      <p:graphicFrame>
        <p:nvGraphicFramePr>
          <p:cNvPr id="14" name="Table 13">
            <a:extLst>
              <a:ext uri="{FF2B5EF4-FFF2-40B4-BE49-F238E27FC236}">
                <a16:creationId xmlns:a16="http://schemas.microsoft.com/office/drawing/2014/main" id="{910F513B-6F5F-4553-AB70-DA3284F712CF}"/>
              </a:ext>
            </a:extLst>
          </p:cNvPr>
          <p:cNvGraphicFramePr>
            <a:graphicFrameLocks noGrp="1"/>
          </p:cNvGraphicFramePr>
          <p:nvPr>
            <p:extLst>
              <p:ext uri="{D42A27DB-BD31-4B8C-83A1-F6EECF244321}">
                <p14:modId xmlns:p14="http://schemas.microsoft.com/office/powerpoint/2010/main" val="1350440654"/>
              </p:ext>
            </p:extLst>
          </p:nvPr>
        </p:nvGraphicFramePr>
        <p:xfrm>
          <a:off x="274320" y="1280160"/>
          <a:ext cx="4343400" cy="4114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1"/>
                    </a:ext>
                  </a:extLst>
                </a:gridCol>
              </a:tblGrid>
              <a:tr h="548640">
                <a:tc>
                  <a:txBody>
                    <a:bodyPr/>
                    <a:lstStyle/>
                    <a:p>
                      <a:pPr marL="0" marR="0" indent="0" algn="l" defTabSz="1018586" rtl="0" eaLnBrk="1" fontAlgn="auto" latinLnBrk="0" hangingPunct="1">
                        <a:lnSpc>
                          <a:spcPts val="1200"/>
                        </a:lnSpc>
                        <a:spcBef>
                          <a:spcPts val="0"/>
                        </a:spcBef>
                        <a:spcAft>
                          <a:spcPts val="0"/>
                        </a:spcAft>
                        <a:buClrTx/>
                        <a:buSzTx/>
                        <a:buFontTx/>
                        <a:buNone/>
                        <a:tabLst/>
                        <a:defRPr/>
                      </a:pPr>
                      <a:endParaRPr lang="en-US" sz="1000" dirty="0">
                        <a:solidFill>
                          <a:srgbClr val="000000"/>
                        </a:solidFill>
                      </a:endParaRPr>
                    </a:p>
                  </a:txBody>
                  <a:tcPr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European Dividend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tc>
                  <a:txBody>
                    <a:bodyPr/>
                    <a:lstStyle/>
                    <a:p>
                      <a:pPr marL="0" marR="0" indent="0" algn="l" defTabSz="1018586" rtl="0" eaLnBrk="1" fontAlgn="auto" latinLnBrk="0" hangingPunct="1">
                        <a:lnSpc>
                          <a:spcPts val="1200"/>
                        </a:lnSpc>
                        <a:spcBef>
                          <a:spcPts val="0"/>
                        </a:spcBef>
                        <a:spcAft>
                          <a:spcPts val="0"/>
                        </a:spcAft>
                        <a:buClrTx/>
                        <a:buSzTx/>
                        <a:buFontTx/>
                        <a:buNone/>
                        <a:tabLst/>
                        <a:defRPr/>
                      </a:pPr>
                      <a:r>
                        <a:rPr lang="en-US" sz="1000" dirty="0">
                          <a:solidFill>
                            <a:schemeClr val="bg1"/>
                          </a:solidFill>
                        </a:rPr>
                        <a:t>Franklin Global Dividend UCITS ETF</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A096"/>
                    </a:solidFill>
                  </a:tcPr>
                </a:tc>
                <a:extLst>
                  <a:ext uri="{0D108BD9-81ED-4DB2-BD59-A6C34878D82A}">
                    <a16:rowId xmlns:a16="http://schemas.microsoft.com/office/drawing/2014/main" val="10000"/>
                  </a:ext>
                </a:extLst>
              </a:tr>
              <a:tr h="365760">
                <a:tc rowSpan="2">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Anlageziele</a:t>
                      </a:r>
                      <a:endParaRPr lang="de-DE" sz="1000" b="1" i="0" baseline="32000" dirty="0">
                        <a:solidFill>
                          <a:srgbClr val="3769FF"/>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marL="137160" marR="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Eine Methodik, die auf beständige Renditen und Erträge ausgerichtet ist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hMerge="1">
                  <a:txBody>
                    <a:bodyPr/>
                    <a:lstStyle/>
                    <a:p>
                      <a:pPr marL="137160" marR="0" indent="-137160" algn="l" defTabSz="1018586" rtl="0" eaLnBrk="1" fontAlgn="auto" latinLnBrk="0" hangingPunct="1">
                        <a:lnSpc>
                          <a:spcPct val="100000"/>
                        </a:lnSpc>
                        <a:spcBef>
                          <a:spcPts val="0"/>
                        </a:spcBef>
                        <a:spcAft>
                          <a:spcPts val="300"/>
                        </a:spcAft>
                        <a:buClr>
                          <a:srgbClr val="005598"/>
                        </a:buClr>
                        <a:buSzPct val="115000"/>
                        <a:buFont typeface="Arial" pitchFamily="34" charset="0"/>
                        <a:buChar char="•"/>
                        <a:tabLst/>
                        <a:defRPr/>
                      </a:pPr>
                      <a:endParaRPr lang="de-DE" sz="900" i="0" kern="1200" spc="0" baseline="0" dirty="0">
                        <a:solidFill>
                          <a:schemeClr val="dk1"/>
                        </a:solidFill>
                        <a:latin typeface="+mn-lt"/>
                        <a:ea typeface="+mn-ea"/>
                        <a:cs typeface="+mn-cs"/>
                      </a:endParaRPr>
                    </a:p>
                  </a:txBody>
                  <a:tcPr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0F7"/>
                    </a:solidFill>
                  </a:tcPr>
                </a:tc>
                <a:extLst>
                  <a:ext uri="{0D108BD9-81ED-4DB2-BD59-A6C34878D82A}">
                    <a16:rowId xmlns:a16="http://schemas.microsoft.com/office/drawing/2014/main" val="10001"/>
                  </a:ext>
                </a:extLst>
              </a:tr>
              <a:tr h="1005840">
                <a:tc vMerge="1">
                  <a:txBody>
                    <a:bodyPr/>
                    <a:lstStyle/>
                    <a:p>
                      <a:pPr marL="0" marR="0" indent="0" algn="l" defTabSz="1018586" rtl="0" eaLnBrk="1" fontAlgn="auto" latinLnBrk="0" hangingPunct="1">
                        <a:lnSpc>
                          <a:spcPct val="100000"/>
                        </a:lnSpc>
                        <a:spcBef>
                          <a:spcPts val="0"/>
                        </a:spcBef>
                        <a:spcAft>
                          <a:spcPts val="0"/>
                        </a:spcAft>
                        <a:buClrTx/>
                        <a:buSzTx/>
                        <a:buFontTx/>
                        <a:buNone/>
                        <a:tabLst/>
                        <a:defRPr/>
                      </a:pPr>
                      <a:endParaRPr lang="de-DE" sz="900" b="1" i="0" baseline="32000" dirty="0">
                        <a:solidFill>
                          <a:srgbClr val="002856"/>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5D7F5"/>
                      </a:solidFill>
                      <a:prstDash val="solid"/>
                      <a:round/>
                      <a:headEnd type="none" w="med" len="med"/>
                      <a:tailEnd type="none" w="med" len="med"/>
                    </a:lnB>
                    <a:noFill/>
                  </a:tcPr>
                </a:tc>
                <a:tc>
                  <a:txBody>
                    <a:bodyPr/>
                    <a:lstStyle/>
                    <a:p>
                      <a:pPr marL="137160" marR="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Zugang zu hochwertigen europäischen Unternehmen, die überdurchschnittliche Erträge ausschütten</a:t>
                      </a:r>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137160" marR="0" indent="-137160" algn="l" defTabSz="1018586" rtl="0" eaLnBrk="1" fontAlgn="auto" latinLnBrk="0" hangingPunct="1">
                        <a:lnSpc>
                          <a:spcPct val="100000"/>
                        </a:lnSpc>
                        <a:spcBef>
                          <a:spcPts val="0"/>
                        </a:spcBef>
                        <a:spcAft>
                          <a:spcPts val="300"/>
                        </a:spcAft>
                        <a:buClr>
                          <a:srgbClr val="3769FF"/>
                        </a:buClr>
                        <a:buSzPct val="110000"/>
                        <a:buFont typeface="Arial" pitchFamily="34" charset="0"/>
                        <a:buChar char="•"/>
                        <a:tabLst/>
                        <a:defRPr/>
                      </a:pPr>
                      <a:r>
                        <a:rPr lang="de-DE" sz="900" i="0" kern="1200" spc="0" baseline="0" dirty="0">
                          <a:solidFill>
                            <a:schemeClr val="dk1"/>
                          </a:solidFill>
                          <a:latin typeface="+mn-lt"/>
                          <a:ea typeface="+mn-ea"/>
                          <a:cs typeface="+mn-cs"/>
                        </a:rPr>
                        <a:t>Zugang zu hochwertigen weltweiten Unternehmen, die überdurchschnittliche Erträge ausschütten</a:t>
                      </a:r>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640080">
                <a:tc>
                  <a:txBody>
                    <a:bodyPr/>
                    <a:lstStyle/>
                    <a:p>
                      <a:pPr marL="0" marR="0" indent="0" algn="l" defTabSz="1018586" rtl="0" eaLnBrk="1" fontAlgn="auto" latinLnBrk="0" hangingPunct="1">
                        <a:lnSpc>
                          <a:spcPct val="100000"/>
                        </a:lnSpc>
                        <a:spcBef>
                          <a:spcPts val="0"/>
                        </a:spcBef>
                        <a:spcAft>
                          <a:spcPts val="150"/>
                        </a:spcAft>
                        <a:buClrTx/>
                        <a:buSzTx/>
                        <a:buFontTx/>
                        <a:buNone/>
                        <a:tabLst/>
                        <a:defRPr/>
                      </a:pPr>
                      <a:r>
                        <a:rPr lang="de-DE" sz="1000" b="1" i="0" u="none" baseline="0" dirty="0">
                          <a:solidFill>
                            <a:srgbClr val="3769FF"/>
                          </a:solidFill>
                        </a:rPr>
                        <a:t>Verwendete </a:t>
                      </a:r>
                      <a:br>
                        <a:rPr lang="de-DE" sz="1000" b="1" i="0" dirty="0">
                          <a:solidFill>
                            <a:srgbClr val="3769FF"/>
                          </a:solidFill>
                        </a:rPr>
                      </a:br>
                      <a:r>
                        <a:rPr lang="de-DE" sz="1000" b="1" i="0" u="none" baseline="0" dirty="0">
                          <a:solidFill>
                            <a:srgbClr val="3769FF"/>
                          </a:solidFill>
                        </a:rPr>
                        <a:t>Faktoren</a:t>
                      </a:r>
                      <a:endParaRPr lang="de-DE" sz="1000" b="1" i="0" dirty="0">
                        <a:solidFill>
                          <a:srgbClr val="3769FF"/>
                        </a:solidFill>
                      </a:endParaRP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marL="0" marR="0" indent="0" algn="l" defTabSz="625475" rtl="0" eaLnBrk="1" fontAlgn="auto" latinLnBrk="0" hangingPunct="1">
                        <a:lnSpc>
                          <a:spcPct val="100000"/>
                        </a:lnSpc>
                        <a:spcBef>
                          <a:spcPts val="0"/>
                        </a:spcBef>
                        <a:spcAft>
                          <a:spcPts val="0"/>
                        </a:spcAft>
                        <a:buClrTx/>
                        <a:buSzTx/>
                        <a:buFontTx/>
                        <a:buNone/>
                        <a:tabLst>
                          <a:tab pos="515938" algn="l"/>
                          <a:tab pos="625475" algn="l"/>
                        </a:tabLst>
                        <a:defRPr/>
                      </a:pPr>
                      <a:r>
                        <a:rPr lang="de-DE" sz="900" b="0" i="0" u="none" spc="0" baseline="0" dirty="0"/>
                        <a:t>		Faktor: Qualität</a:t>
                      </a:r>
                    </a:p>
                    <a:p>
                      <a:pPr marL="0" marR="0" indent="0" algn="l" defTabSz="625475" rtl="0" eaLnBrk="1" fontAlgn="auto" latinLnBrk="0" hangingPunct="1">
                        <a:lnSpc>
                          <a:spcPct val="100000"/>
                        </a:lnSpc>
                        <a:spcBef>
                          <a:spcPts val="0"/>
                        </a:spcBef>
                        <a:spcAft>
                          <a:spcPts val="0"/>
                        </a:spcAft>
                        <a:buClrTx/>
                        <a:buSzTx/>
                        <a:buFontTx/>
                        <a:buNone/>
                        <a:tabLst>
                          <a:tab pos="515938" algn="l"/>
                          <a:tab pos="625475" algn="l"/>
                        </a:tabLst>
                        <a:defRPr/>
                      </a:pPr>
                      <a:r>
                        <a:rPr lang="de-DE" sz="900" b="0" i="0" u="none" spc="0" baseline="0" dirty="0"/>
                        <a:t>		Filter:</a:t>
                      </a:r>
                    </a:p>
                    <a:p>
                      <a:pPr marL="0" marR="0" indent="0" algn="l" defTabSz="625475" rtl="0" eaLnBrk="1" fontAlgn="auto" latinLnBrk="0" hangingPunct="1">
                        <a:lnSpc>
                          <a:spcPct val="100000"/>
                        </a:lnSpc>
                        <a:spcBef>
                          <a:spcPts val="0"/>
                        </a:spcBef>
                        <a:spcAft>
                          <a:spcPts val="0"/>
                        </a:spcAft>
                        <a:buClrTx/>
                        <a:buSzTx/>
                        <a:buFontTx/>
                        <a:buNone/>
                        <a:tabLst>
                          <a:tab pos="515938" algn="l"/>
                          <a:tab pos="625475" algn="l"/>
                        </a:tabLst>
                        <a:defRPr/>
                      </a:pPr>
                      <a:r>
                        <a:rPr lang="de-DE" sz="900" b="0" i="0" u="none" spc="0" baseline="0" dirty="0"/>
                        <a:t>		Nachhaltigkeit der Dividende;</a:t>
                      </a:r>
                    </a:p>
                    <a:p>
                      <a:pPr marL="0" marR="0" indent="0" algn="l" defTabSz="625475" rtl="0" eaLnBrk="1" fontAlgn="auto" latinLnBrk="0" hangingPunct="1">
                        <a:lnSpc>
                          <a:spcPct val="100000"/>
                        </a:lnSpc>
                        <a:spcBef>
                          <a:spcPts val="0"/>
                        </a:spcBef>
                        <a:spcAft>
                          <a:spcPts val="0"/>
                        </a:spcAft>
                        <a:buClrTx/>
                        <a:buSzTx/>
                        <a:buFontTx/>
                        <a:buNone/>
                        <a:tabLst>
                          <a:tab pos="515938" algn="l"/>
                          <a:tab pos="625475" algn="l"/>
                        </a:tabLst>
                        <a:defRPr/>
                      </a:pPr>
                      <a:r>
                        <a:rPr lang="de-DE" sz="900" b="0" i="0" u="none" spc="0" baseline="0" dirty="0"/>
                        <a:t>		Hohe Dividenden		</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hMerge="1">
                  <a:txBody>
                    <a:bodyPr/>
                    <a:lstStyle/>
                    <a:p>
                      <a:pPr marL="0" marR="0" indent="0" algn="ctr" defTabSz="1018586" rtl="0" eaLnBrk="1" fontAlgn="auto" latinLnBrk="0" hangingPunct="1">
                        <a:lnSpc>
                          <a:spcPct val="100000"/>
                        </a:lnSpc>
                        <a:spcBef>
                          <a:spcPts val="0"/>
                        </a:spcBef>
                        <a:spcAft>
                          <a:spcPts val="0"/>
                        </a:spcAft>
                        <a:buClrTx/>
                        <a:buSzTx/>
                        <a:buFontTx/>
                        <a:buNone/>
                        <a:tabLst>
                          <a:tab pos="854075" algn="l"/>
                        </a:tabLst>
                        <a:defRPr/>
                      </a:pPr>
                      <a:endParaRPr lang="en-US" sz="900" i="0" spc="0" dirty="0"/>
                    </a:p>
                  </a:txBody>
                  <a:tcPr marL="45720" marR="4572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solidFill>
                        <a:srgbClr val="A5D7F5"/>
                      </a:solidFill>
                      <a:prstDash val="solid"/>
                      <a:round/>
                      <a:headEnd type="none" w="med" len="med"/>
                      <a:tailEnd type="none" w="med" len="med"/>
                    </a:lnB>
                    <a:solidFill>
                      <a:srgbClr val="DFF0F7"/>
                    </a:solidFill>
                  </a:tcPr>
                </a:tc>
                <a:extLst>
                  <a:ext uri="{0D108BD9-81ED-4DB2-BD59-A6C34878D82A}">
                    <a16:rowId xmlns:a16="http://schemas.microsoft.com/office/drawing/2014/main" val="10003"/>
                  </a:ext>
                </a:extLst>
              </a:tr>
              <a:tr h="54864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Einschränkungen</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3 %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Gewichtung einzelner </a:t>
                      </a:r>
                      <a:br>
                        <a:rPr lang="de-DE" sz="900" i="0" spc="0" dirty="0"/>
                      </a:br>
                      <a:r>
                        <a:rPr lang="de-DE" sz="900" b="0" i="0" u="none" spc="0" baseline="0" dirty="0"/>
                        <a:t>Wertpapiere auf 2 % beschränkt</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36576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Anzahl Titel</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Ungefähr</a:t>
                      </a:r>
                    </a:p>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50 Titel</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Ungefähr</a:t>
                      </a:r>
                    </a:p>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100 Titel</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640080">
                <a:tc>
                  <a:txBody>
                    <a:bodyPr/>
                    <a:lstStyle/>
                    <a:p>
                      <a:pPr marL="0" marR="0" indent="0" algn="l" defTabSz="1018586" rtl="0" eaLnBrk="1" fontAlgn="auto" latinLnBrk="0" hangingPunct="1">
                        <a:lnSpc>
                          <a:spcPct val="100000"/>
                        </a:lnSpc>
                        <a:spcBef>
                          <a:spcPts val="0"/>
                        </a:spcBef>
                        <a:spcAft>
                          <a:spcPts val="0"/>
                        </a:spcAft>
                        <a:buClrTx/>
                        <a:buSzTx/>
                        <a:buFontTx/>
                        <a:buNone/>
                        <a:tabLst/>
                        <a:defRPr/>
                      </a:pPr>
                      <a:r>
                        <a:rPr lang="de-DE" sz="1000" b="1" i="0" u="none" baseline="0" dirty="0">
                          <a:solidFill>
                            <a:srgbClr val="3769FF"/>
                          </a:solidFill>
                        </a:rPr>
                        <a:t>Neugewichtung</a:t>
                      </a:r>
                    </a:p>
                  </a:txBody>
                  <a:tcPr marL="457200" marR="45720" anchor="ctr">
                    <a:lnL w="9525"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ctr" defTabSz="1018586" rtl="0" eaLnBrk="1" fontAlgn="auto" latinLnBrk="0" hangingPunct="1">
                        <a:lnSpc>
                          <a:spcPct val="100000"/>
                        </a:lnSpc>
                        <a:spcBef>
                          <a:spcPts val="0"/>
                        </a:spcBef>
                        <a:spcAft>
                          <a:spcPts val="0"/>
                        </a:spcAft>
                        <a:buClrTx/>
                        <a:buSzTx/>
                        <a:buFontTx/>
                        <a:buNone/>
                        <a:tabLst/>
                        <a:defRPr/>
                      </a:pPr>
                      <a:r>
                        <a:rPr lang="de-DE" sz="900" b="0" i="0" u="none" spc="0" baseline="0" dirty="0"/>
                        <a:t>Halbjährlich, gemäß der Neugewichtung der Benchmark </a:t>
                      </a:r>
                      <a:br>
                        <a:rPr lang="de-DE" sz="900" i="0" spc="0" baseline="0" dirty="0"/>
                      </a:br>
                      <a:r>
                        <a:rPr lang="de-DE" sz="900" b="0" i="0" u="none" spc="0" baseline="0" dirty="0"/>
                        <a:t>(Mai &amp; November)</a:t>
                      </a:r>
                    </a:p>
                  </a:txBody>
                  <a:tcPr marL="45720" marR="4572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hMerge="1">
                  <a:txBody>
                    <a:body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A5D7F5"/>
                      </a:solidFill>
                      <a:prstDash val="solid"/>
                      <a:round/>
                      <a:headEnd type="none" w="med" len="med"/>
                      <a:tailEnd type="none" w="med" len="med"/>
                    </a:lnT>
                    <a:lnB w="12700" cap="flat" cmpd="sng" algn="ctr">
                      <a:noFill/>
                      <a:prstDash val="solid"/>
                      <a:round/>
                      <a:headEnd type="none" w="med" len="med"/>
                      <a:tailEnd type="none" w="med" len="med"/>
                    </a:lnB>
                    <a:solidFill>
                      <a:srgbClr val="DFF0F7"/>
                    </a:solidFill>
                  </a:tcPr>
                </a:tc>
                <a:extLst>
                  <a:ext uri="{0D108BD9-81ED-4DB2-BD59-A6C34878D82A}">
                    <a16:rowId xmlns:a16="http://schemas.microsoft.com/office/drawing/2014/main" val="10006"/>
                  </a:ext>
                </a:extLst>
              </a:tr>
            </a:tbl>
          </a:graphicData>
        </a:graphic>
      </p:graphicFrame>
      <p:grpSp>
        <p:nvGrpSpPr>
          <p:cNvPr id="15" name="Group 14">
            <a:extLst>
              <a:ext uri="{FF2B5EF4-FFF2-40B4-BE49-F238E27FC236}">
                <a16:creationId xmlns:a16="http://schemas.microsoft.com/office/drawing/2014/main" id="{50B6775E-F77A-4476-8530-75798D607F7A}"/>
              </a:ext>
            </a:extLst>
          </p:cNvPr>
          <p:cNvGrpSpPr/>
          <p:nvPr/>
        </p:nvGrpSpPr>
        <p:grpSpPr>
          <a:xfrm>
            <a:off x="274320" y="2360100"/>
            <a:ext cx="357574" cy="2825252"/>
            <a:chOff x="274320" y="2631700"/>
            <a:chExt cx="357574" cy="2825252"/>
          </a:xfrm>
        </p:grpSpPr>
        <p:sp>
          <p:nvSpPr>
            <p:cNvPr id="16" name="Freeform 17">
              <a:extLst>
                <a:ext uri="{FF2B5EF4-FFF2-40B4-BE49-F238E27FC236}">
                  <a16:creationId xmlns:a16="http://schemas.microsoft.com/office/drawing/2014/main" id="{995B0BCD-F999-4BA0-A254-F6427A749E61}"/>
                </a:ext>
              </a:extLst>
            </p:cNvPr>
            <p:cNvSpPr>
              <a:spLocks noEditPoints="1"/>
            </p:cNvSpPr>
            <p:nvPr/>
          </p:nvSpPr>
          <p:spPr bwMode="auto">
            <a:xfrm>
              <a:off x="289214" y="5141871"/>
              <a:ext cx="327789" cy="315081"/>
            </a:xfrm>
            <a:custGeom>
              <a:avLst/>
              <a:gdLst>
                <a:gd name="T0" fmla="*/ 790 w 875"/>
                <a:gd name="T1" fmla="*/ 193 h 841"/>
                <a:gd name="T2" fmla="*/ 649 w 875"/>
                <a:gd name="T3" fmla="*/ 52 h 841"/>
                <a:gd name="T4" fmla="*/ 454 w 875"/>
                <a:gd name="T5" fmla="*/ 0 h 841"/>
                <a:gd name="T6" fmla="*/ 454 w 875"/>
                <a:gd name="T7" fmla="*/ 388 h 841"/>
                <a:gd name="T8" fmla="*/ 842 w 875"/>
                <a:gd name="T9" fmla="*/ 388 h 841"/>
                <a:gd name="T10" fmla="*/ 790 w 875"/>
                <a:gd name="T11" fmla="*/ 193 h 841"/>
                <a:gd name="T12" fmla="*/ 759 w 875"/>
                <a:gd name="T13" fmla="*/ 729 h 841"/>
                <a:gd name="T14" fmla="*/ 844 w 875"/>
                <a:gd name="T15" fmla="*/ 604 h 841"/>
                <a:gd name="T16" fmla="*/ 875 w 875"/>
                <a:gd name="T17" fmla="*/ 453 h 841"/>
                <a:gd name="T18" fmla="*/ 484 w 875"/>
                <a:gd name="T19" fmla="*/ 453 h 841"/>
                <a:gd name="T20" fmla="*/ 759 w 875"/>
                <a:gd name="T21" fmla="*/ 729 h 841"/>
                <a:gd name="T22" fmla="*/ 389 w 875"/>
                <a:gd name="T23" fmla="*/ 64 h 841"/>
                <a:gd name="T24" fmla="*/ 194 w 875"/>
                <a:gd name="T25" fmla="*/ 116 h 841"/>
                <a:gd name="T26" fmla="*/ 53 w 875"/>
                <a:gd name="T27" fmla="*/ 258 h 841"/>
                <a:gd name="T28" fmla="val 30000"/>
                <a:gd name="T29" fmla="*/ 453 h 841"/>
                <a:gd name="T30" fmla="*/ 53 w 875"/>
                <a:gd name="T31" fmla="*/ 648 h 841"/>
                <a:gd name="T32" fmla="*/ 194 w 875"/>
                <a:gd name="T33" fmla="*/ 789 h 841"/>
                <a:gd name="T34" fmla="*/ 389 w 875"/>
                <a:gd name="T35" fmla="*/ 841 h 841"/>
                <a:gd name="T36" fmla="*/ 540 w 875"/>
                <a:gd name="T37" fmla="*/ 811 h 841"/>
                <a:gd name="T38" fmla="*/ 665 w 875"/>
                <a:gd name="T39" fmla="*/ 726 h 841"/>
                <a:gd name="T40" fmla="*/ 389 w 875"/>
                <a:gd name="T41" fmla="*/ 450 h 841"/>
                <a:gd name="T42" fmla="*/ 389 w 875"/>
                <a:gd name="T43" fmla="*/ 64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5" h="841">
                  <a:moveTo>
                    <a:pt x="790" y="193"/>
                  </a:moveTo>
                  <a:cubicBezTo>
                    <a:pt x="755" y="134"/>
                    <a:pt x="708" y="86"/>
                    <a:pt x="649" y="52"/>
                  </a:cubicBezTo>
                  <a:cubicBezTo>
                    <a:pt x="589" y="17"/>
                    <a:pt x="524" y="0"/>
                    <a:pt x="454" y="0"/>
                  </a:cubicBezTo>
                  <a:cubicBezTo>
                    <a:pt x="454" y="388"/>
                    <a:pt x="454" y="388"/>
                    <a:pt x="454" y="388"/>
                  </a:cubicBezTo>
                  <a:cubicBezTo>
                    <a:pt x="842" y="388"/>
                    <a:pt x="842" y="388"/>
                    <a:pt x="842" y="388"/>
                  </a:cubicBezTo>
                  <a:cubicBezTo>
                    <a:pt x="842" y="318"/>
                    <a:pt x="825" y="253"/>
                    <a:pt x="790" y="193"/>
                  </a:cubicBezTo>
                  <a:close/>
                  <a:moveTo>
                    <a:pt x="759" y="729"/>
                  </a:moveTo>
                  <a:cubicBezTo>
                    <a:pt x="796" y="693"/>
                    <a:pt x="824" y="652"/>
                    <a:pt x="844" y="604"/>
                  </a:cubicBezTo>
                  <a:cubicBezTo>
                    <a:pt x="865" y="556"/>
                    <a:pt x="875" y="506"/>
                    <a:pt x="875" y="453"/>
                  </a:cubicBezTo>
                  <a:cubicBezTo>
                    <a:pt x="484" y="453"/>
                    <a:pt x="484" y="453"/>
                    <a:pt x="484" y="453"/>
                  </a:cubicBezTo>
                  <a:lnTo>
                    <a:pt x="759" y="729"/>
                  </a:lnTo>
                  <a:close/>
                  <a:moveTo>
                    <a:pt x="389" y="64"/>
                  </a:moveTo>
                  <a:cubicBezTo>
                    <a:pt x="319" y="64"/>
                    <a:pt x="253" y="82"/>
                    <a:pt x="194" y="116"/>
                  </a:cubicBezTo>
                  <a:cubicBezTo>
                    <a:pt x="134" y="151"/>
                    <a:pt x="87" y="198"/>
                    <a:pt x="53" y="258"/>
                  </a:cubicBezTo>
                  <a:cubicBezTo>
                    <a:pt x="18" y="317"/>
                    <a:pt x="0" y="382"/>
                    <a:pt x="0" y="453"/>
                  </a:cubicBezTo>
                  <a:cubicBezTo>
                    <a:pt x="0" y="523"/>
                    <a:pt x="18" y="588"/>
                    <a:pt x="53" y="648"/>
                  </a:cubicBezTo>
                  <a:cubicBezTo>
                    <a:pt x="87" y="707"/>
                    <a:pt x="134" y="755"/>
                    <a:pt x="194" y="789"/>
                  </a:cubicBezTo>
                  <a:cubicBezTo>
                    <a:pt x="253" y="824"/>
                    <a:pt x="319" y="841"/>
                    <a:pt x="389" y="841"/>
                  </a:cubicBezTo>
                  <a:cubicBezTo>
                    <a:pt x="442" y="841"/>
                    <a:pt x="492" y="831"/>
                    <a:pt x="540" y="811"/>
                  </a:cubicBezTo>
                  <a:cubicBezTo>
                    <a:pt x="588" y="791"/>
                    <a:pt x="629" y="762"/>
                    <a:pt x="665" y="726"/>
                  </a:cubicBezTo>
                  <a:cubicBezTo>
                    <a:pt x="389" y="450"/>
                    <a:pt x="389" y="450"/>
                    <a:pt x="389" y="450"/>
                  </a:cubicBezTo>
                  <a:lnTo>
                    <a:pt x="389" y="64"/>
                  </a:ln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sp>
          <p:nvSpPr>
            <p:cNvPr id="17" name="Freeform 26">
              <a:extLst>
                <a:ext uri="{FF2B5EF4-FFF2-40B4-BE49-F238E27FC236}">
                  <a16:creationId xmlns:a16="http://schemas.microsoft.com/office/drawing/2014/main" id="{F082BD40-5742-4BEC-B239-820922E870F6}"/>
                </a:ext>
              </a:extLst>
            </p:cNvPr>
            <p:cNvSpPr>
              <a:spLocks noEditPoints="1"/>
            </p:cNvSpPr>
            <p:nvPr/>
          </p:nvSpPr>
          <p:spPr bwMode="auto">
            <a:xfrm>
              <a:off x="294101" y="4692750"/>
              <a:ext cx="297690" cy="298807"/>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sp>
          <p:nvSpPr>
            <p:cNvPr id="18" name="Freeform 27">
              <a:extLst>
                <a:ext uri="{FF2B5EF4-FFF2-40B4-BE49-F238E27FC236}">
                  <a16:creationId xmlns:a16="http://schemas.microsoft.com/office/drawing/2014/main" id="{60CC13E8-3BEE-43AB-BD57-0F8FFCF70ECA}"/>
                </a:ext>
              </a:extLst>
            </p:cNvPr>
            <p:cNvSpPr>
              <a:spLocks noEditPoints="1"/>
            </p:cNvSpPr>
            <p:nvPr/>
          </p:nvSpPr>
          <p:spPr bwMode="auto">
            <a:xfrm>
              <a:off x="305767" y="4224560"/>
              <a:ext cx="294685" cy="296180"/>
            </a:xfrm>
            <a:custGeom>
              <a:avLst/>
              <a:gdLst>
                <a:gd name="T0" fmla="*/ 601 w 604"/>
                <a:gd name="T1" fmla="*/ 423 h 606"/>
                <a:gd name="T2" fmla="*/ 592 w 604"/>
                <a:gd name="T3" fmla="*/ 419 h 606"/>
                <a:gd name="T4" fmla="*/ 511 w 604"/>
                <a:gd name="T5" fmla="*/ 419 h 606"/>
                <a:gd name="T6" fmla="*/ 511 w 604"/>
                <a:gd name="T7" fmla="*/ 109 h 606"/>
                <a:gd name="T8" fmla="*/ 601 w 604"/>
                <a:gd name="T9" fmla="*/ 20 h 606"/>
                <a:gd name="T10" fmla="*/ 604 w 604"/>
                <a:gd name="T11" fmla="*/ 12 h 606"/>
                <a:gd name="T12" fmla="*/ 601 w 604"/>
                <a:gd name="T13" fmla="*/ 3 h 606"/>
                <a:gd name="T14" fmla="*/ 592 w 604"/>
                <a:gd name="T15" fmla="*/ 0 h 606"/>
                <a:gd name="T16" fmla="*/ 584 w 604"/>
                <a:gd name="T17" fmla="*/ 3 h 606"/>
                <a:gd name="T18" fmla="*/ 494 w 604"/>
                <a:gd name="T19" fmla="*/ 93 h 606"/>
                <a:gd name="T20" fmla="*/ 185 w 604"/>
                <a:gd name="T21" fmla="*/ 93 h 606"/>
                <a:gd name="T22" fmla="*/ 185 w 604"/>
                <a:gd name="T23" fmla="*/ 12 h 606"/>
                <a:gd name="T24" fmla="*/ 182 w 604"/>
                <a:gd name="T25" fmla="*/ 3 h 606"/>
                <a:gd name="T26" fmla="*/ 174 w 604"/>
                <a:gd name="T27" fmla="*/ 0 h 606"/>
                <a:gd name="T28" fmla="*/ 104 w 604"/>
                <a:gd name="T29" fmla="*/ 0 h 606"/>
                <a:gd name="T30" fmla="*/ 95 w 604"/>
                <a:gd name="T31" fmla="*/ 3 h 606"/>
                <a:gd name="T32" fmla="*/ 92 w 604"/>
                <a:gd name="T33" fmla="*/ 12 h 606"/>
                <a:gd name="T34" fmla="*/ 92 w 604"/>
                <a:gd name="T35" fmla="*/ 93 h 606"/>
                <a:gd name="T36" fmla="*/ 11 w 604"/>
                <a:gd name="T37" fmla="*/ 93 h 606"/>
                <a:gd name="T38" fmla="*/ 3 w 604"/>
                <a:gd name="T39" fmla="*/ 96 h 606"/>
                <a:gd name="T40" fmla="*/ 0 w 604"/>
                <a:gd name="T41" fmla="*/ 105 h 606"/>
                <a:gd name="T42" fmla="*/ 0 w 604"/>
                <a:gd name="T43" fmla="*/ 175 h 606"/>
                <a:gd name="T44" fmla="*/ 3 w 604"/>
                <a:gd name="T45" fmla="*/ 183 h 606"/>
                <a:gd name="T46" fmla="*/ 11 w 604"/>
                <a:gd name="T47" fmla="*/ 186 h 606"/>
                <a:gd name="T48" fmla="*/ 92 w 604"/>
                <a:gd name="T49" fmla="*/ 186 h 606"/>
                <a:gd name="T50" fmla="*/ 92 w 604"/>
                <a:gd name="T51" fmla="*/ 500 h 606"/>
                <a:gd name="T52" fmla="*/ 95 w 604"/>
                <a:gd name="T53" fmla="*/ 509 h 606"/>
                <a:gd name="T54" fmla="*/ 104 w 604"/>
                <a:gd name="T55" fmla="*/ 513 h 606"/>
                <a:gd name="T56" fmla="*/ 418 w 604"/>
                <a:gd name="T57" fmla="*/ 513 h 606"/>
                <a:gd name="T58" fmla="*/ 418 w 604"/>
                <a:gd name="T59" fmla="*/ 594 h 606"/>
                <a:gd name="T60" fmla="*/ 421 w 604"/>
                <a:gd name="T61" fmla="*/ 603 h 606"/>
                <a:gd name="T62" fmla="*/ 430 w 604"/>
                <a:gd name="T63" fmla="*/ 606 h 606"/>
                <a:gd name="T64" fmla="*/ 500 w 604"/>
                <a:gd name="T65" fmla="*/ 606 h 606"/>
                <a:gd name="T66" fmla="*/ 508 w 604"/>
                <a:gd name="T67" fmla="*/ 603 h 606"/>
                <a:gd name="T68" fmla="*/ 511 w 604"/>
                <a:gd name="T69" fmla="*/ 594 h 606"/>
                <a:gd name="T70" fmla="*/ 511 w 604"/>
                <a:gd name="T71" fmla="*/ 513 h 606"/>
                <a:gd name="T72" fmla="*/ 592 w 604"/>
                <a:gd name="T73" fmla="*/ 513 h 606"/>
                <a:gd name="T74" fmla="*/ 601 w 604"/>
                <a:gd name="T75" fmla="*/ 509 h 606"/>
                <a:gd name="T76" fmla="*/ 604 w 604"/>
                <a:gd name="T77" fmla="*/ 500 h 606"/>
                <a:gd name="T78" fmla="*/ 604 w 604"/>
                <a:gd name="T79" fmla="*/ 430 h 606"/>
                <a:gd name="T80" fmla="*/ 601 w 604"/>
                <a:gd name="T81" fmla="*/ 423 h 606"/>
                <a:gd name="T82" fmla="*/ 185 w 604"/>
                <a:gd name="T83" fmla="*/ 186 h 606"/>
                <a:gd name="T84" fmla="*/ 401 w 604"/>
                <a:gd name="T85" fmla="*/ 186 h 606"/>
                <a:gd name="T86" fmla="*/ 185 w 604"/>
                <a:gd name="T87" fmla="*/ 403 h 606"/>
                <a:gd name="T88" fmla="*/ 185 w 604"/>
                <a:gd name="T89" fmla="*/ 186 h 606"/>
                <a:gd name="T90" fmla="*/ 418 w 604"/>
                <a:gd name="T91" fmla="*/ 203 h 606"/>
                <a:gd name="T92" fmla="*/ 418 w 604"/>
                <a:gd name="T93" fmla="*/ 419 h 606"/>
                <a:gd name="T94" fmla="*/ 202 w 604"/>
                <a:gd name="T95" fmla="*/ 419 h 606"/>
                <a:gd name="T96" fmla="*/ 418 w 604"/>
                <a:gd name="T97" fmla="*/ 20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606">
                  <a:moveTo>
                    <a:pt x="601" y="423"/>
                  </a:moveTo>
                  <a:lnTo>
                    <a:pt x="592" y="419"/>
                  </a:lnTo>
                  <a:lnTo>
                    <a:pt x="511" y="419"/>
                  </a:lnTo>
                  <a:lnTo>
                    <a:pt x="511" y="109"/>
                  </a:lnTo>
                  <a:lnTo>
                    <a:pt x="601" y="20"/>
                  </a:lnTo>
                  <a:lnTo>
                    <a:pt x="604" y="12"/>
                  </a:lnTo>
                  <a:lnTo>
                    <a:pt x="601" y="3"/>
                  </a:lnTo>
                  <a:lnTo>
                    <a:pt x="592" y="0"/>
                  </a:lnTo>
                  <a:lnTo>
                    <a:pt x="584" y="3"/>
                  </a:lnTo>
                  <a:lnTo>
                    <a:pt x="494" y="93"/>
                  </a:lnTo>
                  <a:lnTo>
                    <a:pt x="185" y="93"/>
                  </a:lnTo>
                  <a:lnTo>
                    <a:pt x="185" y="12"/>
                  </a:lnTo>
                  <a:lnTo>
                    <a:pt x="182" y="3"/>
                  </a:lnTo>
                  <a:lnTo>
                    <a:pt x="174" y="0"/>
                  </a:lnTo>
                  <a:lnTo>
                    <a:pt x="104" y="0"/>
                  </a:lnTo>
                  <a:lnTo>
                    <a:pt x="95" y="3"/>
                  </a:lnTo>
                  <a:lnTo>
                    <a:pt x="92" y="12"/>
                  </a:lnTo>
                  <a:lnTo>
                    <a:pt x="92" y="93"/>
                  </a:lnTo>
                  <a:lnTo>
                    <a:pt x="11" y="93"/>
                  </a:lnTo>
                  <a:lnTo>
                    <a:pt x="3" y="96"/>
                  </a:lnTo>
                  <a:lnTo>
                    <a:pt x="0" y="105"/>
                  </a:lnTo>
                  <a:lnTo>
                    <a:pt x="0" y="175"/>
                  </a:lnTo>
                  <a:lnTo>
                    <a:pt x="3" y="183"/>
                  </a:lnTo>
                  <a:lnTo>
                    <a:pt x="11" y="186"/>
                  </a:lnTo>
                  <a:lnTo>
                    <a:pt x="92" y="186"/>
                  </a:lnTo>
                  <a:lnTo>
                    <a:pt x="92" y="500"/>
                  </a:lnTo>
                  <a:lnTo>
                    <a:pt x="95" y="509"/>
                  </a:lnTo>
                  <a:lnTo>
                    <a:pt x="104" y="513"/>
                  </a:lnTo>
                  <a:lnTo>
                    <a:pt x="418" y="513"/>
                  </a:lnTo>
                  <a:lnTo>
                    <a:pt x="418" y="594"/>
                  </a:lnTo>
                  <a:lnTo>
                    <a:pt x="421" y="603"/>
                  </a:lnTo>
                  <a:lnTo>
                    <a:pt x="430" y="606"/>
                  </a:lnTo>
                  <a:lnTo>
                    <a:pt x="500" y="606"/>
                  </a:lnTo>
                  <a:lnTo>
                    <a:pt x="508" y="603"/>
                  </a:lnTo>
                  <a:lnTo>
                    <a:pt x="511" y="594"/>
                  </a:lnTo>
                  <a:lnTo>
                    <a:pt x="511" y="513"/>
                  </a:lnTo>
                  <a:lnTo>
                    <a:pt x="592" y="513"/>
                  </a:lnTo>
                  <a:lnTo>
                    <a:pt x="601" y="509"/>
                  </a:lnTo>
                  <a:lnTo>
                    <a:pt x="604" y="500"/>
                  </a:lnTo>
                  <a:lnTo>
                    <a:pt x="604" y="430"/>
                  </a:lnTo>
                  <a:lnTo>
                    <a:pt x="601" y="423"/>
                  </a:lnTo>
                  <a:close/>
                  <a:moveTo>
                    <a:pt x="185" y="186"/>
                  </a:moveTo>
                  <a:lnTo>
                    <a:pt x="401" y="186"/>
                  </a:lnTo>
                  <a:lnTo>
                    <a:pt x="185" y="403"/>
                  </a:lnTo>
                  <a:lnTo>
                    <a:pt x="185" y="186"/>
                  </a:lnTo>
                  <a:close/>
                  <a:moveTo>
                    <a:pt x="418" y="203"/>
                  </a:moveTo>
                  <a:lnTo>
                    <a:pt x="418" y="419"/>
                  </a:lnTo>
                  <a:lnTo>
                    <a:pt x="202" y="419"/>
                  </a:lnTo>
                  <a:lnTo>
                    <a:pt x="418" y="203"/>
                  </a:lnTo>
                  <a:close/>
                </a:path>
              </a:pathLst>
            </a:custGeom>
            <a:solidFill>
              <a:srgbClr val="00BFB3"/>
            </a:solidFill>
            <a:ln>
              <a:noFill/>
            </a:ln>
          </p:spPr>
          <p:txBody>
            <a:bodyPr vert="horz" wrap="square" lIns="91398" tIns="45699" rIns="91398" bIns="456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CA" i="0" dirty="0">
                <a:solidFill>
                  <a:srgbClr val="000000"/>
                </a:solidFill>
              </a:endParaRPr>
            </a:p>
          </p:txBody>
        </p:sp>
        <p:grpSp>
          <p:nvGrpSpPr>
            <p:cNvPr id="27" name="Group 26">
              <a:extLst>
                <a:ext uri="{FF2B5EF4-FFF2-40B4-BE49-F238E27FC236}">
                  <a16:creationId xmlns:a16="http://schemas.microsoft.com/office/drawing/2014/main" id="{4474E225-70CB-4082-8598-9C1C97CAA47B}"/>
                </a:ext>
              </a:extLst>
            </p:cNvPr>
            <p:cNvGrpSpPr/>
            <p:nvPr/>
          </p:nvGrpSpPr>
          <p:grpSpPr>
            <a:xfrm>
              <a:off x="305788" y="2631700"/>
              <a:ext cx="294641" cy="295158"/>
              <a:chOff x="502920" y="2790334"/>
              <a:chExt cx="294640" cy="294640"/>
            </a:xfrm>
          </p:grpSpPr>
          <p:sp>
            <p:nvSpPr>
              <p:cNvPr id="29" name="Oval 28">
                <a:extLst>
                  <a:ext uri="{FF2B5EF4-FFF2-40B4-BE49-F238E27FC236}">
                    <a16:creationId xmlns:a16="http://schemas.microsoft.com/office/drawing/2014/main" id="{B85AA1CE-9E01-4658-A100-801CC4DF059B}"/>
                  </a:ext>
                </a:extLst>
              </p:cNvPr>
              <p:cNvSpPr/>
              <p:nvPr/>
            </p:nvSpPr>
            <p:spPr>
              <a:xfrm>
                <a:off x="502920" y="2790334"/>
                <a:ext cx="294640" cy="294640"/>
              </a:xfrm>
              <a:prstGeom prst="ellipse">
                <a:avLst/>
              </a:prstGeom>
              <a:noFill/>
              <a:ln w="50800">
                <a:solidFill>
                  <a:srgbClr val="00BF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80" fontAlgn="auto">
                  <a:spcBef>
                    <a:spcPts val="0"/>
                  </a:spcBef>
                  <a:spcAft>
                    <a:spcPts val="0"/>
                  </a:spcAft>
                </a:pPr>
                <a:endParaRPr lang="en-US" sz="1800" i="0" dirty="0">
                  <a:solidFill>
                    <a:srgbClr val="FFFFFF"/>
                  </a:solidFill>
                </a:endParaRPr>
              </a:p>
            </p:txBody>
          </p:sp>
          <p:sp>
            <p:nvSpPr>
              <p:cNvPr id="30" name="Oval 29">
                <a:extLst>
                  <a:ext uri="{FF2B5EF4-FFF2-40B4-BE49-F238E27FC236}">
                    <a16:creationId xmlns:a16="http://schemas.microsoft.com/office/drawing/2014/main" id="{48371456-9B7E-4778-8720-8634E4649F86}"/>
                  </a:ext>
                </a:extLst>
              </p:cNvPr>
              <p:cNvSpPr/>
              <p:nvPr/>
            </p:nvSpPr>
            <p:spPr>
              <a:xfrm>
                <a:off x="595630" y="2879417"/>
                <a:ext cx="109220" cy="109220"/>
              </a:xfrm>
              <a:prstGeom prst="ellipse">
                <a:avLst/>
              </a:prstGeom>
              <a:solidFill>
                <a:srgbClr val="00BFB3"/>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080" fontAlgn="auto">
                  <a:spcBef>
                    <a:spcPts val="0"/>
                  </a:spcBef>
                  <a:spcAft>
                    <a:spcPts val="0"/>
                  </a:spcAft>
                </a:pPr>
                <a:endParaRPr lang="en-US" sz="1800" i="0" dirty="0">
                  <a:solidFill>
                    <a:srgbClr val="FFFFFF"/>
                  </a:solidFill>
                </a:endParaRPr>
              </a:p>
            </p:txBody>
          </p:sp>
        </p:grpSp>
        <p:pic>
          <p:nvPicPr>
            <p:cNvPr id="28" name="Picture 27" descr="GPM_SBETF_0316_L1-24.png">
              <a:extLst>
                <a:ext uri="{FF2B5EF4-FFF2-40B4-BE49-F238E27FC236}">
                  <a16:creationId xmlns:a16="http://schemas.microsoft.com/office/drawing/2014/main" id="{75128085-154B-4910-9CBB-CD89A3EE5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3614681"/>
              <a:ext cx="357574" cy="356226"/>
            </a:xfrm>
            <a:prstGeom prst="rect">
              <a:avLst/>
            </a:prstGeom>
          </p:spPr>
        </p:pic>
      </p:grpSp>
      <p:sp>
        <p:nvSpPr>
          <p:cNvPr id="2" name="TextBox 1">
            <a:extLst>
              <a:ext uri="{FF2B5EF4-FFF2-40B4-BE49-F238E27FC236}">
                <a16:creationId xmlns:a16="http://schemas.microsoft.com/office/drawing/2014/main" id="{7D10B49E-FF60-4CAF-94D3-BEA3C6221D77}"/>
              </a:ext>
            </a:extLst>
          </p:cNvPr>
          <p:cNvSpPr txBox="1"/>
          <p:nvPr/>
        </p:nvSpPr>
        <p:spPr>
          <a:xfrm>
            <a:off x="-68576" y="-49632"/>
            <a:ext cx="357790" cy="184666"/>
          </a:xfrm>
          <a:prstGeom prst="rect">
            <a:avLst/>
          </a:prstGeom>
          <a:noFill/>
        </p:spPr>
        <p:txBody>
          <a:bodyPr wrap="none" rtlCol="0">
            <a:spAutoFit/>
          </a:bodyPr>
          <a:lstStyle/>
          <a:p>
            <a:r>
              <a:rPr lang="en-US" sz="600" dirty="0">
                <a:solidFill>
                  <a:srgbClr val="A7A7A7"/>
                </a:solidFill>
              </a:rPr>
              <a:t>5624</a:t>
            </a:r>
          </a:p>
        </p:txBody>
      </p:sp>
      <p:pic>
        <p:nvPicPr>
          <p:cNvPr id="5" name="Picture 4">
            <a:extLst>
              <a:ext uri="{FF2B5EF4-FFF2-40B4-BE49-F238E27FC236}">
                <a16:creationId xmlns:a16="http://schemas.microsoft.com/office/drawing/2014/main" id="{99A03629-6C8E-42AC-B9A4-7EC4DEAE4CC1}"/>
              </a:ext>
            </a:extLst>
          </p:cNvPr>
          <p:cNvPicPr>
            <a:picLocks noChangeAspect="1"/>
          </p:cNvPicPr>
          <p:nvPr/>
        </p:nvPicPr>
        <p:blipFill>
          <a:blip r:embed="rId4"/>
          <a:stretch>
            <a:fillRect/>
          </a:stretch>
        </p:blipFill>
        <p:spPr>
          <a:xfrm>
            <a:off x="274320" y="3331829"/>
            <a:ext cx="386571" cy="358087"/>
          </a:xfrm>
          <a:prstGeom prst="rect">
            <a:avLst/>
          </a:prstGeom>
          <a:ln>
            <a:noFill/>
          </a:ln>
        </p:spPr>
      </p:pic>
    </p:spTree>
    <p:extLst>
      <p:ext uri="{BB962C8B-B14F-4D97-AF65-F5344CB8AC3E}">
        <p14:creationId xmlns:p14="http://schemas.microsoft.com/office/powerpoint/2010/main" val="206174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Management profile</a:t>
            </a:r>
          </a:p>
        </p:txBody>
      </p:sp>
      <p:sp>
        <p:nvSpPr>
          <p:cNvPr id="8" name="Text Placeholder 7"/>
          <p:cNvSpPr>
            <a:spLocks noGrp="1"/>
          </p:cNvSpPr>
          <p:nvPr>
            <p:ph type="body" sz="quarter" idx="37"/>
          </p:nvPr>
        </p:nvSpPr>
        <p:spPr>
          <a:xfrm>
            <a:off x="1325879" y="1276350"/>
            <a:ext cx="7543800" cy="4425950"/>
          </a:xfrm>
        </p:spPr>
        <p:txBody>
          <a:bodyPr/>
          <a:lstStyle/>
          <a:p>
            <a:r>
              <a:rPr lang="en-US"/>
              <a:t>Dina Ting, CFA</a:t>
            </a:r>
            <a:endParaRPr lang="en-US" dirty="0"/>
          </a:p>
          <a:p>
            <a:r>
              <a:rPr lang="en-US" sz="900" b="0"/>
              <a:t>Senior Vice President </a:t>
            </a:r>
          </a:p>
          <a:p>
            <a:r>
              <a:rPr lang="en-US" sz="900" b="0"/>
              <a:t>Head of Global Index Portfolio Management  </a:t>
            </a:r>
          </a:p>
          <a:p>
            <a:r>
              <a:rPr lang="en-US" sz="900" b="0"/>
              <a:t>Franklin Templeton </a:t>
            </a:r>
          </a:p>
          <a:p>
            <a:r>
              <a:rPr lang="en-US" sz="900" b="0"/>
              <a:t>San Mateo, California, United States </a:t>
            </a:r>
          </a:p>
          <a:p>
            <a:pPr>
              <a:spcBef>
                <a:spcPts val="600"/>
              </a:spcBef>
            </a:pPr>
            <a:r>
              <a:rPr lang="en-US" sz="900" b="0"/>
              <a:t>Dina Ting is senior vice president and head of Global Index Portfolio Management at Franklin Templeton. Her team is responsible for managing Franklin Templeton's suite of index-based strategies, including ETFs.  </a:t>
            </a:r>
          </a:p>
          <a:p>
            <a:pPr>
              <a:spcBef>
                <a:spcPts val="600"/>
              </a:spcBef>
            </a:pPr>
            <a:r>
              <a:rPr lang="en-US" sz="900" b="0"/>
              <a:t>Prior to joining the firm in 2015, Ms. Ting spent nearly a decade at BlackRock, where she led the Institutional Emerging Markets team that managed over 70 global equity portfolios for clients worldwide. She also managed a multitude of iShares ETFs covering smart beta, global real estate, sector-based and emerging market strategies. In 2019, Ms. Ting was named one of Money Management Executive's Top Women in Asset Management and in 2018, she was recognized by the San Francisco Business Times as one of the Most Influential Women in Bay Area Business. </a:t>
            </a:r>
          </a:p>
          <a:p>
            <a:pPr>
              <a:spcBef>
                <a:spcPts val="600"/>
              </a:spcBef>
            </a:pPr>
            <a:r>
              <a:rPr lang="en-US" sz="900" b="0"/>
              <a:t>She earned a master of science in management science and engineering from Stanford University and holds a bachelor of science degree in industrial engineering from Purdue University. She is a Chartered Financial Analyst (CFA) charterholder.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 y="1276350"/>
            <a:ext cx="915988" cy="1280160"/>
          </a:xfrm>
          <a:prstGeom prst="rect">
            <a:avLst/>
          </a:prstGeom>
        </p:spPr>
      </p:pic>
      <p:sp>
        <p:nvSpPr>
          <p:cNvPr id="13" name="Slide Number Placeholder 6">
            <a:extLst>
              <a:ext uri="{FF2B5EF4-FFF2-40B4-BE49-F238E27FC236}">
                <a16:creationId xmlns:a16="http://schemas.microsoft.com/office/drawing/2014/main" id="{8ED831A4-2583-4B4F-86F7-7608EEFD10DC}"/>
              </a:ext>
            </a:extLst>
          </p:cNvPr>
          <p:cNvSpPr>
            <a:spLocks noGrp="1"/>
          </p:cNvSpPr>
          <p:nvPr>
            <p:ph type="sldNum" sz="quarter" idx="4"/>
          </p:nvPr>
        </p:nvSpPr>
        <p:spPr>
          <a:xfrm>
            <a:off x="8503920" y="6536549"/>
            <a:ext cx="365760" cy="164592"/>
          </a:xfrm>
        </p:spPr>
        <p:txBody>
          <a:bodyPr/>
          <a:lstStyle/>
          <a:p>
            <a:fld id="{67E9A120-F7E8-4BDF-841C-781D15B23E72}" type="slidenum">
              <a:rPr lang="en-US" sz="900" smtClean="0"/>
              <a:t>39</a:t>
            </a:fld>
            <a:endParaRPr lang="en-US" sz="900" dirty="0"/>
          </a:p>
        </p:txBody>
      </p:sp>
    </p:spTree>
    <p:extLst>
      <p:ext uri="{BB962C8B-B14F-4D97-AF65-F5344CB8AC3E}">
        <p14:creationId xmlns:p14="http://schemas.microsoft.com/office/powerpoint/2010/main" val="250840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84E0C9-80A3-481E-8DC2-16FC7770FD5A}"/>
              </a:ext>
            </a:extLst>
          </p:cNvPr>
          <p:cNvSpPr>
            <a:spLocks noGrp="1"/>
          </p:cNvSpPr>
          <p:nvPr>
            <p:ph type="sldNum" sz="quarter" idx="4"/>
          </p:nvPr>
        </p:nvSpPr>
        <p:spPr/>
        <p:txBody>
          <a:bodyPr/>
          <a:lstStyle/>
          <a:p>
            <a:fld id="{8DEE4CCE-E124-4EEF-808B-DF88997C2318}" type="slidenum">
              <a:rPr lang="en-US" smtClean="0"/>
              <a:pPr/>
              <a:t>4</a:t>
            </a:fld>
            <a:endParaRPr lang="en-US" dirty="0"/>
          </a:p>
        </p:txBody>
      </p:sp>
      <p:sp>
        <p:nvSpPr>
          <p:cNvPr id="4" name="Text Placeholder 3">
            <a:extLst>
              <a:ext uri="{FF2B5EF4-FFF2-40B4-BE49-F238E27FC236}">
                <a16:creationId xmlns:a16="http://schemas.microsoft.com/office/drawing/2014/main" id="{85D1E741-0ADD-44C7-81C4-451D72FFF62B}"/>
              </a:ext>
            </a:extLst>
          </p:cNvPr>
          <p:cNvSpPr>
            <a:spLocks noGrp="1"/>
          </p:cNvSpPr>
          <p:nvPr>
            <p:ph type="body" sz="quarter" idx="26"/>
          </p:nvPr>
        </p:nvSpPr>
        <p:spPr>
          <a:xfrm>
            <a:off x="274320" y="5848312"/>
            <a:ext cx="8503920" cy="695062"/>
          </a:xfrm>
        </p:spPr>
        <p:txBody>
          <a:bodyPr/>
          <a:lstStyle/>
          <a:p>
            <a:r>
              <a:rPr lang="de-de" dirty="0"/>
              <a:t>Dieser Graph dient ausschließlich der Veranschaulichung und stellt nicht die Wertentwicklung irgendeines Fonds von Franklin Templeton dar. Indizes werden nicht gemanagt. Es ist nicht möglich, direkt in einen Index zu investieren. Gebühren, Kosten oder Ausgabeaufschläge sind nicht berücksichtigt. </a:t>
            </a:r>
          </a:p>
          <a:p>
            <a:r>
              <a:rPr lang="de-de" dirty="0"/>
              <a:t>Quelle: Factset, MSCI, Stand: 3</a:t>
            </a:r>
            <a:r>
              <a:rPr lang="en-US" dirty="0"/>
              <a:t>0</a:t>
            </a:r>
            <a:r>
              <a:rPr lang="de-de" dirty="0"/>
              <a:t>. </a:t>
            </a:r>
            <a:r>
              <a:rPr lang="en-US" dirty="0"/>
              <a:t>September</a:t>
            </a:r>
            <a:r>
              <a:rPr lang="de-DE" dirty="0"/>
              <a:t> </a:t>
            </a:r>
            <a:r>
              <a:rPr lang="de-de" dirty="0"/>
              <a:t>20</a:t>
            </a:r>
            <a:r>
              <a:rPr lang="pl-PL" dirty="0"/>
              <a:t>22</a:t>
            </a:r>
            <a:r>
              <a:rPr lang="de-de" dirty="0"/>
              <a:t>.</a:t>
            </a:r>
            <a:endParaRPr lang="de-DE" dirty="0"/>
          </a:p>
          <a:p>
            <a:r>
              <a:rPr lang="de-DE" dirty="0"/>
              <a:t>Die Nettorenditen (NR) umfassen die Erträge abzüglich der Quellensteuer bei Dividendenausschüttung.</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15" name="Text Placeholder 4">
            <a:extLst>
              <a:ext uri="{FF2B5EF4-FFF2-40B4-BE49-F238E27FC236}">
                <a16:creationId xmlns:a16="http://schemas.microsoft.com/office/drawing/2014/main" id="{A0A5EB42-C8FB-4B62-84AB-8DB8871A0965}"/>
              </a:ext>
            </a:extLst>
          </p:cNvPr>
          <p:cNvSpPr>
            <a:spLocks noGrp="1"/>
          </p:cNvSpPr>
          <p:nvPr>
            <p:ph type="body" sz="quarter" idx="15"/>
          </p:nvPr>
        </p:nvSpPr>
        <p:spPr>
          <a:xfrm>
            <a:off x="274319" y="1280160"/>
            <a:ext cx="8595360" cy="405239"/>
          </a:xfrm>
        </p:spPr>
        <p:txBody>
          <a:bodyPr/>
          <a:lstStyle/>
          <a:p>
            <a:r>
              <a:rPr lang="de-de" dirty="0">
                <a:solidFill>
                  <a:schemeClr val="tx1"/>
                </a:solidFill>
              </a:rPr>
              <a:t>MSCI All Country World Index – Nettorendite vs. Kursrendite</a:t>
            </a:r>
          </a:p>
          <a:p>
            <a:pPr lvl="1"/>
            <a:r>
              <a:rPr lang="de-de" sz="1000" dirty="0"/>
              <a:t>Auflegung – </a:t>
            </a:r>
            <a:r>
              <a:rPr lang="pl-PL" sz="1000" dirty="0"/>
              <a:t>3</a:t>
            </a:r>
            <a:r>
              <a:rPr lang="en-US" sz="1000" dirty="0"/>
              <a:t>0</a:t>
            </a:r>
            <a:r>
              <a:rPr lang="pl-PL" sz="1000" dirty="0"/>
              <a:t>.0</a:t>
            </a:r>
            <a:r>
              <a:rPr lang="en-US" sz="1000" dirty="0"/>
              <a:t>9</a:t>
            </a:r>
            <a:r>
              <a:rPr lang="pl-PL" sz="1000" dirty="0"/>
              <a:t>.</a:t>
            </a:r>
            <a:r>
              <a:rPr lang="en-US" sz="1000" dirty="0"/>
              <a:t>20</a:t>
            </a:r>
            <a:r>
              <a:rPr lang="pl-PL" sz="1000" dirty="0"/>
              <a:t>22</a:t>
            </a:r>
            <a:endParaRPr lang="en-US" sz="1000" dirty="0"/>
          </a:p>
        </p:txBody>
      </p:sp>
      <p:sp>
        <p:nvSpPr>
          <p:cNvPr id="6" name="Text Placeholder 5">
            <a:extLst>
              <a:ext uri="{FF2B5EF4-FFF2-40B4-BE49-F238E27FC236}">
                <a16:creationId xmlns:a16="http://schemas.microsoft.com/office/drawing/2014/main" id="{677216EB-C3C1-470D-9651-888BE4625B02}"/>
              </a:ext>
            </a:extLst>
          </p:cNvPr>
          <p:cNvSpPr>
            <a:spLocks noGrp="1"/>
          </p:cNvSpPr>
          <p:nvPr>
            <p:ph type="body" sz="quarter" idx="32"/>
          </p:nvPr>
        </p:nvSpPr>
        <p:spPr/>
        <p:txBody>
          <a:bodyPr/>
          <a:lstStyle/>
          <a:p>
            <a:r>
              <a:rPr lang="de-DE" dirty="0"/>
              <a:t>Dividenden können sich deutlich auf Renditen auswirken</a:t>
            </a:r>
            <a:endParaRPr lang="en-US" dirty="0"/>
          </a:p>
        </p:txBody>
      </p:sp>
      <p:graphicFrame>
        <p:nvGraphicFramePr>
          <p:cNvPr id="16" name="Content Placeholder 3">
            <a:extLst>
              <a:ext uri="{FF2B5EF4-FFF2-40B4-BE49-F238E27FC236}">
                <a16:creationId xmlns:a16="http://schemas.microsoft.com/office/drawing/2014/main" id="{4726EACE-1FAF-4169-8FC1-FF7BBAAB8B7A}"/>
              </a:ext>
            </a:extLst>
          </p:cNvPr>
          <p:cNvGraphicFramePr>
            <a:graphicFrameLocks noGrp="1"/>
          </p:cNvGraphicFramePr>
          <p:nvPr>
            <p:ph sz="quarter" idx="4294967295"/>
            <p:extLst>
              <p:ext uri="{D42A27DB-BD31-4B8C-83A1-F6EECF244321}">
                <p14:modId xmlns:p14="http://schemas.microsoft.com/office/powerpoint/2010/main" val="514755151"/>
              </p:ext>
            </p:extLst>
          </p:nvPr>
        </p:nvGraphicFramePr>
        <p:xfrm>
          <a:off x="307907" y="1736725"/>
          <a:ext cx="7269163" cy="384175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7765EA23-BDE6-454D-A970-3F4FD83ABE98}"/>
              </a:ext>
            </a:extLst>
          </p:cNvPr>
          <p:cNvCxnSpPr>
            <a:cxnSpLocks/>
          </p:cNvCxnSpPr>
          <p:nvPr/>
        </p:nvCxnSpPr>
        <p:spPr>
          <a:xfrm flipH="1">
            <a:off x="724730" y="3625520"/>
            <a:ext cx="6914321" cy="0"/>
          </a:xfrm>
          <a:prstGeom prst="line">
            <a:avLst/>
          </a:prstGeom>
          <a:ln w="9525">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E60A81-BDF3-475E-A12C-AF3F9102B9FC}"/>
              </a:ext>
            </a:extLst>
          </p:cNvPr>
          <p:cNvCxnSpPr>
            <a:cxnSpLocks/>
          </p:cNvCxnSpPr>
          <p:nvPr/>
        </p:nvCxnSpPr>
        <p:spPr>
          <a:xfrm flipH="1">
            <a:off x="815832" y="2816573"/>
            <a:ext cx="6818456" cy="0"/>
          </a:xfrm>
          <a:prstGeom prst="line">
            <a:avLst/>
          </a:prstGeom>
          <a:ln w="9525">
            <a:solidFill>
              <a:srgbClr val="BFBFB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FCFBC66-1468-4845-9D5A-4D691AB7AED4}"/>
              </a:ext>
            </a:extLst>
          </p:cNvPr>
          <p:cNvSpPr/>
          <p:nvPr/>
        </p:nvSpPr>
        <p:spPr>
          <a:xfrm>
            <a:off x="7558548" y="2678469"/>
            <a:ext cx="1379220" cy="861774"/>
          </a:xfrm>
          <a:prstGeom prst="rect">
            <a:avLst/>
          </a:prstGeom>
        </p:spPr>
        <p:txBody>
          <a:bodyPr wrap="square">
            <a:spAutoFit/>
          </a:bodyPr>
          <a:lstStyle/>
          <a:p>
            <a:r>
              <a:rPr lang="de-de" sz="1200" dirty="0">
                <a:solidFill>
                  <a:schemeClr val="accent3"/>
                </a:solidFill>
              </a:rPr>
              <a:t>Wiederanlage</a:t>
            </a:r>
            <a:r>
              <a:rPr lang="de-DE" sz="1200" dirty="0">
                <a:solidFill>
                  <a:schemeClr val="accent3"/>
                </a:solidFill>
              </a:rPr>
              <a:t> von </a:t>
            </a:r>
            <a:r>
              <a:rPr lang="de-de" sz="1200" dirty="0">
                <a:solidFill>
                  <a:schemeClr val="accent3"/>
                </a:solidFill>
              </a:rPr>
              <a:t>Dividenden</a:t>
            </a:r>
          </a:p>
          <a:p>
            <a:r>
              <a:rPr lang="en-US" sz="1400" b="1" dirty="0">
                <a:solidFill>
                  <a:schemeClr val="accent3"/>
                </a:solidFill>
              </a:rPr>
              <a:t>52</a:t>
            </a:r>
            <a:r>
              <a:rPr lang="de-de" sz="1400" b="1" dirty="0">
                <a:solidFill>
                  <a:schemeClr val="accent3"/>
                </a:solidFill>
              </a:rPr>
              <a:t> %</a:t>
            </a:r>
            <a:r>
              <a:rPr lang="de-de" sz="1400" dirty="0">
                <a:solidFill>
                  <a:schemeClr val="accent3"/>
                </a:solidFill>
              </a:rPr>
              <a:t> </a:t>
            </a:r>
            <a:r>
              <a:rPr lang="de-de" sz="1200" dirty="0">
                <a:solidFill>
                  <a:schemeClr val="accent3"/>
                </a:solidFill>
              </a:rPr>
              <a:t>der</a:t>
            </a:r>
            <a:r>
              <a:rPr lang="de-DE" sz="1200" dirty="0">
                <a:solidFill>
                  <a:schemeClr val="accent3"/>
                </a:solidFill>
              </a:rPr>
              <a:t> </a:t>
            </a:r>
            <a:r>
              <a:rPr lang="de-de" sz="1200" dirty="0">
                <a:solidFill>
                  <a:schemeClr val="accent3"/>
                </a:solidFill>
              </a:rPr>
              <a:t>Rendite</a:t>
            </a:r>
          </a:p>
        </p:txBody>
      </p:sp>
      <p:cxnSp>
        <p:nvCxnSpPr>
          <p:cNvPr id="20" name="Straight Arrow Connector 19">
            <a:extLst>
              <a:ext uri="{FF2B5EF4-FFF2-40B4-BE49-F238E27FC236}">
                <a16:creationId xmlns:a16="http://schemas.microsoft.com/office/drawing/2014/main" id="{F060D3E3-ADFE-4A5E-8709-AE3E784681F0}"/>
              </a:ext>
            </a:extLst>
          </p:cNvPr>
          <p:cNvCxnSpPr>
            <a:cxnSpLocks/>
          </p:cNvCxnSpPr>
          <p:nvPr/>
        </p:nvCxnSpPr>
        <p:spPr>
          <a:xfrm>
            <a:off x="7419524" y="2822678"/>
            <a:ext cx="0" cy="802842"/>
          </a:xfrm>
          <a:prstGeom prst="straightConnector1">
            <a:avLst/>
          </a:prstGeom>
          <a:ln w="38100">
            <a:solidFill>
              <a:schemeClr val="accent3"/>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A51A5CF-EC67-4612-BDBD-B15C039FC3AA}"/>
              </a:ext>
            </a:extLst>
          </p:cNvPr>
          <p:cNvSpPr txBox="1"/>
          <p:nvPr/>
        </p:nvSpPr>
        <p:spPr>
          <a:xfrm>
            <a:off x="-67842" y="-41785"/>
            <a:ext cx="399681" cy="184666"/>
          </a:xfrm>
          <a:prstGeom prst="rect">
            <a:avLst/>
          </a:prstGeom>
          <a:noFill/>
        </p:spPr>
        <p:txBody>
          <a:bodyPr wrap="square">
            <a:spAutoFit/>
          </a:bodyPr>
          <a:lstStyle/>
          <a:p>
            <a:r>
              <a:rPr lang="pl-PL" sz="600" dirty="0">
                <a:solidFill>
                  <a:srgbClr val="BBBBBB"/>
                </a:solidFill>
                <a:latin typeface="Arial" panose="020B0604020202020204" pitchFamily="34" charset="0"/>
              </a:rPr>
              <a:t>5631</a:t>
            </a:r>
            <a:endParaRPr lang="en-US" dirty="0"/>
          </a:p>
        </p:txBody>
      </p:sp>
    </p:spTree>
    <p:extLst>
      <p:ext uri="{BB962C8B-B14F-4D97-AF65-F5344CB8AC3E}">
        <p14:creationId xmlns:p14="http://schemas.microsoft.com/office/powerpoint/2010/main" val="315135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Management profile</a:t>
            </a:r>
            <a:r>
              <a:rPr lang="en-US" i="1" dirty="0"/>
              <a:t> </a:t>
            </a:r>
          </a:p>
        </p:txBody>
      </p:sp>
      <p:sp>
        <p:nvSpPr>
          <p:cNvPr id="8" name="Text Placeholder 7"/>
          <p:cNvSpPr>
            <a:spLocks noGrp="1"/>
          </p:cNvSpPr>
          <p:nvPr>
            <p:ph type="body" sz="quarter" idx="37"/>
          </p:nvPr>
        </p:nvSpPr>
        <p:spPr>
          <a:xfrm>
            <a:off x="1325879" y="1276350"/>
            <a:ext cx="7543800" cy="4425950"/>
          </a:xfrm>
        </p:spPr>
        <p:txBody>
          <a:bodyPr/>
          <a:lstStyle/>
          <a:p>
            <a:r>
              <a:rPr lang="en-US"/>
              <a:t>Lorenzo Crosato, CFA</a:t>
            </a:r>
            <a:endParaRPr lang="en-US" dirty="0"/>
          </a:p>
          <a:p>
            <a:r>
              <a:rPr lang="en-US" sz="900" b="0"/>
              <a:t>Portfolio Manager   </a:t>
            </a:r>
          </a:p>
          <a:p>
            <a:r>
              <a:rPr lang="en-US" sz="900" b="0"/>
              <a:t>Franklin Templeton Investment Management Limited </a:t>
            </a:r>
          </a:p>
          <a:p>
            <a:r>
              <a:rPr lang="en-US" sz="900" b="0"/>
              <a:t>London, United Kingdom </a:t>
            </a:r>
          </a:p>
          <a:p>
            <a:pPr>
              <a:spcBef>
                <a:spcPts val="600"/>
              </a:spcBef>
            </a:pPr>
            <a:r>
              <a:rPr lang="en-US" sz="900" b="0"/>
              <a:t>Lorenzo Crosato is vice president of Global Index Portfolio Management at Franklin Templeton, and a portfolio manager for its suite of index-based strategies, including ETFs. Based in London, Mr. Crosato is responsible for managing Franklin Templeton's smart beta ETFs domiciled in EMEA.  </a:t>
            </a:r>
          </a:p>
          <a:p>
            <a:pPr>
              <a:spcBef>
                <a:spcPts val="600"/>
              </a:spcBef>
            </a:pPr>
            <a:r>
              <a:rPr lang="en-US" sz="900" b="0"/>
              <a:t>Prior to joining the firm, he was a director of beta strategies at Blackrock, where he spent a decade as an index portfolio manager covering a variety of strategies and markets for Institutional clients. He previously held a variety of industry roles across the UK, Ireland, Italy and the Cayman Islands. </a:t>
            </a:r>
          </a:p>
          <a:p>
            <a:pPr>
              <a:spcBef>
                <a:spcPts val="600"/>
              </a:spcBef>
            </a:pPr>
            <a:r>
              <a:rPr lang="en-US" sz="900" b="0"/>
              <a:t>Mr. Crosato earned a degree in economics from Ca Foscari University of Venice and is a Chartered Financial Analyst (CFA) charterholder.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 y="1276350"/>
            <a:ext cx="915988" cy="1280160"/>
          </a:xfrm>
          <a:prstGeom prst="rect">
            <a:avLst/>
          </a:prstGeom>
        </p:spPr>
      </p:pic>
      <p:sp>
        <p:nvSpPr>
          <p:cNvPr id="13" name="Slide Number Placeholder 6">
            <a:extLst>
              <a:ext uri="{FF2B5EF4-FFF2-40B4-BE49-F238E27FC236}">
                <a16:creationId xmlns:a16="http://schemas.microsoft.com/office/drawing/2014/main" id="{8ED831A4-2583-4B4F-86F7-7608EEFD10DC}"/>
              </a:ext>
            </a:extLst>
          </p:cNvPr>
          <p:cNvSpPr>
            <a:spLocks noGrp="1"/>
          </p:cNvSpPr>
          <p:nvPr>
            <p:ph type="sldNum" sz="quarter" idx="4"/>
          </p:nvPr>
        </p:nvSpPr>
        <p:spPr>
          <a:xfrm>
            <a:off x="8503920" y="6536549"/>
            <a:ext cx="365760" cy="164592"/>
          </a:xfrm>
        </p:spPr>
        <p:txBody>
          <a:bodyPr/>
          <a:lstStyle/>
          <a:p>
            <a:fld id="{67E9A120-F7E8-4BDF-841C-781D15B23E72}" type="slidenum">
              <a:rPr lang="en-US" sz="900" smtClean="0"/>
              <a:t>40</a:t>
            </a:fld>
            <a:endParaRPr lang="en-US" sz="900" dirty="0"/>
          </a:p>
        </p:txBody>
      </p:sp>
    </p:spTree>
    <p:extLst>
      <p:ext uri="{BB962C8B-B14F-4D97-AF65-F5344CB8AC3E}">
        <p14:creationId xmlns:p14="http://schemas.microsoft.com/office/powerpoint/2010/main" val="44943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Management profile</a:t>
            </a:r>
            <a:r>
              <a:rPr lang="en-US" i="1" dirty="0"/>
              <a:t> </a:t>
            </a:r>
          </a:p>
        </p:txBody>
      </p:sp>
      <p:sp>
        <p:nvSpPr>
          <p:cNvPr id="8" name="Text Placeholder 7"/>
          <p:cNvSpPr>
            <a:spLocks noGrp="1"/>
          </p:cNvSpPr>
          <p:nvPr>
            <p:ph type="body" sz="quarter" idx="37"/>
          </p:nvPr>
        </p:nvSpPr>
        <p:spPr>
          <a:xfrm>
            <a:off x="1325879" y="1276350"/>
            <a:ext cx="7543800" cy="4425950"/>
          </a:xfrm>
        </p:spPr>
        <p:txBody>
          <a:bodyPr/>
          <a:lstStyle/>
          <a:p>
            <a:r>
              <a:rPr lang="en-US"/>
              <a:t>David Mann</a:t>
            </a:r>
            <a:endParaRPr lang="en-US" dirty="0"/>
          </a:p>
          <a:p>
            <a:r>
              <a:rPr lang="en-US" sz="900" b="0"/>
              <a:t>Head of Global ETF Capital Markets   </a:t>
            </a:r>
          </a:p>
          <a:p>
            <a:r>
              <a:rPr lang="en-US" sz="900" b="0"/>
              <a:t>Franklin Templeton </a:t>
            </a:r>
          </a:p>
          <a:p>
            <a:r>
              <a:rPr lang="en-US" sz="900" b="0"/>
              <a:t>San Mateo, California, United States </a:t>
            </a:r>
          </a:p>
          <a:p>
            <a:pPr>
              <a:spcBef>
                <a:spcPts val="600"/>
              </a:spcBef>
            </a:pPr>
            <a:r>
              <a:rPr lang="en-US" sz="900" b="0"/>
              <a:t>David Mann is the head of Capital Markets for Franklin Templeton Investments. The Capital Markets team works with both investors and broker-dealers to help ensure Franklin ETFs trade as they were designed. His responsibilities include working with liquidity providers to foster healthy creation and redemption processes and on-screen markets as well as partnering with Franklin sales specialists to discuss ETF trading and structure directly with clients.  </a:t>
            </a:r>
          </a:p>
          <a:p>
            <a:pPr>
              <a:spcBef>
                <a:spcPts val="600"/>
              </a:spcBef>
            </a:pPr>
            <a:r>
              <a:rPr lang="en-US" sz="900" b="0"/>
              <a:t>Mr. Mann has 17 years of experience within the ETF industry. Prior to joining Franklin Templeton in 2016, Mr. Mann spent almost 7 years at BlackRock (formerly Barclays Global Investors) where he held a variety of roles, most recently leading the client facing team within iShares US Capital Markets. Prior to BlackRock, Mr. Mann led the ETF market making business for LaBranche Structured Products of Hong Kong. </a:t>
            </a:r>
          </a:p>
          <a:p>
            <a:pPr>
              <a:spcBef>
                <a:spcPts val="600"/>
              </a:spcBef>
            </a:pPr>
            <a:r>
              <a:rPr lang="en-US" sz="900" b="0"/>
              <a:t>Mr. Mann earned an M.S. in Biomedical Engineering from Northwestern University and a B.A. in Pre-Medicine and Mathematics from Columbia University.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 y="1276350"/>
            <a:ext cx="915988" cy="1280160"/>
          </a:xfrm>
          <a:prstGeom prst="rect">
            <a:avLst/>
          </a:prstGeom>
        </p:spPr>
      </p:pic>
      <p:sp>
        <p:nvSpPr>
          <p:cNvPr id="13" name="Slide Number Placeholder 6">
            <a:extLst>
              <a:ext uri="{FF2B5EF4-FFF2-40B4-BE49-F238E27FC236}">
                <a16:creationId xmlns:a16="http://schemas.microsoft.com/office/drawing/2014/main" id="{8ED831A4-2583-4B4F-86F7-7608EEFD10DC}"/>
              </a:ext>
            </a:extLst>
          </p:cNvPr>
          <p:cNvSpPr>
            <a:spLocks noGrp="1"/>
          </p:cNvSpPr>
          <p:nvPr>
            <p:ph type="sldNum" sz="quarter" idx="4"/>
          </p:nvPr>
        </p:nvSpPr>
        <p:spPr>
          <a:xfrm>
            <a:off x="8503920" y="6536549"/>
            <a:ext cx="365760" cy="164592"/>
          </a:xfrm>
        </p:spPr>
        <p:txBody>
          <a:bodyPr/>
          <a:lstStyle/>
          <a:p>
            <a:fld id="{67E9A120-F7E8-4BDF-841C-781D15B23E72}" type="slidenum">
              <a:rPr lang="en-US" sz="900" smtClean="0"/>
              <a:t>41</a:t>
            </a:fld>
            <a:endParaRPr lang="en-US" sz="900" dirty="0"/>
          </a:p>
        </p:txBody>
      </p:sp>
    </p:spTree>
    <p:extLst>
      <p:ext uri="{BB962C8B-B14F-4D97-AF65-F5344CB8AC3E}">
        <p14:creationId xmlns:p14="http://schemas.microsoft.com/office/powerpoint/2010/main" val="44943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Management profile</a:t>
            </a:r>
            <a:r>
              <a:rPr lang="en-US" i="1" dirty="0"/>
              <a:t> </a:t>
            </a:r>
          </a:p>
        </p:txBody>
      </p:sp>
      <p:sp>
        <p:nvSpPr>
          <p:cNvPr id="8" name="Text Placeholder 7"/>
          <p:cNvSpPr>
            <a:spLocks noGrp="1"/>
          </p:cNvSpPr>
          <p:nvPr>
            <p:ph type="body" sz="quarter" idx="37"/>
          </p:nvPr>
        </p:nvSpPr>
        <p:spPr>
          <a:xfrm>
            <a:off x="1325879" y="1276350"/>
            <a:ext cx="7543800" cy="4425950"/>
          </a:xfrm>
        </p:spPr>
        <p:txBody>
          <a:bodyPr/>
          <a:lstStyle/>
          <a:p>
            <a:r>
              <a:rPr lang="en-US"/>
              <a:t>Patrick H.E. O'Connor</a:t>
            </a:r>
            <a:endParaRPr lang="en-US" dirty="0"/>
          </a:p>
          <a:p>
            <a:r>
              <a:rPr lang="en-US" sz="900" b="0"/>
              <a:t>Head of Global ETFs   </a:t>
            </a:r>
          </a:p>
          <a:p>
            <a:r>
              <a:rPr lang="en-US" sz="900" b="0"/>
              <a:t>Franklin Advisers Inc </a:t>
            </a:r>
          </a:p>
          <a:p>
            <a:r>
              <a:rPr lang="en-US" sz="900" b="0"/>
              <a:t>San Mateo, California, United States </a:t>
            </a:r>
          </a:p>
          <a:p>
            <a:pPr>
              <a:spcBef>
                <a:spcPts val="600"/>
              </a:spcBef>
            </a:pPr>
            <a:r>
              <a:rPr lang="en-US" sz="900" b="0"/>
              <a:t>Patrick O'Connor is head of Global Exchange Traded Funds (ETFs) for Franklin Templeton Investments.  Mr. O'Connor has primary responsibility for the development and execution of the firm's ETF capabilities.  He brings industry leading expertise on the design, launch, investment management and operations of ETFs. </a:t>
            </a:r>
          </a:p>
          <a:p>
            <a:pPr>
              <a:spcBef>
                <a:spcPts val="600"/>
              </a:spcBef>
            </a:pPr>
            <a:r>
              <a:rPr lang="en-US" sz="900" b="0"/>
              <a:t>Prior to joining Franklin Templeton in 2015, Mr. O'Connor spent 16 years at BlackRock (formerly Barclays Global Investors) and held several executive positions, most notably as managing director and head of iShares Equity Portfolio Management.  At BlackRock, he was responsible for more than 250 index and smart beta funds.  He has led numerous product launches, including both mutual funds and ETFs, and was an original member of the iShares Launch Team in 1999.  </a:t>
            </a:r>
          </a:p>
          <a:p>
            <a:pPr>
              <a:spcBef>
                <a:spcPts val="600"/>
              </a:spcBef>
            </a:pPr>
            <a:r>
              <a:rPr lang="en-US" sz="900" b="0"/>
              <a:t>Mr. O'Connor earned an M.B.A. with an emphasis in Finance from Fordham University and a B.A. in History from the University of California at Davis.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 y="1276350"/>
            <a:ext cx="915988" cy="1280160"/>
          </a:xfrm>
          <a:prstGeom prst="rect">
            <a:avLst/>
          </a:prstGeom>
        </p:spPr>
      </p:pic>
      <p:sp>
        <p:nvSpPr>
          <p:cNvPr id="13" name="Slide Number Placeholder 6">
            <a:extLst>
              <a:ext uri="{FF2B5EF4-FFF2-40B4-BE49-F238E27FC236}">
                <a16:creationId xmlns:a16="http://schemas.microsoft.com/office/drawing/2014/main" id="{8ED831A4-2583-4B4F-86F7-7608EEFD10DC}"/>
              </a:ext>
            </a:extLst>
          </p:cNvPr>
          <p:cNvSpPr>
            <a:spLocks noGrp="1"/>
          </p:cNvSpPr>
          <p:nvPr>
            <p:ph type="sldNum" sz="quarter" idx="4"/>
          </p:nvPr>
        </p:nvSpPr>
        <p:spPr>
          <a:xfrm>
            <a:off x="8503920" y="6536549"/>
            <a:ext cx="365760" cy="164592"/>
          </a:xfrm>
        </p:spPr>
        <p:txBody>
          <a:bodyPr/>
          <a:lstStyle/>
          <a:p>
            <a:fld id="{67E9A120-F7E8-4BDF-841C-781D15B23E72}" type="slidenum">
              <a:rPr lang="en-US" sz="900" smtClean="0"/>
              <a:t>42</a:t>
            </a:fld>
            <a:endParaRPr lang="en-US" sz="900" dirty="0"/>
          </a:p>
        </p:txBody>
      </p:sp>
    </p:spTree>
    <p:extLst>
      <p:ext uri="{BB962C8B-B14F-4D97-AF65-F5344CB8AC3E}">
        <p14:creationId xmlns:p14="http://schemas.microsoft.com/office/powerpoint/2010/main" val="449439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solidFill>
                  <a:schemeClr val="tx1"/>
                </a:solidFill>
              </a:rPr>
              <a:t>Welche wesentlichen Risiken bestehen?</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8DEE4CCE-E124-4EEF-808B-DF88997C2318}" type="slidenum">
              <a:rPr lang="en-US" smtClean="0">
                <a:solidFill>
                  <a:srgbClr val="000000"/>
                </a:solidFill>
              </a:rPr>
              <a:pPr/>
              <a:t>43</a:t>
            </a:fld>
            <a:endParaRPr lang="en-US" dirty="0">
              <a:solidFill>
                <a:srgbClr val="000000"/>
              </a:solidFill>
            </a:endParaRPr>
          </a:p>
        </p:txBody>
      </p:sp>
      <p:graphicFrame>
        <p:nvGraphicFramePr>
          <p:cNvPr id="2" name="Table 2">
            <a:extLst>
              <a:ext uri="{FF2B5EF4-FFF2-40B4-BE49-F238E27FC236}">
                <a16:creationId xmlns:a16="http://schemas.microsoft.com/office/drawing/2014/main" id="{94DE0E9D-3128-4202-A009-34834CA32863}"/>
              </a:ext>
            </a:extLst>
          </p:cNvPr>
          <p:cNvGraphicFramePr>
            <a:graphicFrameLocks noGrp="1"/>
          </p:cNvGraphicFramePr>
          <p:nvPr>
            <p:extLst>
              <p:ext uri="{D42A27DB-BD31-4B8C-83A1-F6EECF244321}">
                <p14:modId xmlns:p14="http://schemas.microsoft.com/office/powerpoint/2010/main" val="4018633920"/>
              </p:ext>
            </p:extLst>
          </p:nvPr>
        </p:nvGraphicFramePr>
        <p:xfrm>
          <a:off x="274320" y="1280160"/>
          <a:ext cx="8638032" cy="4419944"/>
        </p:xfrm>
        <a:graphic>
          <a:graphicData uri="http://schemas.openxmlformats.org/drawingml/2006/table">
            <a:tbl>
              <a:tblPr>
                <a:tableStyleId>{3B4B98B0-60AC-42C2-AFA5-B58CD77FA1E5}</a:tableStyleId>
              </a:tblPr>
              <a:tblGrid>
                <a:gridCol w="8638032">
                  <a:extLst>
                    <a:ext uri="{9D8B030D-6E8A-4147-A177-3AD203B41FA5}">
                      <a16:colId xmlns:a16="http://schemas.microsoft.com/office/drawing/2014/main" val="2237229154"/>
                    </a:ext>
                  </a:extLst>
                </a:gridCol>
              </a:tblGrid>
              <a:tr h="0">
                <a:tc>
                  <a:txBody>
                    <a:bodyPr/>
                    <a:lstStyle/>
                    <a:p>
                      <a:r>
                        <a:rPr lang="en-US" sz="1000" b="0" dirty="0">
                          <a:solidFill>
                            <a:schemeClr val="tx1"/>
                          </a:solidFill>
                          <a:latin typeface="Arial"/>
                        </a:rPr>
                        <a:t>Der Wert der Anteile des Fonds und der damit erzielten Erträge kann sowohl steigen als auch fallen und Anleger erhalten den investierten Betrag unter Umständen nicht vollständig zurück. Die Wertentwicklung kann auch durch Währungsschwankungen beeinflusst werden. Währungsschwankungen können den Wert ausländischer Anlagen beeinträchtigen. Es besteht keine Garantie, dass der Fonds sein Ziel erreichen wird. Der Fonds beabsichtigt, die Entwicklung des zugrunde liegenden Index nachzubilden, der sich aus 100 aus dem MSCI ACWI exREITS Index-NR ausgewählten Aktien zusammensetzt. Derartige Anlagen waren in der Vergangenheit Preisschwankungen aufgrund von Faktoren wie der allgemeinen Aktienmarktvolatilität, Änderungen der finanziellen Aussichten oder Devisenmarktschwankungen ausgesetzt. Dies führt dazu, dass die Wertentwicklung des Fonds sehr starken Schwankungen innerhalb relativ kurzer Zeiträume ausgesetzt sein kann. Weitere Risiken von erheblicher Relevanz sind: Kontrahentenrisiko: Das Risiko, dass Finanzinstitute oder andere Unternehmen im Finanzsektor (die als Kontrahenten von Finanzkontrakten agieren) ihren Verpflichtungen aufgrund von Insolvenz, Konkurs oder aus anderen Gründen nicht nachkommen können. Fremdwährungsrisiko: Das Risiko eines Verlusts aufgrund von Wechselkursschwankungen oder Devisenkontrollvorschriften. Mit Derivaten verbundenes Risiko: Das Risiko des Verlusts in Bezug auf ein Finanzinstrument, wenn eine geringfügige Veränderung des Werts einer Basisanlage einen größeren Einfluss auf den Wert des betreffenden Finanzinstruments haben kann. Derivate können zusätzlichen Liquiditäts-, Kredit- und Kontrahentenrisiken unterliegen. Schwellenmarktrisiko: Das Risiko in Verbindung mit der Anlage in Ländern, deren politische, wirtschaftliche, rechtliche und aufsichtsrechtliche Systeme weniger ausgereift sind. In diesen Ländern kann es zu politischer und wirtschaftlicher Instabilität, fehlender Liquidität oder Transparenz sowie Problemen bei der Wertpapierverwahrung kommen. Indexbezogenes Risiko: Das Risiko, dass quantitative Techniken, die zur Zusammenstellung des individuellen Index verwendet werden, den der Fonds nachbilden soll, nicht das beabsichtigte Ergebnis erzielen, oder dass das Portfolio des Fonds von der Zusammensetzung oder Wertentwicklung seines Index abweicht. Sekundärmarkthandelsrisiko: Das Risiko, dass am Sekundärmarkt gekaufte Anteile normalerweise nicht direkt an den Fonds zurückverkauft werden können und dass Anleger daher eventuell mehr als den Nettoinventarwert pro Anteil zahlen, wenn sie Anteile kaufen, oder dass sie weniger als den aktuellen Nettoinventarwert pro Anteil erhalten, wenn sie Anteile verkaufen. Vollständige Angaben zu allen für diesen Fonds maßgeblichen Risiken finden Sie im Abschnitt „Risikoabwägungen“ im aktuellen Verkaufsprospekt von Franklin Templeton ICAV.</a:t>
                      </a:r>
                      <a:r>
                        <a:rPr lang="en-US" sz="1100" b="0" dirty="0">
                          <a:solidFill>
                            <a:schemeClr val="tx1"/>
                          </a:solidFill>
                        </a:rPr>
                        <a:t> </a:t>
                      </a:r>
                      <a:endParaRPr lang="en-US"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231502"/>
                  </a:ext>
                </a:extLst>
              </a:tr>
              <a:tr h="1082384">
                <a:tc>
                  <a:txBody>
                    <a:bodyPr/>
                    <a:lstStyle/>
                    <a:p>
                      <a:r>
                        <a:rPr lang="en-US" b="1" i="0" baseline="0">
                          <a:solidFill>
                            <a:schemeClr val="accent1"/>
                          </a:solidFill>
                          <a:latin typeface="Arial" panose="020B0604020202020204" pitchFamily="34" charset="0"/>
                        </a:rPr>
                        <a:t> </a:t>
                      </a:r>
                      <a:endParaRPr lang="en-US" b="1" i="0" baseline="0" dirty="0">
                        <a:solidFill>
                          <a:schemeClr val="accent1"/>
                        </a:solidFill>
                        <a:latin typeface="Arial" panose="020B0604020202020204" pitchFamily="34" charset="0"/>
                      </a:endParaRPr>
                    </a:p>
                  </a:txBody>
                  <a:tcPr marL="0" marR="0" marT="0" marB="1524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7896023"/>
                  </a:ext>
                </a:extLst>
              </a:tr>
              <a:tr h="0">
                <a:tc>
                  <a:txBody>
                    <a:bodyPr/>
                    <a:lstStyle/>
                    <a:p>
                      <a:r>
                        <a:rPr lang="en-US" dirty="0"/>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071521"/>
                  </a:ext>
                </a:extLst>
              </a:tr>
            </a:tbl>
          </a:graphicData>
        </a:graphic>
      </p:graphicFrame>
      <p:sp>
        <p:nvSpPr>
          <p:cNvPr id="20" name="Text Placeholder 10">
            <a:extLst>
              <a:ext uri="{FF2B5EF4-FFF2-40B4-BE49-F238E27FC236}">
                <a16:creationId xmlns:a16="http://schemas.microsoft.com/office/drawing/2014/main" id="{502819F4-8935-6221-6C75-8CAA790D83B5}"/>
              </a:ext>
            </a:extLst>
          </p:cNvPr>
          <p:cNvSpPr txBox="1">
            <a:spLocks/>
          </p:cNvSpPr>
          <p:nvPr/>
        </p:nvSpPr>
        <p:spPr>
          <a:xfrm>
            <a:off x="274320" y="6564053"/>
            <a:ext cx="8503920" cy="13849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b="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t>Nur für Vertriebspartner/Nicht für Investoren</a:t>
            </a:r>
            <a:endParaRPr lang="en-US" dirty="0"/>
          </a:p>
        </p:txBody>
      </p:sp>
    </p:spTree>
    <p:extLst>
      <p:ext uri="{BB962C8B-B14F-4D97-AF65-F5344CB8AC3E}">
        <p14:creationId xmlns:p14="http://schemas.microsoft.com/office/powerpoint/2010/main" val="2850290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A17D85-2CC2-483F-A2A3-22BF9D69AB35}"/>
              </a:ext>
            </a:extLst>
          </p:cNvPr>
          <p:cNvSpPr>
            <a:spLocks noGrp="1"/>
          </p:cNvSpPr>
          <p:nvPr>
            <p:ph type="sldNum" sz="quarter" idx="4"/>
          </p:nvPr>
        </p:nvSpPr>
        <p:spPr/>
        <p:txBody>
          <a:bodyPr/>
          <a:lstStyle/>
          <a:p>
            <a:fld id="{8DEE4CCE-E124-4EEF-808B-DF88997C2318}" type="slidenum">
              <a:rPr lang="en-US" smtClean="0">
                <a:solidFill>
                  <a:srgbClr val="000000"/>
                </a:solidFill>
              </a:rPr>
              <a:pPr/>
              <a:t>44</a:t>
            </a:fld>
            <a:endParaRPr lang="en-US" dirty="0">
              <a:solidFill>
                <a:srgbClr val="000000"/>
              </a:solidFill>
            </a:endParaRPr>
          </a:p>
        </p:txBody>
      </p:sp>
      <p:sp>
        <p:nvSpPr>
          <p:cNvPr id="5" name="Title 2">
            <a:extLst>
              <a:ext uri="{FF2B5EF4-FFF2-40B4-BE49-F238E27FC236}">
                <a16:creationId xmlns:a16="http://schemas.microsoft.com/office/drawing/2014/main" id="{C9BC1180-58CA-42B5-9C02-69779BAE0C93}"/>
              </a:ext>
            </a:extLst>
          </p:cNvPr>
          <p:cNvSpPr>
            <a:spLocks noGrp="1"/>
          </p:cNvSpPr>
          <p:nvPr>
            <p:ph type="title"/>
          </p:nvPr>
        </p:nvSpPr>
        <p:spPr>
          <a:xfrm>
            <a:off x="274320" y="424787"/>
            <a:ext cx="6400800" cy="644735"/>
          </a:xfrm>
        </p:spPr>
        <p:txBody>
          <a:bodyPr/>
          <a:lstStyle/>
          <a:p>
            <a:r>
              <a:rPr lang="en-US">
                <a:solidFill>
                  <a:schemeClr val="tx1"/>
                </a:solidFill>
              </a:rPr>
              <a:t>Glossar</a:t>
            </a:r>
            <a:r>
              <a:rPr lang="en-US"/>
              <a:t> </a:t>
            </a:r>
            <a:endParaRPr lang="en-US" dirty="0"/>
          </a:p>
        </p:txBody>
      </p:sp>
      <p:graphicFrame>
        <p:nvGraphicFramePr>
          <p:cNvPr id="6" name="Table 5">
            <a:extLst>
              <a:ext uri="{FF2B5EF4-FFF2-40B4-BE49-F238E27FC236}">
                <a16:creationId xmlns:a16="http://schemas.microsoft.com/office/drawing/2014/main" id="{FE4D5225-E7A3-4F06-B589-0DB7E8C0E7F7}"/>
              </a:ext>
            </a:extLst>
          </p:cNvPr>
          <p:cNvGraphicFramePr>
            <a:graphicFrameLocks noGrp="1"/>
          </p:cNvGraphicFramePr>
          <p:nvPr>
            <p:extLst>
              <p:ext uri="{D42A27DB-BD31-4B8C-83A1-F6EECF244321}">
                <p14:modId xmlns:p14="http://schemas.microsoft.com/office/powerpoint/2010/main" val="3848523072"/>
              </p:ext>
            </p:extLst>
          </p:nvPr>
        </p:nvGraphicFramePr>
        <p:xfrm>
          <a:off x="274320" y="1280160"/>
          <a:ext cx="8229600" cy="228600"/>
        </p:xfrm>
        <a:graphic>
          <a:graphicData uri="http://schemas.openxmlformats.org/drawingml/2006/table">
            <a:tbl>
              <a:tblPr bandRow="1">
                <a:tableStyleId>{2D5ABB26-0587-4C30-8999-92F81FD0307C}</a:tableStyleId>
              </a:tblPr>
              <a:tblGrid>
                <a:gridCol w="8229600">
                  <a:extLst>
                    <a:ext uri="{9D8B030D-6E8A-4147-A177-3AD203B41FA5}">
                      <a16:colId xmlns:a16="http://schemas.microsoft.com/office/drawing/2014/main" val="3210800329"/>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Beta</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Eine Kennzahl für das Ausmaß der vergangenen Aktienkursschwankungen eines Portfolios in Relation zum Auf und Ab des Gesamtmarktes (oder eines entsprechenden Marktindex). Dem Markt (oder Index) wird ein Beta von 1,00 zugeordnet, sodass ein Portfolio mit einem Beta von 1,20 einen Anstieg oder Rückgang seiner Aktienkurse um 12% verzeichnet, wenn der Gesamtmarkt um 10% steigt oder fällt.</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Dividendenrendite</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Die jährliche erhaltene Dividende einer Aktie als Prozentsatz des Kurses. Der Wert stellt den gewichteten Durchschnitt der im Portfolio gehaltenen Aktien dar. Er ist nicht als Hinweis auf den aus diesem Portfolio erzielten Ertrag zu verstehen.</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Eigenkapitalrentabilität</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Kennzahl für die Rentabilität einer Gesellschaft, die angibt, wieviel Gewinn ein Unternehmens mit dem von den Anteilsinhabern investierten Kapital erwirtschaftet. Der Wert stellt den gewichteten Durchschnitt der im Portfolio gehaltenen Aktien dar.</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Gesamtkapitalrentabilität</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Die Gesamtkapitalrentabilität (ROA) drückt die Profitalibität eines Unternehmens im Verhältnis zu seinem Gesamtvermögen in Prozent aus. Je höher die ROA, umso besser, denn das Unternehmen verdient mehr Geld mit geringeren Investitionen.</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Gewichtete durchschnittliche Marktkapitalisierung</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Kennzahl zur Ermittlung des Wertes eines Unternehmens. Sie wird berechnet, indem die Gesamtzahl der sich im Umlauf befindlichen Aktien mit dem Aktienkurs multipliziert wird. Bezogen auf ein Portfolio stellt die Kennzahl einen gewichteten Durchschnitt auf Grundlage der im Portfolio gehaltenen Aktien dar. </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Information Ratio</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Im Investmentjargon das Verhältnis des erwarteten Ertrags zum Risiko. Gewöhnlich wird diese statistische Methode verwendet, um die Performance eines Managers gegenüber einer Benchmark zu messen. Dieser Maßstab setzt explitzit in Beziehung, in welchem Maß eine Anlage die Benchmark geschlagen hat und mit welcher Beständigkeit die Anlage die Benchmark geschlagen hat.</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Kurs- / Buchwert</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Der Aktienkurs geteilt durch den Buchwert (d.h. den Nettowert) pro Aktie. Der Wert stellt den gewichteten Durchschnitt der im Portfolio gehaltenen Aktien dar.</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6"/>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Kurs-Gewinn-Verhältnis (letzte 12 Monate)</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Der Wert stellt den gewichteten Durchschnitt der im Portfolio gehaltenen Aktien dar.</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Kurs-Gewinn-Verhältnis (nächste 12 Monate)</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Kennzahl, die das Kurs-Gewinn-Verhältnis einer Aktie  misst, auf Grundlage der für die nächsten zwölf Monate prognostizierten Gewinne. Der Wert stellt den gewichteten Durchschnitt der im Portfolio gehaltenen Aktien dar.</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8"/>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Methodik</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Die Methodik gibt an, ob ein ETF sämtliche Indextitel in derselben Gewichtung hält wie der Index (d.h. physische Replikation) oder ob eine optimierte Teilmenge von Indextiteln gekauft wird (d.h. optimierte Replikation), um
die Wertentwicklung des Index wirksam nachzubilden.</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Sharpe Ratio</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Zur Berechnung einer Sharpe Ratio wird die Überrendite einer Anlage (der Ertrag, der über die Rendite risikoloser Anlagen wie US-Schatzwechsel hinaus erzielt wird) durch die Standardabweichung der Anlage geteilt.</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83147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A17D85-2CC2-483F-A2A3-22BF9D69AB35}"/>
              </a:ext>
            </a:extLst>
          </p:cNvPr>
          <p:cNvSpPr>
            <a:spLocks noGrp="1"/>
          </p:cNvSpPr>
          <p:nvPr>
            <p:ph type="sldNum" sz="quarter" idx="4"/>
          </p:nvPr>
        </p:nvSpPr>
        <p:spPr/>
        <p:txBody>
          <a:bodyPr/>
          <a:lstStyle/>
          <a:p>
            <a:fld id="{8DEE4CCE-E124-4EEF-808B-DF88997C2318}" type="slidenum">
              <a:rPr lang="en-US" smtClean="0">
                <a:solidFill>
                  <a:srgbClr val="000000"/>
                </a:solidFill>
              </a:rPr>
              <a:pPr/>
              <a:t>45</a:t>
            </a:fld>
            <a:endParaRPr lang="en-US" dirty="0">
              <a:solidFill>
                <a:srgbClr val="000000"/>
              </a:solidFill>
            </a:endParaRPr>
          </a:p>
        </p:txBody>
      </p:sp>
      <p:sp>
        <p:nvSpPr>
          <p:cNvPr id="5" name="Title 2">
            <a:extLst>
              <a:ext uri="{FF2B5EF4-FFF2-40B4-BE49-F238E27FC236}">
                <a16:creationId xmlns:a16="http://schemas.microsoft.com/office/drawing/2014/main" id="{C9BC1180-58CA-42B5-9C02-69779BAE0C93}"/>
              </a:ext>
            </a:extLst>
          </p:cNvPr>
          <p:cNvSpPr>
            <a:spLocks noGrp="1"/>
          </p:cNvSpPr>
          <p:nvPr>
            <p:ph type="title"/>
          </p:nvPr>
        </p:nvSpPr>
        <p:spPr>
          <a:xfrm>
            <a:off x="274320" y="424787"/>
            <a:ext cx="6400800" cy="644735"/>
          </a:xfrm>
        </p:spPr>
        <p:txBody>
          <a:bodyPr/>
          <a:lstStyle/>
          <a:p>
            <a:r>
              <a:rPr lang="en-US">
                <a:solidFill>
                  <a:schemeClr val="tx1"/>
                </a:solidFill>
              </a:rPr>
              <a:t>Glossar </a:t>
            </a:r>
            <a:r>
              <a:rPr lang="en-US" i="1">
                <a:solidFill>
                  <a:schemeClr val="tx1"/>
                </a:solidFill>
              </a:rPr>
              <a:t>(continued)</a:t>
            </a:r>
            <a:endParaRPr lang="en-US" i="1" dirty="0">
              <a:solidFill>
                <a:schemeClr val="tx1"/>
              </a:solidFill>
            </a:endParaRPr>
          </a:p>
        </p:txBody>
      </p:sp>
      <p:graphicFrame>
        <p:nvGraphicFramePr>
          <p:cNvPr id="6" name="Table 5">
            <a:extLst>
              <a:ext uri="{FF2B5EF4-FFF2-40B4-BE49-F238E27FC236}">
                <a16:creationId xmlns:a16="http://schemas.microsoft.com/office/drawing/2014/main" id="{FE4D5225-E7A3-4F06-B589-0DB7E8C0E7F7}"/>
              </a:ext>
            </a:extLst>
          </p:cNvPr>
          <p:cNvGraphicFramePr>
            <a:graphicFrameLocks noGrp="1"/>
          </p:cNvGraphicFramePr>
          <p:nvPr>
            <p:extLst>
              <p:ext uri="{D42A27DB-BD31-4B8C-83A1-F6EECF244321}">
                <p14:modId xmlns:p14="http://schemas.microsoft.com/office/powerpoint/2010/main" val="129085996"/>
              </p:ext>
            </p:extLst>
          </p:nvPr>
        </p:nvGraphicFramePr>
        <p:xfrm>
          <a:off x="274320" y="1280160"/>
          <a:ext cx="8229600" cy="1325880"/>
        </p:xfrm>
        <a:graphic>
          <a:graphicData uri="http://schemas.openxmlformats.org/drawingml/2006/table">
            <a:tbl>
              <a:tblPr bandRow="1">
                <a:tableStyleId>{2D5ABB26-0587-4C30-8999-92F81FD0307C}</a:tableStyleId>
              </a:tblPr>
              <a:tblGrid>
                <a:gridCol w="8229600">
                  <a:extLst>
                    <a:ext uri="{9D8B030D-6E8A-4147-A177-3AD203B41FA5}">
                      <a16:colId xmlns:a16="http://schemas.microsoft.com/office/drawing/2014/main" val="3210800329"/>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Standardabweichung</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Eine Angabe über das Ausmaß, in dem die Rendite eines Fonds von seinen früheren Renditen abweicht. Je höher die Standardabweichung ist, umso größer ist die Wahrscheinlichkeit (und das Risiko), dass die Entwicklung eines Fonds von der durchschnittlichen Rendite abweicht.</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Struktur des Produkts</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Die Struktur des Produkts gibt an, ob ein Index physische Wertpapiere kauft (d.h. physisch) oder ob er die Wertentwicklung des Index mithilfe von Derivaten nachbildet (Swaps, d.h. synthetisch).</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Tracking Error</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Kennzahl für die Abweichung des Ertrags eines Fonds von der Rendite einer Benchmark über einen bestimmten Zeitraum. Wird in Prozent ausgedrückt. Je passiver der Investmentfonds gemanagt wird, desto geringer der Tracking Error.</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Verhältnis von Verschuldung zu Vermögen</a:t>
                      </a:r>
                      <a:r>
                        <a:rPr kumimoji="0" lang="en-US" sz="900" b="1"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 </a:t>
                      </a:r>
                      <a:r>
                        <a:rPr kumimoji="0" lang="en-US" sz="900" b="0" i="1"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Eine Kennzahl für den Verschuldungsgrad eines Unternehmens, die sich aus dem Verhältnis seiner Gesamtverbindlichkeiten zum Eigenkapital ergibt.</a:t>
                      </a:r>
                      <a:endParaRPr kumimoji="0" lang="en-US" sz="9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0" marR="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680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86688708"/>
              </p:ext>
            </p:extLst>
          </p:nvPr>
        </p:nvGraphicFramePr>
        <p:xfrm>
          <a:off x="274320" y="1069522"/>
          <a:ext cx="8229601" cy="3683000"/>
        </p:xfrm>
        <a:graphic>
          <a:graphicData uri="http://schemas.openxmlformats.org/drawingml/2006/table">
            <a:tbl>
              <a:tblPr bandRow="1">
                <a:tableStyleId>{2D5ABB26-0587-4C30-8999-92F81FD0307C}</a:tableStyleId>
              </a:tblPr>
              <a:tblGrid>
                <a:gridCol w="8229601">
                  <a:extLst>
                    <a:ext uri="{9D8B030D-6E8A-4147-A177-3AD203B41FA5}">
                      <a16:colId xmlns:a16="http://schemas.microsoft.com/office/drawing/2014/main" val="20000"/>
                    </a:ext>
                  </a:extLst>
                </a:gridCol>
              </a:tblGrid>
              <a:tr h="45720">
                <a:tc>
                  <a:txBody>
                    <a:bodyPr/>
                    <a:lstStyle/>
                    <a:p>
                      <a:pPr>
                        <a:spcAft>
                          <a:spcPts val="400"/>
                        </a:spcAft>
                      </a:pPr>
                      <a:r>
                        <a:rPr lang="en-US" sz="900">
                          <a:latin typeface="+mn-lt"/>
                        </a:rPr>
                        <a:t>Diese Unterlagen dienen ausschließlich der allgemeinen Information. Sie sind weder als Anlageberatung oder Empfehlung oder Aufforderung zum Kauf, Verkauf oder Halten eines Wertpapiers noch zur Übernahme einer Anlagestrategie zu verstehen. Sie stellen keine juristische oder steuerrechtliche Beratung dar. Anlagen im Ausland sind mit besonderen Risiken verbunden, z.B. Währungsschwankungen, wirtschaftliche Instabilität und politische Entwicklungen. Wenn sich ein Fonds auf bestimmte Länder, Regionen, Branchen, Sektoren oder Arten von Anlagen konzentriert, kann er für ungünstige Entwicklungen in solchen Schwerpunktbereichen anfälliger sein als ein Fonds, der in ein breiteres Spektrum von Ländern, Regionen, Branchen, Sektoren oder Anlagen investiert.</a:t>
                      </a:r>
                    </a:p>
                    <a:p>
                      <a:pPr>
                        <a:spcAft>
                          <a:spcPts val="400"/>
                        </a:spcAft>
                      </a:pPr>
                      <a:endParaRPr lang="en-US" sz="900">
                        <a:latin typeface="+mn-lt"/>
                      </a:endParaRPr>
                    </a:p>
                  </a:txBody>
                  <a:tcPr marL="0" marR="0" marT="0" marB="0"/>
                </a:tc>
                <a:extLst>
                  <a:ext uri="{0D108BD9-81ED-4DB2-BD59-A6C34878D82A}">
                    <a16:rowId xmlns:a16="http://schemas.microsoft.com/office/drawing/2014/main" val="10000"/>
                  </a:ext>
                </a:extLst>
              </a:tr>
              <a:tr h="45720">
                <a:tc>
                  <a:txBody>
                    <a:bodyPr/>
                    <a:lstStyle/>
                    <a:p>
                      <a:pPr>
                        <a:spcAft>
                          <a:spcPts val="400"/>
                        </a:spcAft>
                      </a:pPr>
                      <a:r>
                        <a:rPr lang="en-US" sz="900">
                          <a:latin typeface="+mn-lt"/>
                        </a:rPr>
                        <a:t>Die Anlagerenditen und Kapitalwerte von Franklin Templeton ICAV („der ETF“) ändern sich je nach Marktbedingungen, und Anleger können beim Verkauf ihrer Anteile einen Gewinn oder Verlust verzeichnen. Angaben zur standardisierten und zur jüngsten Wertentwicklung zum Monatsende für Franklin Templeton ICAV findenSie unter www.franklintempleton.de Es kann nicht garantiert werden, dass eine Strategie ihr Ziel erreicht. Anlagen in Franklin Templeton ICAV bergen Risiken, und Anleger können Verluste erleiden.</a:t>
                      </a:r>
                    </a:p>
                    <a:p>
                      <a:pPr>
                        <a:spcAft>
                          <a:spcPts val="400"/>
                        </a:spcAft>
                      </a:pPr>
                      <a:endParaRPr lang="en-US" sz="900">
                        <a:latin typeface="+mn-lt"/>
                      </a:endParaRPr>
                    </a:p>
                  </a:txBody>
                  <a:tcPr marL="0" marR="0" marT="0" marB="0"/>
                </a:tc>
                <a:extLst>
                  <a:ext uri="{0D108BD9-81ED-4DB2-BD59-A6C34878D82A}">
                    <a16:rowId xmlns:a16="http://schemas.microsoft.com/office/drawing/2014/main" val="10001"/>
                  </a:ext>
                </a:extLst>
              </a:tr>
              <a:tr h="45720">
                <a:tc>
                  <a:txBody>
                    <a:bodyPr/>
                    <a:lstStyle/>
                    <a:p>
                      <a:pPr>
                        <a:spcAft>
                          <a:spcPts val="400"/>
                        </a:spcAft>
                      </a:pPr>
                      <a:r>
                        <a:rPr lang="en-US" sz="900">
                          <a:latin typeface="+mn-lt"/>
                        </a:rPr>
                        <a:t>Alle Daten zur Wertentwicklung werden in der Basiswährung des Fonds angegeben. Die Angaben zur Wertentwicklung beruhen auf dem Nettoinventarwert (NIW) des ETF, der gegebenenfalls vom jeweiligen Marktkurs abweichen kann.</a:t>
                      </a:r>
                    </a:p>
                    <a:p>
                      <a:pPr>
                        <a:spcAft>
                          <a:spcPts val="400"/>
                        </a:spcAft>
                      </a:pPr>
                      <a:endParaRPr lang="en-US" sz="900">
                        <a:latin typeface="+mn-lt"/>
                      </a:endParaRPr>
                    </a:p>
                  </a:txBody>
                  <a:tcPr marL="0" marR="0" marT="0" marB="0"/>
                </a:tc>
                <a:extLst>
                  <a:ext uri="{0D108BD9-81ED-4DB2-BD59-A6C34878D82A}">
                    <a16:rowId xmlns:a16="http://schemas.microsoft.com/office/drawing/2014/main" val="10002"/>
                  </a:ext>
                </a:extLst>
              </a:tr>
              <a:tr h="45720">
                <a:tc>
                  <a:txBody>
                    <a:bodyPr/>
                    <a:lstStyle/>
                    <a:p>
                      <a:pPr>
                        <a:spcAft>
                          <a:spcPts val="400"/>
                        </a:spcAft>
                      </a:pPr>
                      <a:r>
                        <a:rPr lang="en-US" sz="900">
                          <a:latin typeface="+mn-lt"/>
                        </a:rPr>
                        <a:t>Die von Privatanlegern realisierten Renditen können von der Wertentwicklung des NIW abweichen. </a:t>
                      </a:r>
                      <a:r>
                        <a:rPr lang="en-US" sz="900" b="1">
                          <a:latin typeface="+mn-lt"/>
                        </a:rPr>
                        <a:t>Die Wertentwicklung in der Vergangenheit ist weder ein Indikator noch eine Garantie für die zukünftige Wertentwicklung.</a:t>
                      </a:r>
                      <a:r>
                        <a:rPr lang="en-US" sz="900">
                          <a:latin typeface="+mn-lt"/>
                        </a:rPr>
                        <a:t> Die tatsächlichen Kosten können je nach ausführender Depotbank unterschiedlich ausfallen. Darüber hinaus können Einlagenkosten anfallen, die sich negativ auf den Wert auswirken können. Die anfallenden Kosten können Sie den jeweiligen Preislisten der ausführenden Bank bzw. der Depotbank entnehmen. Änderungen der Wechselkurse können sich positiv oder negativ auf dieses Investment auswirken. Angaben zur aktuellen Wertentwicklung finden Sie unter www.Templeton.co.uk. Nähere Einzelheiten sind dem aktuellen Verkaufsprospekt oder dessen Anhängen zu entnehmen. Die Angaben beziehen sich auf die Vergangenheit und entsprechen nicht unbedingt den aktuellen oder künftigen Portfoliomerkmalen. Alle Portfoliopositionen unterliegen Veränderungen.</a:t>
                      </a:r>
                    </a:p>
                    <a:p>
                      <a:pPr>
                        <a:spcAft>
                          <a:spcPts val="400"/>
                        </a:spcAft>
                      </a:pPr>
                      <a:endParaRPr lang="en-US" sz="900">
                        <a:latin typeface="+mn-lt"/>
                      </a:endParaRPr>
                    </a:p>
                  </a:txBody>
                  <a:tcPr marL="0" marR="0" marT="0" marB="0"/>
                </a:tc>
                <a:extLst>
                  <a:ext uri="{0D108BD9-81ED-4DB2-BD59-A6C34878D82A}">
                    <a16:rowId xmlns:a16="http://schemas.microsoft.com/office/drawing/2014/main" val="10003"/>
                  </a:ext>
                </a:extLst>
              </a:tr>
              <a:tr h="45720">
                <a:tc>
                  <a:txBody>
                    <a:bodyPr/>
                    <a:lstStyle/>
                    <a:p>
                      <a:pPr>
                        <a:spcAft>
                          <a:spcPts val="400"/>
                        </a:spcAft>
                      </a:pPr>
                      <a:r>
                        <a:rPr lang="en-US" sz="900">
                          <a:latin typeface="+mn-lt"/>
                        </a:rPr>
                        <a:t>Eine Anlage in Franklin Templeton ICAV ist mit verschiedenen Risiken verbunden, die im aktuellen Verkaufsprospekt sowie in den jeweiligen „Wesentlichen Anlegerinformationen“ (KIID) beschrieben sind.</a:t>
                      </a:r>
                    </a:p>
                    <a:p>
                      <a:pPr>
                        <a:spcAft>
                          <a:spcPts val="400"/>
                        </a:spcAft>
                      </a:pPr>
                      <a:endParaRPr lang="en-US" sz="900">
                        <a:latin typeface="+mn-lt"/>
                      </a:endParaRPr>
                    </a:p>
                  </a:txBody>
                  <a:tcPr marL="0" marR="0" marT="0" marB="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a:solidFill>
                  <a:schemeClr val="tx1"/>
                </a:solidFill>
              </a:rPr>
              <a:t>Wichtige Hinweise</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8DEE4CCE-E124-4EEF-808B-DF88997C2318}" type="slidenum">
              <a:rPr lang="en-US" smtClean="0">
                <a:solidFill>
                  <a:srgbClr val="000000"/>
                </a:solidFill>
              </a:rPr>
              <a:pPr/>
              <a:t>46</a:t>
            </a:fld>
            <a:endParaRPr lang="en-US" dirty="0">
              <a:solidFill>
                <a:srgbClr val="000000"/>
              </a:solidFill>
            </a:endParaRPr>
          </a:p>
        </p:txBody>
      </p:sp>
      <p:sp>
        <p:nvSpPr>
          <p:cNvPr id="6" name="exstream_shape42">
            <a:extLst>
              <a:ext uri="{FF2B5EF4-FFF2-40B4-BE49-F238E27FC236}">
                <a16:creationId xmlns:a16="http://schemas.microsoft.com/office/drawing/2014/main" id="{7D2A77A3-CD30-4608-ABF8-1BEF1848EE67}"/>
              </a:ext>
            </a:extLst>
          </p:cNvPr>
          <p:cNvSpPr>
            <a:spLocks noChangeArrowheads="1"/>
          </p:cNvSpPr>
          <p:nvPr/>
        </p:nvSpPr>
        <p:spPr bwMode="auto">
          <a:xfrm>
            <a:off x="274320" y="6583680"/>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solidFill>
                  <a:schemeClr val="tx1"/>
                </a:solidFill>
                <a:latin typeface="Arial Narrow" panose="020B0606020202030204" pitchFamily="34" charset="0"/>
              </a:rPr>
              <a:t>Nur für Vertriebspartner/Nicht für Investoren</a:t>
            </a:r>
            <a:r>
              <a:rPr lang="en-US" sz="900">
                <a:solidFill>
                  <a:schemeClr val="tx1"/>
                </a:solidFill>
              </a:rPr>
              <a:t> </a:t>
            </a:r>
            <a:endParaRPr lang="en-US" sz="900" dirty="0">
              <a:solidFill>
                <a:schemeClr val="tx1"/>
              </a:solidFill>
            </a:endParaRPr>
          </a:p>
        </p:txBody>
      </p:sp>
    </p:spTree>
    <p:extLst>
      <p:ext uri="{BB962C8B-B14F-4D97-AF65-F5344CB8AC3E}">
        <p14:creationId xmlns:p14="http://schemas.microsoft.com/office/powerpoint/2010/main" val="120707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87835418"/>
              </p:ext>
            </p:extLst>
          </p:nvPr>
        </p:nvGraphicFramePr>
        <p:xfrm>
          <a:off x="274320" y="1069522"/>
          <a:ext cx="8229601" cy="3870960"/>
        </p:xfrm>
        <a:graphic>
          <a:graphicData uri="http://schemas.openxmlformats.org/drawingml/2006/table">
            <a:tbl>
              <a:tblPr bandRow="1">
                <a:tableStyleId>{2D5ABB26-0587-4C30-8999-92F81FD0307C}</a:tableStyleId>
              </a:tblPr>
              <a:tblGrid>
                <a:gridCol w="8229601">
                  <a:extLst>
                    <a:ext uri="{9D8B030D-6E8A-4147-A177-3AD203B41FA5}">
                      <a16:colId xmlns:a16="http://schemas.microsoft.com/office/drawing/2014/main" val="20000"/>
                    </a:ext>
                  </a:extLst>
                </a:gridCol>
              </a:tblGrid>
              <a:tr h="45720">
                <a:tc>
                  <a:txBody>
                    <a:bodyPr/>
                    <a:lstStyle/>
                    <a:p>
                      <a:pPr>
                        <a:spcAft>
                          <a:spcPts val="400"/>
                        </a:spcAft>
                      </a:pPr>
                      <a:r>
                        <a:rPr lang="en-US" sz="900">
                          <a:latin typeface="+mn-lt"/>
                        </a:rPr>
                        <a:t>Die Fondsdokumente erhalten Sie in Englisch, Deutsch und Französisch bei Ihrem Franklin Templeton Vertreter vor Ort. Eine Zusammenfassung der Anlegerrechte steht zudem auf franklintempleton.lu zur verfügung oder können über den European Facilities Service von FT unter </a:t>
                      </a:r>
                      <a:r>
                        <a:rPr lang="en-US" sz="900">
                          <a:latin typeface="+mn-lt"/>
                          <a:hlinkClick r:id="rId3"/>
                        </a:rPr>
                        <a:t>https://www.eifs.lu/franklintempleton</a:t>
                      </a:r>
                      <a:r>
                        <a:rPr lang="en-US" sz="900">
                          <a:latin typeface="+mn-lt"/>
                        </a:rPr>
                        <a:t> angefordert werden. Die Zusammenfassung ist in englischer Sprache verfügbar. Das Franklin Templeton ICAV ist in mehreren EU-Mitgliedstaaten für die Vermarktung gemäß OGAW-Richtlinie registriert. Das Franklin Templeton ICAV kann diese Registrierung für jede Anteilsklasse und/oder jeden Teilfonds jederzeit unter Anwendung des Verfahrens in Artikel 93a der OGAW-Richtlinie beenden.</a:t>
                      </a:r>
                    </a:p>
                    <a:p>
                      <a:pPr>
                        <a:spcAft>
                          <a:spcPts val="400"/>
                        </a:spcAft>
                      </a:pPr>
                      <a:r>
                        <a:rPr lang="en-US" sz="900">
                          <a:latin typeface="+mn-lt"/>
                        </a:rPr>
                        <a:t>Wir weisen Sie darauf hin, dass Sie Anteile/Aktien an dem Fonds erwerben und nicht unmittelbar in die zugrunde liegenden Vermögenswerte des Fonds investieren, wenn Sie sich für eine Anlage entscheiden.</a:t>
                      </a:r>
                    </a:p>
                    <a:p>
                      <a:pPr>
                        <a:spcAft>
                          <a:spcPts val="400"/>
                        </a:spcAft>
                      </a:pPr>
                      <a:endParaRPr lang="en-US" sz="900">
                        <a:latin typeface="+mn-lt"/>
                      </a:endParaRPr>
                    </a:p>
                  </a:txBody>
                  <a:tcPr marL="0" marR="0" marT="0" marB="0"/>
                </a:tc>
                <a:extLst>
                  <a:ext uri="{0D108BD9-81ED-4DB2-BD59-A6C34878D82A}">
                    <a16:rowId xmlns:a16="http://schemas.microsoft.com/office/drawing/2014/main" val="10000"/>
                  </a:ext>
                </a:extLst>
              </a:tr>
              <a:tr h="45720">
                <a:tc>
                  <a:txBody>
                    <a:bodyPr/>
                    <a:lstStyle/>
                    <a:p>
                      <a:pPr>
                        <a:spcAft>
                          <a:spcPts val="400"/>
                        </a:spcAft>
                      </a:pPr>
                      <a:r>
                        <a:rPr lang="en-US" sz="900">
                          <a:latin typeface="+mn-lt"/>
                        </a:rPr>
                        <a:t>Franklin Templeton ICAV (außerhalb der USA oder Kanadas domiziliert) dürfen Gebietsansässigen der Vereinigten Staaten vonAmerika oder Kanada weder direkt noch indirekt angeboten oder verkauft werden. ETFs werden wie Aktien gehandelt. Ihr Marktwert schwankt, und sie können zu Kursen gehandelt werden, die über oder unter ihrem Nettoinventarwert liegen. Maklerprovisionen und ETF-Aufwendungen schmälern die Renditen.</a:t>
                      </a:r>
                    </a:p>
                    <a:p>
                      <a:pPr>
                        <a:spcAft>
                          <a:spcPts val="400"/>
                        </a:spcAft>
                      </a:pPr>
                      <a:endParaRPr lang="en-US" sz="900">
                        <a:latin typeface="+mn-lt"/>
                      </a:endParaRPr>
                    </a:p>
                  </a:txBody>
                  <a:tcPr marL="0" marR="0" marT="0" marB="0"/>
                </a:tc>
                <a:extLst>
                  <a:ext uri="{0D108BD9-81ED-4DB2-BD59-A6C34878D82A}">
                    <a16:rowId xmlns:a16="http://schemas.microsoft.com/office/drawing/2014/main" val="10001"/>
                  </a:ext>
                </a:extLst>
              </a:tr>
              <a:tr h="45720">
                <a:tc>
                  <a:txBody>
                    <a:bodyPr/>
                    <a:lstStyle/>
                    <a:p>
                      <a:pPr>
                        <a:spcAft>
                          <a:spcPts val="400"/>
                        </a:spcAft>
                      </a:pPr>
                      <a:r>
                        <a:rPr lang="en-US" sz="900">
                          <a:latin typeface="+mn-lt"/>
                        </a:rPr>
                        <a:t>Herausgegeben von Franklin Templeton International Services S.à r.l., Niederlassung Deutschland, Mainzer Landstraße 16, D-60325 Frankfurt am Main, Deutschland. Autorisiert in Deutschland durch IHK Frankfurt M., Reg.-Nr. D-F-125-TMX1-08.</a:t>
                      </a:r>
                    </a:p>
                    <a:p>
                      <a:pPr>
                        <a:spcAft>
                          <a:spcPts val="400"/>
                        </a:spcAft>
                      </a:pPr>
                      <a:endParaRPr lang="en-US" sz="900">
                        <a:latin typeface="+mn-lt"/>
                      </a:endParaRPr>
                    </a:p>
                  </a:txBody>
                  <a:tcPr marL="0" marR="0" marT="0" marB="0"/>
                </a:tc>
                <a:extLst>
                  <a:ext uri="{0D108BD9-81ED-4DB2-BD59-A6C34878D82A}">
                    <a16:rowId xmlns:a16="http://schemas.microsoft.com/office/drawing/2014/main" val="10002"/>
                  </a:ext>
                </a:extLst>
              </a:tr>
              <a:tr h="45720">
                <a:tc>
                  <a:txBody>
                    <a:bodyPr/>
                    <a:lstStyle/>
                    <a:p>
                      <a:pPr>
                        <a:spcAft>
                          <a:spcPts val="400"/>
                        </a:spcAft>
                      </a:pPr>
                      <a:r>
                        <a:rPr lang="en-US" sz="900">
                          <a:latin typeface="+mn-lt"/>
                        </a:rPr>
                        <a:t>©2022 Franklin Templeton Investments. Alle Rechte vorbehalten. Herausgegeben von Franklin Templeton International Services S.à r.l., Niederlassung Deutschland. </a:t>
                      </a:r>
                      <a:endParaRPr lang="en-US" sz="900" dirty="0">
                        <a:latin typeface="+mn-lt"/>
                      </a:endParaRPr>
                    </a:p>
                  </a:txBody>
                  <a:tcPr marL="0" marR="0" marT="0" marB="0"/>
                </a:tc>
                <a:extLst>
                  <a:ext uri="{0D108BD9-81ED-4DB2-BD59-A6C34878D82A}">
                    <a16:rowId xmlns:a16="http://schemas.microsoft.com/office/drawing/2014/main" val="10003"/>
                  </a:ext>
                </a:extLst>
              </a:tr>
              <a:tr h="45720">
                <a:tc>
                  <a:txBody>
                    <a:bodyPr/>
                    <a:lstStyle/>
                    <a:p>
                      <a:pPr>
                        <a:spcAft>
                          <a:spcPts val="400"/>
                        </a:spcAft>
                      </a:pPr>
                      <a:r>
                        <a:rPr lang="en-US" sz="900">
                          <a:latin typeface="+mn-lt"/>
                        </a:rPr>
                        <a:t>CFA® und Chartered Financial Analyst® sind Marken des CFA Institute. </a:t>
                      </a:r>
                      <a:endParaRPr lang="en-US" sz="900" dirty="0">
                        <a:latin typeface="+mn-lt"/>
                      </a:endParaRPr>
                    </a:p>
                  </a:txBody>
                  <a:tcPr marL="0" marR="0" marT="0" marB="0"/>
                </a:tc>
                <a:extLst>
                  <a:ext uri="{0D108BD9-81ED-4DB2-BD59-A6C34878D82A}">
                    <a16:rowId xmlns:a16="http://schemas.microsoft.com/office/drawing/2014/main" val="10004"/>
                  </a:ext>
                </a:extLst>
              </a:tr>
              <a:tr h="45720">
                <a:tc>
                  <a:txBody>
                    <a:bodyPr/>
                    <a:lstStyle/>
                    <a:p>
                      <a:pPr>
                        <a:spcAft>
                          <a:spcPts val="400"/>
                        </a:spcAft>
                      </a:pPr>
                      <a:r>
                        <a:rPr lang="en-US" sz="900">
                          <a:latin typeface="+mn-lt"/>
                        </a:rPr>
                        <a:t>Indizes werden nicht aktiv gemanagt. Es ist nicht möglich, direkt in einen Index zu investieren. Gebühren, Kosten oder Ausgabeaufschläge sind in den Indizes nicht berücksichtigt. </a:t>
                      </a:r>
                      <a:endParaRPr lang="en-US" sz="900" dirty="0">
                        <a:latin typeface="+mn-lt"/>
                      </a:endParaRPr>
                    </a:p>
                  </a:txBody>
                  <a:tcPr marL="0" marR="0" marT="0" marB="0"/>
                </a:tc>
                <a:extLst>
                  <a:ext uri="{0D108BD9-81ED-4DB2-BD59-A6C34878D82A}">
                    <a16:rowId xmlns:a16="http://schemas.microsoft.com/office/drawing/2014/main" val="10005"/>
                  </a:ext>
                </a:extLst>
              </a:tr>
              <a:tr h="45720">
                <a:tc>
                  <a:txBody>
                    <a:bodyPr/>
                    <a:lstStyle/>
                    <a:p>
                      <a:pPr>
                        <a:spcAft>
                          <a:spcPts val="400"/>
                        </a:spcAft>
                      </a:pPr>
                      <a:r>
                        <a:rPr lang="en-US" sz="900">
                          <a:latin typeface="+mn-lt"/>
                        </a:rPr>
                        <a:t>Alle MSCI-Daten “wie übernommen”. Der hier beschriebene Fonds wird nicht von MSCI unterstützt oder gefördert. Auf keinen Fall haften MSCI, ihre Tochtergesellschaften oder Datenanbieter von MSCI auf irgendeine Weise in Verbindung mit den MSCI-Daten oder dem Fonds gemäss dieser Beschreibung. Kopieren oder Vertrieb der MSCI-Daten ist streng untersagt.</a:t>
                      </a:r>
                    </a:p>
                    <a:p>
                      <a:pPr>
                        <a:spcAft>
                          <a:spcPts val="400"/>
                        </a:spcAft>
                      </a:pPr>
                      <a:endParaRPr lang="en-US" sz="900">
                        <a:latin typeface="+mn-lt"/>
                      </a:endParaRPr>
                    </a:p>
                  </a:txBody>
                  <a:tcPr marL="0" marR="0" marT="0" marB="0"/>
                </a:tc>
                <a:extLst>
                  <a:ext uri="{0D108BD9-81ED-4DB2-BD59-A6C34878D82A}">
                    <a16:rowId xmlns:a16="http://schemas.microsoft.com/office/drawing/2014/main" val="10006"/>
                  </a:ext>
                </a:extLst>
              </a:tr>
              <a:tr h="45720">
                <a:tc>
                  <a:txBody>
                    <a:bodyPr/>
                    <a:lstStyle/>
                    <a:p>
                      <a:pPr>
                        <a:spcAft>
                          <a:spcPts val="400"/>
                        </a:spcAft>
                      </a:pPr>
                      <a:r>
                        <a:rPr lang="en-US" sz="900">
                          <a:latin typeface="+mn-lt"/>
                        </a:rPr>
                        <a:t>Wichtige Mitteilungen und Nutzungsbedingungen der Datenanbieter sind verfügbar unter www.franklintempletondatasources.com.</a:t>
                      </a:r>
                    </a:p>
                    <a:p>
                      <a:pPr>
                        <a:spcAft>
                          <a:spcPts val="400"/>
                        </a:spcAft>
                      </a:pPr>
                      <a:endParaRPr lang="en-US" sz="900">
                        <a:latin typeface="+mn-lt"/>
                      </a:endParaRPr>
                    </a:p>
                  </a:txBody>
                  <a:tcPr marL="0" marR="0" marT="0" marB="0"/>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a:xfrm>
            <a:off x="274320" y="368517"/>
            <a:ext cx="6400800" cy="644735"/>
          </a:xfrm>
        </p:spPr>
        <p:txBody>
          <a:bodyPr/>
          <a:lstStyle/>
          <a:p>
            <a:r>
              <a:rPr lang="en-US">
                <a:solidFill>
                  <a:schemeClr val="tx1"/>
                </a:solidFill>
              </a:rPr>
              <a:t>Wichtige Hinweise </a:t>
            </a:r>
            <a:r>
              <a:rPr lang="en-US" i="1">
                <a:solidFill>
                  <a:schemeClr val="tx1"/>
                </a:solidFill>
              </a:rPr>
              <a:t>(Fortsetzung)</a:t>
            </a:r>
            <a:endParaRPr lang="en-US" i="1" dirty="0">
              <a:solidFill>
                <a:schemeClr val="tx1"/>
              </a:solidFill>
            </a:endParaRPr>
          </a:p>
        </p:txBody>
      </p:sp>
      <p:sp>
        <p:nvSpPr>
          <p:cNvPr id="4" name="Slide Number Placeholder 3"/>
          <p:cNvSpPr>
            <a:spLocks noGrp="1"/>
          </p:cNvSpPr>
          <p:nvPr>
            <p:ph type="sldNum" sz="quarter" idx="4"/>
          </p:nvPr>
        </p:nvSpPr>
        <p:spPr/>
        <p:txBody>
          <a:bodyPr/>
          <a:lstStyle/>
          <a:p>
            <a:fld id="{8DEE4CCE-E124-4EEF-808B-DF88997C2318}" type="slidenum">
              <a:rPr lang="en-US" smtClean="0">
                <a:solidFill>
                  <a:srgbClr val="000000"/>
                </a:solidFill>
              </a:rPr>
              <a:pPr/>
              <a:t>47</a:t>
            </a:fld>
            <a:endParaRPr lang="en-US" dirty="0">
              <a:solidFill>
                <a:srgbClr val="000000"/>
              </a:solidFill>
            </a:endParaRPr>
          </a:p>
        </p:txBody>
      </p:sp>
      <p:sp>
        <p:nvSpPr>
          <p:cNvPr id="6" name="exstream_shape42">
            <a:extLst>
              <a:ext uri="{FF2B5EF4-FFF2-40B4-BE49-F238E27FC236}">
                <a16:creationId xmlns:a16="http://schemas.microsoft.com/office/drawing/2014/main" id="{7D2A77A3-CD30-4608-ABF8-1BEF1848EE67}"/>
              </a:ext>
            </a:extLst>
          </p:cNvPr>
          <p:cNvSpPr>
            <a:spLocks noChangeArrowheads="1"/>
          </p:cNvSpPr>
          <p:nvPr/>
        </p:nvSpPr>
        <p:spPr bwMode="auto">
          <a:xfrm>
            <a:off x="274320" y="6583680"/>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solidFill>
                  <a:schemeClr val="tx1"/>
                </a:solidFill>
                <a:latin typeface="Arial Narrow" panose="020B0606020202030204" pitchFamily="34" charset="0"/>
              </a:rPr>
              <a:t>Nur für Vertriebspartner/Nicht für Investoren</a:t>
            </a:r>
            <a:r>
              <a:rPr lang="en-US" sz="900">
                <a:solidFill>
                  <a:schemeClr val="tx1"/>
                </a:solidFill>
              </a:rPr>
              <a:t> </a:t>
            </a:r>
            <a:endParaRPr lang="en-US" sz="900" dirty="0">
              <a:solidFill>
                <a:schemeClr val="tx1"/>
              </a:solidFill>
            </a:endParaRPr>
          </a:p>
        </p:txBody>
      </p:sp>
    </p:spTree>
    <p:extLst>
      <p:ext uri="{BB962C8B-B14F-4D97-AF65-F5344CB8AC3E}">
        <p14:creationId xmlns:p14="http://schemas.microsoft.com/office/powerpoint/2010/main" val="3102935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87835418"/>
              </p:ext>
            </p:extLst>
          </p:nvPr>
        </p:nvGraphicFramePr>
        <p:xfrm>
          <a:off x="274320" y="1069522"/>
          <a:ext cx="8229601" cy="1285240"/>
        </p:xfrm>
        <a:graphic>
          <a:graphicData uri="http://schemas.openxmlformats.org/drawingml/2006/table">
            <a:tbl>
              <a:tblPr bandRow="1">
                <a:tableStyleId>{2D5ABB26-0587-4C30-8999-92F81FD0307C}</a:tableStyleId>
              </a:tblPr>
              <a:tblGrid>
                <a:gridCol w="8229601">
                  <a:extLst>
                    <a:ext uri="{9D8B030D-6E8A-4147-A177-3AD203B41FA5}">
                      <a16:colId xmlns:a16="http://schemas.microsoft.com/office/drawing/2014/main" val="20000"/>
                    </a:ext>
                  </a:extLst>
                </a:gridCol>
              </a:tblGrid>
              <a:tr h="45720">
                <a:tc>
                  <a:txBody>
                    <a:bodyPr/>
                    <a:lstStyle/>
                    <a:p>
                      <a:pPr>
                        <a:spcAft>
                          <a:spcPts val="400"/>
                        </a:spcAft>
                      </a:pPr>
                      <a:r>
                        <a:rPr lang="en-US" sz="900">
                          <a:latin typeface="+mn-lt"/>
                        </a:rPr>
                        <a:t>Der LibertyQ Global Dividend Index—NR ist ein systematischer, regelbasierter proprietärer Index der MSCI Inc. (MSCI). Er wird von MSCI auf Basis des MSCI All Country World exREITs Index—NR berechnet und zielt darauf ab, die Wertentwicklung der Franklin Templeton-Strategie widerzuspiegeln. Der Franklin Global Dividend UCITS ETF wird nicht von MSCI gesponsert, empfohlen, ausgegeben, verkauft oder beworben und ist auch nicht mit diesem verbunden. MSCI sichert in keiner Weise die Ratsamkeit einer Anlage in den Franklin Global Dividend UCITS ETF zu. Vorbehaltlich einer Maximalgewichtung von 2 % je Unternehmen berücksichtigt der Index Large und Mid Caps mit hohen, beständigen Dividendenerträgen aus Industrie- und Schwellenländern weltweit. Der LibertyQ Global Dividend Index—NR wählt anhand eines an Dividende und Qualität ausgerichteten Selektionsprozesses Beteiligungswertpapiere aus dem MSCI All Country World exREITs Index—NR aus. Dabei achtet er auf beständige Zahlungen und Qualität und strebt langfristig ein geringeres Risiko und eine höhere risikobereinigte Wertentwicklung als der MSCI All Country World ex REITs Index—NR an.</a:t>
                      </a:r>
                    </a:p>
                    <a:p>
                      <a:pPr>
                        <a:spcAft>
                          <a:spcPts val="400"/>
                        </a:spcAft>
                      </a:pPr>
                      <a:endParaRPr lang="en-US" sz="900">
                        <a:latin typeface="+mn-lt"/>
                      </a:endParaRPr>
                    </a:p>
                  </a:txBody>
                  <a:tcPr marL="0" marR="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274320" y="368517"/>
            <a:ext cx="6400800" cy="644735"/>
          </a:xfrm>
        </p:spPr>
        <p:txBody>
          <a:bodyPr/>
          <a:lstStyle/>
          <a:p>
            <a:r>
              <a:rPr lang="en-US">
                <a:solidFill>
                  <a:schemeClr val="tx1"/>
                </a:solidFill>
              </a:rPr>
              <a:t>Wichtige Hinweise </a:t>
            </a:r>
            <a:r>
              <a:rPr lang="en-US" i="1">
                <a:solidFill>
                  <a:schemeClr val="tx1"/>
                </a:solidFill>
              </a:rPr>
              <a:t>(Fortsetzung)</a:t>
            </a:r>
            <a:endParaRPr lang="en-US" i="1" dirty="0">
              <a:solidFill>
                <a:schemeClr val="tx1"/>
              </a:solidFill>
            </a:endParaRPr>
          </a:p>
        </p:txBody>
      </p:sp>
      <p:sp>
        <p:nvSpPr>
          <p:cNvPr id="4" name="Slide Number Placeholder 3"/>
          <p:cNvSpPr>
            <a:spLocks noGrp="1"/>
          </p:cNvSpPr>
          <p:nvPr>
            <p:ph type="sldNum" sz="quarter" idx="4"/>
          </p:nvPr>
        </p:nvSpPr>
        <p:spPr/>
        <p:txBody>
          <a:bodyPr/>
          <a:lstStyle/>
          <a:p>
            <a:fld id="{8DEE4CCE-E124-4EEF-808B-DF88997C2318}" type="slidenum">
              <a:rPr lang="en-US" smtClean="0">
                <a:solidFill>
                  <a:srgbClr val="000000"/>
                </a:solidFill>
              </a:rPr>
              <a:pPr/>
              <a:t>48</a:t>
            </a:fld>
            <a:endParaRPr lang="en-US" dirty="0">
              <a:solidFill>
                <a:srgbClr val="000000"/>
              </a:solidFill>
            </a:endParaRPr>
          </a:p>
        </p:txBody>
      </p:sp>
      <p:sp>
        <p:nvSpPr>
          <p:cNvPr id="6" name="exstream_shape42">
            <a:extLst>
              <a:ext uri="{FF2B5EF4-FFF2-40B4-BE49-F238E27FC236}">
                <a16:creationId xmlns:a16="http://schemas.microsoft.com/office/drawing/2014/main" id="{7D2A77A3-CD30-4608-ABF8-1BEF1848EE67}"/>
              </a:ext>
            </a:extLst>
          </p:cNvPr>
          <p:cNvSpPr>
            <a:spLocks noChangeArrowheads="1"/>
          </p:cNvSpPr>
          <p:nvPr/>
        </p:nvSpPr>
        <p:spPr bwMode="auto">
          <a:xfrm>
            <a:off x="274320" y="6583680"/>
            <a:ext cx="8485949"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solidFill>
                  <a:schemeClr val="tx1"/>
                </a:solidFill>
                <a:latin typeface="Arial Narrow" panose="020B0606020202030204" pitchFamily="34" charset="0"/>
              </a:rPr>
              <a:t>Nur für Vertriebspartner/Nicht für Investoren</a:t>
            </a:r>
            <a:r>
              <a:rPr lang="en-US" sz="900">
                <a:solidFill>
                  <a:schemeClr val="tx1"/>
                </a:solidFill>
              </a:rPr>
              <a:t> </a:t>
            </a:r>
            <a:endParaRPr lang="en-US" sz="900" dirty="0">
              <a:solidFill>
                <a:schemeClr val="tx1"/>
              </a:solidFill>
            </a:endParaRPr>
          </a:p>
        </p:txBody>
      </p:sp>
    </p:spTree>
    <p:extLst>
      <p:ext uri="{BB962C8B-B14F-4D97-AF65-F5344CB8AC3E}">
        <p14:creationId xmlns:p14="http://schemas.microsoft.com/office/powerpoint/2010/main" val="310293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a:extLst>
              <a:ext uri="{FF2B5EF4-FFF2-40B4-BE49-F238E27FC236}">
                <a16:creationId xmlns:a16="http://schemas.microsoft.com/office/drawing/2014/main" id="{B3CC38C5-852E-4F6E-8B4C-483F7C6849A9}"/>
              </a:ext>
            </a:extLst>
          </p:cNvPr>
          <p:cNvGraphicFramePr>
            <a:graphicFrameLocks noGrp="1"/>
          </p:cNvGraphicFramePr>
          <p:nvPr>
            <p:ph sz="quarter" idx="28"/>
            <p:extLst>
              <p:ext uri="{D42A27DB-BD31-4B8C-83A1-F6EECF244321}">
                <p14:modId xmlns:p14="http://schemas.microsoft.com/office/powerpoint/2010/main" val="3595051015"/>
              </p:ext>
            </p:extLst>
          </p:nvPr>
        </p:nvGraphicFramePr>
        <p:xfrm>
          <a:off x="274638" y="1719072"/>
          <a:ext cx="6400800" cy="3841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1F1133FA-74F9-41E5-9624-E0FED7B40A59}"/>
              </a:ext>
            </a:extLst>
          </p:cNvPr>
          <p:cNvGraphicFramePr/>
          <p:nvPr>
            <p:extLst>
              <p:ext uri="{D42A27DB-BD31-4B8C-83A1-F6EECF244321}">
                <p14:modId xmlns:p14="http://schemas.microsoft.com/office/powerpoint/2010/main" val="3135828227"/>
              </p:ext>
            </p:extLst>
          </p:nvPr>
        </p:nvGraphicFramePr>
        <p:xfrm>
          <a:off x="532882" y="1929277"/>
          <a:ext cx="6233722" cy="305299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1D17BA7F-9333-4617-A517-875FA5FB9201}"/>
              </a:ext>
            </a:extLst>
          </p:cNvPr>
          <p:cNvSpPr>
            <a:spLocks noGrp="1"/>
          </p:cNvSpPr>
          <p:nvPr>
            <p:ph type="sldNum" sz="quarter" idx="4"/>
          </p:nvPr>
        </p:nvSpPr>
        <p:spPr/>
        <p:txBody>
          <a:bodyPr/>
          <a:lstStyle/>
          <a:p>
            <a:fld id="{8DEE4CCE-E124-4EEF-808B-DF88997C2318}" type="slidenum">
              <a:rPr lang="en-US" smtClean="0"/>
              <a:pPr/>
              <a:t>5</a:t>
            </a:fld>
            <a:endParaRPr lang="en-US" dirty="0"/>
          </a:p>
        </p:txBody>
      </p:sp>
      <p:sp>
        <p:nvSpPr>
          <p:cNvPr id="4" name="Text Placeholder 3">
            <a:extLst>
              <a:ext uri="{FF2B5EF4-FFF2-40B4-BE49-F238E27FC236}">
                <a16:creationId xmlns:a16="http://schemas.microsoft.com/office/drawing/2014/main" id="{7409296E-ECCE-443B-B98B-4E39DD5E5398}"/>
              </a:ext>
            </a:extLst>
          </p:cNvPr>
          <p:cNvSpPr>
            <a:spLocks noGrp="1"/>
          </p:cNvSpPr>
          <p:nvPr>
            <p:ph type="body" sz="quarter" idx="26"/>
          </p:nvPr>
        </p:nvSpPr>
        <p:spPr>
          <a:xfrm>
            <a:off x="274320" y="5848312"/>
            <a:ext cx="8503920" cy="695062"/>
          </a:xfrm>
        </p:spPr>
        <p:txBody>
          <a:bodyPr/>
          <a:lstStyle/>
          <a:p>
            <a:r>
              <a:rPr lang="de-de" dirty="0"/>
              <a:t>Diese Grafik dient ausschließlich der Veranschaulichung und stellt nicht die Wertentwicklung irgendeines Fonds von Franklin Templeton dar. Indizes werden nicht gemanagt. Es ist nicht möglich, direkt in einen Index zu investieren. Gebühren, Kosten oder Ausgabeaufschläge sind nicht berücksichtigt. </a:t>
            </a:r>
          </a:p>
          <a:p>
            <a:r>
              <a:rPr lang="de-de" dirty="0"/>
              <a:t>Quelle: Fact</a:t>
            </a:r>
            <a:r>
              <a:rPr lang="de-DE" dirty="0"/>
              <a:t>s</a:t>
            </a:r>
            <a:r>
              <a:rPr lang="de-de" dirty="0"/>
              <a:t>et, MSCI, Stand: 3</a:t>
            </a:r>
            <a:r>
              <a:rPr lang="en-US" dirty="0"/>
              <a:t>0</a:t>
            </a:r>
            <a:r>
              <a:rPr lang="de-de" dirty="0"/>
              <a:t>.</a:t>
            </a:r>
            <a:r>
              <a:rPr lang="pl-PL" dirty="0"/>
              <a:t> </a:t>
            </a:r>
            <a:r>
              <a:rPr lang="en-US" dirty="0"/>
              <a:t>September </a:t>
            </a:r>
            <a:r>
              <a:rPr lang="de-de" dirty="0"/>
              <a:t>20</a:t>
            </a:r>
            <a:r>
              <a:rPr lang="pl-PL" dirty="0"/>
              <a:t>2</a:t>
            </a:r>
            <a:r>
              <a:rPr lang="en-US" dirty="0"/>
              <a:t>2</a:t>
            </a:r>
            <a:r>
              <a:rPr lang="de-de" dirty="0"/>
              <a:t>. </a:t>
            </a:r>
            <a:endParaRPr lang="de-DE" dirty="0"/>
          </a:p>
          <a:p>
            <a:r>
              <a:rPr lang="de-DE" dirty="0"/>
              <a:t>Die Nettorenditen (NR) umfassen die Erträge abzüglich der Quellensteuer bei Dividendenausschüttung.</a:t>
            </a:r>
            <a:endParaRPr lang="de-de" dirty="0"/>
          </a:p>
          <a:p>
            <a:pPr lvl="1"/>
            <a:r>
              <a:rPr lang="de-de" sz="1100" b="1" dirty="0"/>
              <a:t>Die Wertentwicklung der Vergangenheit ist weder ein Indikator noch eine Garantie für die zukünftige Wertentwicklung.</a:t>
            </a:r>
          </a:p>
        </p:txBody>
      </p:sp>
      <p:sp>
        <p:nvSpPr>
          <p:cNvPr id="7" name="Text Placeholder 4">
            <a:extLst>
              <a:ext uri="{FF2B5EF4-FFF2-40B4-BE49-F238E27FC236}">
                <a16:creationId xmlns:a16="http://schemas.microsoft.com/office/drawing/2014/main" id="{5CFBDFB0-43A9-4544-B176-A100F85CC83D}"/>
              </a:ext>
            </a:extLst>
          </p:cNvPr>
          <p:cNvSpPr>
            <a:spLocks noGrp="1"/>
          </p:cNvSpPr>
          <p:nvPr>
            <p:ph type="body" sz="quarter" idx="10"/>
          </p:nvPr>
        </p:nvSpPr>
        <p:spPr/>
        <p:txBody>
          <a:bodyPr/>
          <a:lstStyle/>
          <a:p>
            <a:r>
              <a:rPr lang="de-de" dirty="0"/>
              <a:t>MSCI All Country World Index</a:t>
            </a:r>
            <a:r>
              <a:rPr lang="de-DE" dirty="0"/>
              <a:t>—NR</a:t>
            </a:r>
            <a:r>
              <a:rPr lang="de-de" dirty="0"/>
              <a:t> – Beitrag zur Rendite</a:t>
            </a:r>
          </a:p>
        </p:txBody>
      </p:sp>
      <p:sp>
        <p:nvSpPr>
          <p:cNvPr id="6" name="Text Placeholder 5">
            <a:extLst>
              <a:ext uri="{FF2B5EF4-FFF2-40B4-BE49-F238E27FC236}">
                <a16:creationId xmlns:a16="http://schemas.microsoft.com/office/drawing/2014/main" id="{E4D95771-2FED-4ABD-BB71-DAFD342BDD50}"/>
              </a:ext>
            </a:extLst>
          </p:cNvPr>
          <p:cNvSpPr>
            <a:spLocks noGrp="1"/>
          </p:cNvSpPr>
          <p:nvPr>
            <p:ph type="body" sz="quarter" idx="32"/>
          </p:nvPr>
        </p:nvSpPr>
        <p:spPr/>
        <p:txBody>
          <a:bodyPr/>
          <a:lstStyle/>
          <a:p>
            <a:r>
              <a:rPr lang="de-DE" dirty="0"/>
              <a:t>Dividenden spielen eine wichtige Rolle</a:t>
            </a:r>
          </a:p>
          <a:p>
            <a:endParaRPr lang="en-US" dirty="0"/>
          </a:p>
        </p:txBody>
      </p:sp>
      <p:graphicFrame>
        <p:nvGraphicFramePr>
          <p:cNvPr id="21" name="Table 20">
            <a:extLst>
              <a:ext uri="{FF2B5EF4-FFF2-40B4-BE49-F238E27FC236}">
                <a16:creationId xmlns:a16="http://schemas.microsoft.com/office/drawing/2014/main" id="{620DB46C-9A50-4E57-B608-2ED05E79DDBD}"/>
              </a:ext>
            </a:extLst>
          </p:cNvPr>
          <p:cNvGraphicFramePr>
            <a:graphicFrameLocks noGrp="1"/>
          </p:cNvGraphicFramePr>
          <p:nvPr>
            <p:extLst>
              <p:ext uri="{D42A27DB-BD31-4B8C-83A1-F6EECF244321}">
                <p14:modId xmlns:p14="http://schemas.microsoft.com/office/powerpoint/2010/main" val="2763446263"/>
              </p:ext>
            </p:extLst>
          </p:nvPr>
        </p:nvGraphicFramePr>
        <p:xfrm>
          <a:off x="274320" y="1698835"/>
          <a:ext cx="6400800" cy="303908"/>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3202199447"/>
                    </a:ext>
                  </a:extLst>
                </a:gridCol>
              </a:tblGrid>
              <a:tr h="303908">
                <a:tc>
                  <a:txBody>
                    <a:bodyPr/>
                    <a:lstStyle/>
                    <a:p>
                      <a:pPr algn="ctr" fontAlgn="b"/>
                      <a:r>
                        <a:rPr lang="en-GB" sz="1100" b="1" i="0" u="none" strike="noStrike" dirty="0">
                          <a:solidFill>
                            <a:schemeClr val="bg1"/>
                          </a:solidFill>
                          <a:effectLst/>
                          <a:latin typeface="+mn-lt"/>
                        </a:rPr>
                        <a:t>2001–2009</a:t>
                      </a:r>
                      <a:endParaRPr lang="en-GB" sz="1100" b="1" i="0" u="none" strike="noStrike" dirty="0">
                        <a:solidFill>
                          <a:schemeClr val="bg1"/>
                        </a:solidFill>
                        <a:effectLst/>
                        <a:latin typeface="Arial"/>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rgbClr val="00A096"/>
                    </a:solidFill>
                  </a:tcPr>
                </a:tc>
                <a:tc>
                  <a:txBody>
                    <a:bodyPr/>
                    <a:lstStyle/>
                    <a:p>
                      <a:pPr algn="ctr" fontAlgn="b"/>
                      <a:r>
                        <a:rPr lang="en-GB" sz="1100" b="1" i="0" u="none" strike="noStrike" dirty="0">
                          <a:solidFill>
                            <a:schemeClr val="bg1"/>
                          </a:solidFill>
                          <a:effectLst/>
                          <a:latin typeface="Arial"/>
                        </a:rPr>
                        <a:t>2010–20</a:t>
                      </a:r>
                      <a:r>
                        <a:rPr lang="en-US" sz="1100" b="1" i="0" u="none" strike="noStrike" dirty="0">
                          <a:solidFill>
                            <a:schemeClr val="bg1"/>
                          </a:solidFill>
                          <a:effectLst/>
                          <a:latin typeface="Arial"/>
                        </a:rPr>
                        <a:t>19</a:t>
                      </a:r>
                      <a:endParaRPr lang="en-GB" sz="1100" b="1" i="0" u="none" strike="noStrike" dirty="0">
                        <a:solidFill>
                          <a:schemeClr val="bg1"/>
                        </a:solidFill>
                        <a:effectLst/>
                        <a:latin typeface="Arial"/>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rgbClr val="00A09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2020</a:t>
                      </a:r>
                      <a:r>
                        <a:rPr lang="de-de" sz="1100" b="1" dirty="0">
                          <a:solidFill>
                            <a:schemeClr val="bg1"/>
                          </a:solidFill>
                        </a:rPr>
                        <a:t>–</a:t>
                      </a:r>
                      <a:r>
                        <a:rPr lang="en-GB" sz="1100" b="1" i="0" u="none" strike="noStrike" dirty="0">
                          <a:solidFill>
                            <a:schemeClr val="bg1"/>
                          </a:solidFill>
                          <a:effectLst/>
                          <a:latin typeface="+mn-lt"/>
                        </a:rPr>
                        <a:t>3</a:t>
                      </a:r>
                      <a:r>
                        <a:rPr lang="en-US" sz="1100" b="1" i="0" u="none" strike="noStrike" dirty="0">
                          <a:solidFill>
                            <a:schemeClr val="bg1"/>
                          </a:solidFill>
                          <a:effectLst/>
                          <a:latin typeface="+mn-lt"/>
                        </a:rPr>
                        <a:t>0</a:t>
                      </a:r>
                      <a:r>
                        <a:rPr lang="en-GB" sz="1100" b="1" i="0" u="none" strike="noStrike" dirty="0">
                          <a:solidFill>
                            <a:schemeClr val="bg1"/>
                          </a:solidFill>
                          <a:effectLst/>
                          <a:latin typeface="+mn-lt"/>
                        </a:rPr>
                        <a:t>/</a:t>
                      </a:r>
                      <a:r>
                        <a:rPr lang="en-US" sz="1100" b="1" i="0" u="none" strike="noStrike" dirty="0">
                          <a:solidFill>
                            <a:schemeClr val="bg1"/>
                          </a:solidFill>
                          <a:effectLst/>
                          <a:latin typeface="+mn-lt"/>
                        </a:rPr>
                        <a:t>09</a:t>
                      </a:r>
                      <a:r>
                        <a:rPr lang="en-GB" sz="1100" b="1" i="0" u="none" strike="noStrike" dirty="0">
                          <a:solidFill>
                            <a:schemeClr val="bg1"/>
                          </a:solidFill>
                          <a:effectLst/>
                          <a:latin typeface="+mn-lt"/>
                        </a:rPr>
                        <a:t>/2022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rgbClr val="00A096"/>
                    </a:solidFill>
                  </a:tcPr>
                </a:tc>
                <a:extLst>
                  <a:ext uri="{0D108BD9-81ED-4DB2-BD59-A6C34878D82A}">
                    <a16:rowId xmlns:a16="http://schemas.microsoft.com/office/drawing/2014/main" val="10000"/>
                  </a:ext>
                </a:extLst>
              </a:tr>
            </a:tbl>
          </a:graphicData>
        </a:graphic>
      </p:graphicFrame>
      <p:cxnSp>
        <p:nvCxnSpPr>
          <p:cNvPr id="22" name="Straight Arrow Connector 21">
            <a:extLst>
              <a:ext uri="{FF2B5EF4-FFF2-40B4-BE49-F238E27FC236}">
                <a16:creationId xmlns:a16="http://schemas.microsoft.com/office/drawing/2014/main" id="{CF6A16E3-414F-4396-ADAC-CB91C59B29AF}"/>
              </a:ext>
            </a:extLst>
          </p:cNvPr>
          <p:cNvCxnSpPr>
            <a:cxnSpLocks/>
          </p:cNvCxnSpPr>
          <p:nvPr/>
        </p:nvCxnSpPr>
        <p:spPr>
          <a:xfrm>
            <a:off x="3329464" y="2105593"/>
            <a:ext cx="201136" cy="0"/>
          </a:xfrm>
          <a:prstGeom prst="straightConnector1">
            <a:avLst/>
          </a:prstGeom>
          <a:ln w="9525" cmpd="sng">
            <a:solidFill>
              <a:srgbClr val="C9C9C9"/>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2B0537B-497B-46C1-8137-C0177DD57963}"/>
              </a:ext>
            </a:extLst>
          </p:cNvPr>
          <p:cNvCxnSpPr>
            <a:cxnSpLocks/>
          </p:cNvCxnSpPr>
          <p:nvPr/>
        </p:nvCxnSpPr>
        <p:spPr>
          <a:xfrm>
            <a:off x="1460500" y="4858474"/>
            <a:ext cx="139700" cy="0"/>
          </a:xfrm>
          <a:prstGeom prst="straightConnector1">
            <a:avLst/>
          </a:prstGeom>
          <a:ln w="9525" cmpd="sng">
            <a:solidFill>
              <a:srgbClr val="C9C9C9"/>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2D3C3B1-133D-42CA-BD1D-8D20FBC3C141}"/>
              </a:ext>
            </a:extLst>
          </p:cNvPr>
          <p:cNvCxnSpPr>
            <a:cxnSpLocks/>
          </p:cNvCxnSpPr>
          <p:nvPr/>
        </p:nvCxnSpPr>
        <p:spPr>
          <a:xfrm>
            <a:off x="5198191" y="4929848"/>
            <a:ext cx="327666" cy="0"/>
          </a:xfrm>
          <a:prstGeom prst="straightConnector1">
            <a:avLst/>
          </a:prstGeom>
          <a:ln w="9525" cmpd="sng">
            <a:solidFill>
              <a:srgbClr val="C9C9C9"/>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2FC7559-CEAE-439E-BB4D-69010F9A89CD}"/>
              </a:ext>
            </a:extLst>
          </p:cNvPr>
          <p:cNvSpPr txBox="1"/>
          <p:nvPr/>
        </p:nvSpPr>
        <p:spPr>
          <a:xfrm>
            <a:off x="-83470" y="-43106"/>
            <a:ext cx="357790" cy="184666"/>
          </a:xfrm>
          <a:prstGeom prst="rect">
            <a:avLst/>
          </a:prstGeom>
          <a:noFill/>
        </p:spPr>
        <p:txBody>
          <a:bodyPr wrap="none" rtlCol="0">
            <a:spAutoFit/>
          </a:bodyPr>
          <a:lstStyle/>
          <a:p>
            <a:r>
              <a:rPr lang="en-US" sz="600" dirty="0">
                <a:solidFill>
                  <a:srgbClr val="A7A7A7"/>
                </a:solidFill>
              </a:rPr>
              <a:t>5632</a:t>
            </a:r>
          </a:p>
        </p:txBody>
      </p:sp>
      <p:grpSp>
        <p:nvGrpSpPr>
          <p:cNvPr id="25" name="Group 24">
            <a:extLst>
              <a:ext uri="{FF2B5EF4-FFF2-40B4-BE49-F238E27FC236}">
                <a16:creationId xmlns:a16="http://schemas.microsoft.com/office/drawing/2014/main" id="{DE14D076-0A3E-44BE-B149-7403A866E14D}"/>
              </a:ext>
            </a:extLst>
          </p:cNvPr>
          <p:cNvGrpSpPr/>
          <p:nvPr/>
        </p:nvGrpSpPr>
        <p:grpSpPr>
          <a:xfrm>
            <a:off x="7539814" y="1828800"/>
            <a:ext cx="1471445" cy="1321995"/>
            <a:chOff x="6675119" y="1828800"/>
            <a:chExt cx="1879191" cy="1688327"/>
          </a:xfrm>
        </p:grpSpPr>
        <p:grpSp>
          <p:nvGrpSpPr>
            <p:cNvPr id="26" name="Group 25">
              <a:extLst>
                <a:ext uri="{FF2B5EF4-FFF2-40B4-BE49-F238E27FC236}">
                  <a16:creationId xmlns:a16="http://schemas.microsoft.com/office/drawing/2014/main" id="{37EF5AE8-8659-4B1E-B49A-650BE5F488D5}"/>
                </a:ext>
              </a:extLst>
            </p:cNvPr>
            <p:cNvGrpSpPr/>
            <p:nvPr/>
          </p:nvGrpSpPr>
          <p:grpSpPr>
            <a:xfrm>
              <a:off x="6675119" y="1828800"/>
              <a:ext cx="1879191" cy="1688327"/>
              <a:chOff x="3185555" y="2562225"/>
              <a:chExt cx="1237393" cy="1111714"/>
            </a:xfrm>
            <a:solidFill>
              <a:schemeClr val="accent6"/>
            </a:solidFill>
          </p:grpSpPr>
          <p:sp>
            <p:nvSpPr>
              <p:cNvPr id="28" name="Rectangular Callout 6">
                <a:extLst>
                  <a:ext uri="{FF2B5EF4-FFF2-40B4-BE49-F238E27FC236}">
                    <a16:creationId xmlns:a16="http://schemas.microsoft.com/office/drawing/2014/main" id="{746E5390-BE84-4F9B-BA79-1F171BAF8F0B}"/>
                  </a:ext>
                </a:extLst>
              </p:cNvPr>
              <p:cNvSpPr/>
              <p:nvPr/>
            </p:nvSpPr>
            <p:spPr>
              <a:xfrm>
                <a:off x="3185555" y="2562225"/>
                <a:ext cx="1178184" cy="1111714"/>
              </a:xfrm>
              <a:custGeom>
                <a:avLst/>
                <a:gdLst>
                  <a:gd name="connsiteX0" fmla="*/ 0 w 2215445"/>
                  <a:gd name="connsiteY0" fmla="*/ 0 h 1749778"/>
                  <a:gd name="connsiteX1" fmla="*/ 1292343 w 2215445"/>
                  <a:gd name="connsiteY1" fmla="*/ 0 h 1749778"/>
                  <a:gd name="connsiteX2" fmla="*/ 1292343 w 2215445"/>
                  <a:gd name="connsiteY2" fmla="*/ 0 h 1749778"/>
                  <a:gd name="connsiteX3" fmla="*/ 1846204 w 2215445"/>
                  <a:gd name="connsiteY3" fmla="*/ 0 h 1749778"/>
                  <a:gd name="connsiteX4" fmla="*/ 2215445 w 2215445"/>
                  <a:gd name="connsiteY4" fmla="*/ 0 h 1749778"/>
                  <a:gd name="connsiteX5" fmla="*/ 2215445 w 2215445"/>
                  <a:gd name="connsiteY5" fmla="*/ 1020704 h 1749778"/>
                  <a:gd name="connsiteX6" fmla="*/ 2215445 w 2215445"/>
                  <a:gd name="connsiteY6" fmla="*/ 1020704 h 1749778"/>
                  <a:gd name="connsiteX7" fmla="*/ 2215445 w 2215445"/>
                  <a:gd name="connsiteY7" fmla="*/ 1458148 h 1749778"/>
                  <a:gd name="connsiteX8" fmla="*/ 2215445 w 2215445"/>
                  <a:gd name="connsiteY8" fmla="*/ 1749778 h 1749778"/>
                  <a:gd name="connsiteX9" fmla="*/ 1846204 w 2215445"/>
                  <a:gd name="connsiteY9" fmla="*/ 1749778 h 1749778"/>
                  <a:gd name="connsiteX10" fmla="*/ 1605732 w 2215445"/>
                  <a:gd name="connsiteY10" fmla="*/ 2363618 h 1749778"/>
                  <a:gd name="connsiteX11" fmla="*/ 1292343 w 2215445"/>
                  <a:gd name="connsiteY11" fmla="*/ 1749778 h 1749778"/>
                  <a:gd name="connsiteX12" fmla="*/ 0 w 2215445"/>
                  <a:gd name="connsiteY12" fmla="*/ 1749778 h 1749778"/>
                  <a:gd name="connsiteX13" fmla="*/ 0 w 2215445"/>
                  <a:gd name="connsiteY13" fmla="*/ 1458148 h 1749778"/>
                  <a:gd name="connsiteX14" fmla="*/ 0 w 2215445"/>
                  <a:gd name="connsiteY14" fmla="*/ 1020704 h 1749778"/>
                  <a:gd name="connsiteX15" fmla="*/ 0 w 2215445"/>
                  <a:gd name="connsiteY15" fmla="*/ 1020704 h 1749778"/>
                  <a:gd name="connsiteX16" fmla="*/ 0 w 2215445"/>
                  <a:gd name="connsiteY16" fmla="*/ 0 h 174977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46204 w 2215445"/>
                  <a:gd name="connsiteY8" fmla="*/ 1749778 h 2363618"/>
                  <a:gd name="connsiteX9" fmla="*/ 1605732 w 2215445"/>
                  <a:gd name="connsiteY9" fmla="*/ 2363618 h 2363618"/>
                  <a:gd name="connsiteX10" fmla="*/ 1292343 w 2215445"/>
                  <a:gd name="connsiteY10" fmla="*/ 1749778 h 2363618"/>
                  <a:gd name="connsiteX11" fmla="*/ 0 w 2215445"/>
                  <a:gd name="connsiteY11" fmla="*/ 1749778 h 2363618"/>
                  <a:gd name="connsiteX12" fmla="*/ 0 w 2215445"/>
                  <a:gd name="connsiteY12" fmla="*/ 1458148 h 2363618"/>
                  <a:gd name="connsiteX13" fmla="*/ 0 w 2215445"/>
                  <a:gd name="connsiteY13" fmla="*/ 1020704 h 2363618"/>
                  <a:gd name="connsiteX14" fmla="*/ 0 w 2215445"/>
                  <a:gd name="connsiteY14" fmla="*/ 1020704 h 2363618"/>
                  <a:gd name="connsiteX15" fmla="*/ 0 w 2215445"/>
                  <a:gd name="connsiteY15"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292343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602787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38301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38301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605486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7923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4518 w 2215445"/>
                  <a:gd name="connsiteY9" fmla="*/ 1733282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57160 w 2215445"/>
                  <a:gd name="connsiteY9" fmla="*/ 1741529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57160 w 2215445"/>
                  <a:gd name="connsiteY9" fmla="*/ 1741529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5445" h="2137702">
                    <a:moveTo>
                      <a:pt x="0" y="0"/>
                    </a:moveTo>
                    <a:lnTo>
                      <a:pt x="1292343" y="0"/>
                    </a:lnTo>
                    <a:lnTo>
                      <a:pt x="1292343" y="0"/>
                    </a:lnTo>
                    <a:lnTo>
                      <a:pt x="1846204" y="0"/>
                    </a:lnTo>
                    <a:lnTo>
                      <a:pt x="2215445" y="0"/>
                    </a:lnTo>
                    <a:lnTo>
                      <a:pt x="2215445" y="1020704"/>
                    </a:lnTo>
                    <a:lnTo>
                      <a:pt x="2215445" y="1020704"/>
                    </a:lnTo>
                    <a:lnTo>
                      <a:pt x="2215445" y="1458148"/>
                    </a:lnTo>
                    <a:lnTo>
                      <a:pt x="1565568" y="2137702"/>
                    </a:lnTo>
                    <a:cubicBezTo>
                      <a:pt x="1564586" y="1933089"/>
                      <a:pt x="1561364" y="1939615"/>
                      <a:pt x="1557160" y="1741529"/>
                    </a:cubicBezTo>
                    <a:lnTo>
                      <a:pt x="0" y="1749778"/>
                    </a:lnTo>
                    <a:lnTo>
                      <a:pt x="0" y="1458148"/>
                    </a:lnTo>
                    <a:lnTo>
                      <a:pt x="0" y="1020704"/>
                    </a:lnTo>
                    <a:lnTo>
                      <a:pt x="0" y="1020704"/>
                    </a:lnTo>
                    <a:lnTo>
                      <a:pt x="0" y="0"/>
                    </a:lnTo>
                    <a:close/>
                  </a:path>
                </a:pathLst>
              </a:custGeom>
              <a:solidFill>
                <a:schemeClr val="accent1"/>
              </a:solidFill>
              <a:ln w="25400" cap="flat" cmpd="sng" algn="ctr">
                <a:noFill/>
                <a:prstDash val="solid"/>
              </a:ln>
              <a:effectLst/>
            </p:spPr>
            <p:txBody>
              <a:bodyPr lIns="0" tIns="41010" rIns="0" bIns="0" rtlCol="0" anchor="ctr" anchorCtr="0">
                <a:noAutofit/>
              </a:bodyPr>
              <a:lstStyle/>
              <a:p>
                <a:pPr algn="ctr" fontAlgn="auto">
                  <a:spcBef>
                    <a:spcPts val="0"/>
                  </a:spcBef>
                  <a:spcAft>
                    <a:spcPts val="0"/>
                  </a:spcAft>
                  <a:defRPr/>
                </a:pPr>
                <a:endParaRPr lang="en-US" sz="1800" i="0" kern="0" dirty="0">
                  <a:solidFill>
                    <a:srgbClr val="FFFFFF"/>
                  </a:solidFill>
                  <a:latin typeface="Arial"/>
                  <a:ea typeface="+mn-ea"/>
                  <a:cs typeface="+mn-cs"/>
                </a:endParaRPr>
              </a:p>
            </p:txBody>
          </p:sp>
          <p:sp>
            <p:nvSpPr>
              <p:cNvPr id="29" name="Rounded Rectangle 14">
                <a:extLst>
                  <a:ext uri="{FF2B5EF4-FFF2-40B4-BE49-F238E27FC236}">
                    <a16:creationId xmlns:a16="http://schemas.microsoft.com/office/drawing/2014/main" id="{B92DE3DB-499B-443A-95A7-52CFEC7B8ECF}"/>
                  </a:ext>
                </a:extLst>
              </p:cNvPr>
              <p:cNvSpPr/>
              <p:nvPr/>
            </p:nvSpPr>
            <p:spPr>
              <a:xfrm>
                <a:off x="3185555" y="3017985"/>
                <a:ext cx="1237393" cy="414589"/>
              </a:xfrm>
              <a:prstGeom prst="roundRect">
                <a:avLst>
                  <a:gd name="adj" fmla="val 0"/>
                </a:avLst>
              </a:prstGeom>
              <a:noFill/>
              <a:ln w="25400" cap="flat" cmpd="sng" algn="ctr">
                <a:noFill/>
                <a:prstDash val="solid"/>
              </a:ln>
              <a:effectLst/>
            </p:spPr>
            <p:txBody>
              <a:bodyPr lIns="80225" tIns="40112" rIns="80225" bIns="40112" rtlCol="0" anchor="ctr"/>
              <a:lstStyle/>
              <a:p>
                <a:r>
                  <a:rPr lang="de-de" sz="1050" dirty="0">
                    <a:solidFill>
                      <a:srgbClr val="FFFFFF"/>
                    </a:solidFill>
                  </a:rPr>
                  <a:t>Kontinuierliche </a:t>
                </a:r>
                <a:br>
                  <a:rPr lang="de-de" sz="1050" dirty="0">
                    <a:solidFill>
                      <a:srgbClr val="FFFFFF"/>
                    </a:solidFill>
                  </a:rPr>
                </a:br>
                <a:r>
                  <a:rPr lang="de-de" sz="1050" dirty="0">
                    <a:solidFill>
                      <a:srgbClr val="FFFFFF"/>
                    </a:solidFill>
                  </a:rPr>
                  <a:t>Dividendenzahlungen</a:t>
                </a:r>
                <a:endParaRPr lang="de-de" sz="1050" noProof="1">
                  <a:solidFill>
                    <a:srgbClr val="FFFFFF"/>
                  </a:solidFill>
                </a:endParaRPr>
              </a:p>
            </p:txBody>
          </p:sp>
        </p:grpSp>
        <p:pic>
          <p:nvPicPr>
            <p:cNvPr id="27" name="Picture 26">
              <a:extLst>
                <a:ext uri="{FF2B5EF4-FFF2-40B4-BE49-F238E27FC236}">
                  <a16:creationId xmlns:a16="http://schemas.microsoft.com/office/drawing/2014/main" id="{F7AAA442-2603-4416-83B2-35C4B34ADE54}"/>
                </a:ext>
              </a:extLst>
            </p:cNvPr>
            <p:cNvPicPr>
              <a:picLocks noChangeAspect="1"/>
            </p:cNvPicPr>
            <p:nvPr/>
          </p:nvPicPr>
          <p:blipFill>
            <a:blip r:embed="rId5"/>
            <a:stretch>
              <a:fillRect/>
            </a:stretch>
          </p:blipFill>
          <p:spPr>
            <a:xfrm>
              <a:off x="7589520" y="2011680"/>
              <a:ext cx="641202" cy="641202"/>
            </a:xfrm>
            <a:prstGeom prst="rect">
              <a:avLst/>
            </a:prstGeom>
          </p:spPr>
        </p:pic>
      </p:grpSp>
      <p:grpSp>
        <p:nvGrpSpPr>
          <p:cNvPr id="36" name="Group 35">
            <a:extLst>
              <a:ext uri="{FF2B5EF4-FFF2-40B4-BE49-F238E27FC236}">
                <a16:creationId xmlns:a16="http://schemas.microsoft.com/office/drawing/2014/main" id="{2C834EB5-ED71-491E-B46C-4128E35BF40C}"/>
              </a:ext>
            </a:extLst>
          </p:cNvPr>
          <p:cNvGrpSpPr/>
          <p:nvPr/>
        </p:nvGrpSpPr>
        <p:grpSpPr>
          <a:xfrm>
            <a:off x="320226" y="5106845"/>
            <a:ext cx="766401" cy="563231"/>
            <a:chOff x="563350" y="6146380"/>
            <a:chExt cx="766401" cy="563231"/>
          </a:xfrm>
        </p:grpSpPr>
        <p:grpSp>
          <p:nvGrpSpPr>
            <p:cNvPr id="37" name="Group 36">
              <a:extLst>
                <a:ext uri="{FF2B5EF4-FFF2-40B4-BE49-F238E27FC236}">
                  <a16:creationId xmlns:a16="http://schemas.microsoft.com/office/drawing/2014/main" id="{1E8309AE-AD76-4BDF-A5CB-9BEFE0E43E25}"/>
                </a:ext>
              </a:extLst>
            </p:cNvPr>
            <p:cNvGrpSpPr/>
            <p:nvPr/>
          </p:nvGrpSpPr>
          <p:grpSpPr>
            <a:xfrm>
              <a:off x="563350" y="6146380"/>
              <a:ext cx="766401" cy="563231"/>
              <a:chOff x="521780" y="6204216"/>
              <a:chExt cx="766401" cy="563231"/>
            </a:xfrm>
          </p:grpSpPr>
          <p:sp>
            <p:nvSpPr>
              <p:cNvPr id="40" name="Rectangle 39">
                <a:extLst>
                  <a:ext uri="{FF2B5EF4-FFF2-40B4-BE49-F238E27FC236}">
                    <a16:creationId xmlns:a16="http://schemas.microsoft.com/office/drawing/2014/main" id="{96958E5E-BF5C-4FCE-93D2-CE9B5633EFBC}"/>
                  </a:ext>
                </a:extLst>
              </p:cNvPr>
              <p:cNvSpPr/>
              <p:nvPr/>
            </p:nvSpPr>
            <p:spPr>
              <a:xfrm>
                <a:off x="639443" y="6204216"/>
                <a:ext cx="648738" cy="563231"/>
              </a:xfrm>
              <a:prstGeom prst="rect">
                <a:avLst/>
              </a:prstGeom>
              <a:noFill/>
            </p:spPr>
            <p:txBody>
              <a:bodyPr wrap="square" lIns="0" tIns="0" rIns="0" bIns="0">
                <a:spAutoFit/>
              </a:bodyPr>
              <a:lstStyle/>
              <a:p>
                <a:pPr>
                  <a:lnSpc>
                    <a:spcPct val="120000"/>
                  </a:lnSpc>
                </a:pPr>
                <a:r>
                  <a:rPr lang="en-GB" sz="1050" dirty="0" err="1">
                    <a:solidFill>
                      <a:srgbClr val="000000"/>
                    </a:solidFill>
                    <a:latin typeface="Arial Narrow"/>
                    <a:cs typeface="Arial Narrow"/>
                  </a:rPr>
                  <a:t>Kursrendite</a:t>
                </a:r>
                <a:endParaRPr lang="en-GB" sz="1050" dirty="0">
                  <a:solidFill>
                    <a:srgbClr val="000000"/>
                  </a:solidFill>
                  <a:latin typeface="Arial Narrow"/>
                  <a:cs typeface="Arial Narrow"/>
                </a:endParaRPr>
              </a:p>
              <a:p>
                <a:pPr>
                  <a:lnSpc>
                    <a:spcPct val="120000"/>
                  </a:lnSpc>
                </a:pPr>
                <a:r>
                  <a:rPr lang="en-GB" sz="1050" dirty="0" err="1">
                    <a:solidFill>
                      <a:srgbClr val="000000"/>
                    </a:solidFill>
                    <a:latin typeface="Arial Narrow"/>
                    <a:cs typeface="Arial Narrow"/>
                  </a:rPr>
                  <a:t>Dividenden</a:t>
                </a:r>
                <a:endParaRPr lang="en-GB" sz="1050" dirty="0">
                  <a:solidFill>
                    <a:srgbClr val="000000"/>
                  </a:solidFill>
                  <a:latin typeface="Arial Narrow"/>
                  <a:cs typeface="Arial Narrow"/>
                </a:endParaRPr>
              </a:p>
              <a:p>
                <a:pPr>
                  <a:lnSpc>
                    <a:spcPct val="120000"/>
                  </a:lnSpc>
                </a:pPr>
                <a:r>
                  <a:rPr lang="en-GB" sz="1050" dirty="0" err="1">
                    <a:solidFill>
                      <a:srgbClr val="000000"/>
                    </a:solidFill>
                    <a:latin typeface="Arial Narrow"/>
                    <a:cs typeface="Arial Narrow"/>
                  </a:rPr>
                  <a:t>Nettorendite</a:t>
                </a:r>
                <a:endParaRPr lang="en-GB" sz="1050" dirty="0">
                  <a:solidFill>
                    <a:srgbClr val="000000"/>
                  </a:solidFill>
                  <a:latin typeface="Arial Narrow"/>
                  <a:cs typeface="Arial Narrow"/>
                </a:endParaRPr>
              </a:p>
            </p:txBody>
          </p:sp>
          <p:sp>
            <p:nvSpPr>
              <p:cNvPr id="41" name="Rectangle 40">
                <a:extLst>
                  <a:ext uri="{FF2B5EF4-FFF2-40B4-BE49-F238E27FC236}">
                    <a16:creationId xmlns:a16="http://schemas.microsoft.com/office/drawing/2014/main" id="{877C8953-ACB1-4F60-B8AA-6D59273F5091}"/>
                  </a:ext>
                </a:extLst>
              </p:cNvPr>
              <p:cNvSpPr/>
              <p:nvPr/>
            </p:nvSpPr>
            <p:spPr>
              <a:xfrm flipV="1">
                <a:off x="521780" y="6248469"/>
                <a:ext cx="91440" cy="91440"/>
              </a:xfrm>
              <a:prstGeom prst="rect">
                <a:avLst/>
              </a:prstGeom>
              <a:solidFill>
                <a:srgbClr val="3769FF"/>
              </a:solidFill>
              <a:ln w="25400">
                <a:noFill/>
              </a:ln>
              <a:effectLst/>
            </p:spPr>
            <p:style>
              <a:lnRef idx="1">
                <a:schemeClr val="accent1"/>
              </a:lnRef>
              <a:fillRef idx="3">
                <a:schemeClr val="accent1"/>
              </a:fillRef>
              <a:effectRef idx="2">
                <a:schemeClr val="accent1"/>
              </a:effectRef>
              <a:fontRef idx="minor">
                <a:schemeClr val="lt1"/>
              </a:fontRef>
            </p:style>
            <p:txBody>
              <a:bodyPr lIns="0" tIns="27062" rIns="0" bIns="27062" rtlCol="0" anchor="ctr" anchorCtr="0"/>
              <a:lstStyle/>
              <a:p>
                <a:pPr algn="ctr" defTabSz="636534" fontAlgn="auto">
                  <a:spcBef>
                    <a:spcPts val="0"/>
                  </a:spcBef>
                  <a:spcAft>
                    <a:spcPts val="0"/>
                  </a:spcAft>
                  <a:buClr>
                    <a:srgbClr val="005598"/>
                  </a:buClr>
                  <a:defRPr/>
                </a:pPr>
                <a:endParaRPr lang="de-DE" altLang="ja-JP" sz="1050" b="1" i="0" kern="0" dirty="0">
                  <a:solidFill>
                    <a:srgbClr val="FFFFFF"/>
                  </a:solidFill>
                  <a:latin typeface="Arial Narrow"/>
                  <a:ea typeface="Geneva" pitchFamily="121" charset="-128"/>
                  <a:cs typeface="Arial Narrow"/>
                </a:endParaRPr>
              </a:p>
            </p:txBody>
          </p:sp>
        </p:grpSp>
        <p:sp>
          <p:nvSpPr>
            <p:cNvPr id="38" name="Rectangle 37">
              <a:extLst>
                <a:ext uri="{FF2B5EF4-FFF2-40B4-BE49-F238E27FC236}">
                  <a16:creationId xmlns:a16="http://schemas.microsoft.com/office/drawing/2014/main" id="{6EAC873C-8B26-4AB6-8302-51FEBF84411C}"/>
                </a:ext>
              </a:extLst>
            </p:cNvPr>
            <p:cNvSpPr/>
            <p:nvPr/>
          </p:nvSpPr>
          <p:spPr>
            <a:xfrm flipV="1">
              <a:off x="563350" y="6388489"/>
              <a:ext cx="91440" cy="91440"/>
            </a:xfrm>
            <a:prstGeom prst="rect">
              <a:avLst/>
            </a:prstGeom>
            <a:solidFill>
              <a:srgbClr val="00BFB3"/>
            </a:solidFill>
            <a:ln w="25400">
              <a:noFill/>
            </a:ln>
            <a:effectLst/>
          </p:spPr>
          <p:style>
            <a:lnRef idx="1">
              <a:schemeClr val="accent1"/>
            </a:lnRef>
            <a:fillRef idx="3">
              <a:schemeClr val="accent1"/>
            </a:fillRef>
            <a:effectRef idx="2">
              <a:schemeClr val="accent1"/>
            </a:effectRef>
            <a:fontRef idx="minor">
              <a:schemeClr val="lt1"/>
            </a:fontRef>
          </p:style>
          <p:txBody>
            <a:bodyPr lIns="0" tIns="27062" rIns="0" bIns="27062" rtlCol="0" anchor="ctr" anchorCtr="0"/>
            <a:lstStyle/>
            <a:p>
              <a:pPr algn="ctr" defTabSz="636534" fontAlgn="auto">
                <a:spcBef>
                  <a:spcPts val="0"/>
                </a:spcBef>
                <a:spcAft>
                  <a:spcPts val="0"/>
                </a:spcAft>
                <a:buClr>
                  <a:srgbClr val="005598"/>
                </a:buClr>
                <a:defRPr/>
              </a:pPr>
              <a:endParaRPr lang="de-DE" altLang="ja-JP" sz="1050" b="1" i="0" kern="0" dirty="0">
                <a:solidFill>
                  <a:srgbClr val="FFFFFF"/>
                </a:solidFill>
                <a:latin typeface="Arial Narrow"/>
                <a:ea typeface="Geneva" pitchFamily="121" charset="-128"/>
                <a:cs typeface="Arial Narrow"/>
              </a:endParaRPr>
            </a:p>
          </p:txBody>
        </p:sp>
        <p:sp>
          <p:nvSpPr>
            <p:cNvPr id="39" name="Rectangle 38">
              <a:extLst>
                <a:ext uri="{FF2B5EF4-FFF2-40B4-BE49-F238E27FC236}">
                  <a16:creationId xmlns:a16="http://schemas.microsoft.com/office/drawing/2014/main" id="{A1FB25D7-678D-4C9A-BEB8-7E5926B69554}"/>
                </a:ext>
              </a:extLst>
            </p:cNvPr>
            <p:cNvSpPr/>
            <p:nvPr/>
          </p:nvSpPr>
          <p:spPr>
            <a:xfrm flipV="1">
              <a:off x="563350" y="6578972"/>
              <a:ext cx="91440" cy="91440"/>
            </a:xfrm>
            <a:prstGeom prst="rect">
              <a:avLst/>
            </a:prstGeom>
            <a:solidFill>
              <a:schemeClr val="accent3"/>
            </a:solidFill>
            <a:ln w="25400">
              <a:noFill/>
            </a:ln>
            <a:effectLst/>
          </p:spPr>
          <p:style>
            <a:lnRef idx="1">
              <a:schemeClr val="accent1"/>
            </a:lnRef>
            <a:fillRef idx="3">
              <a:schemeClr val="accent1"/>
            </a:fillRef>
            <a:effectRef idx="2">
              <a:schemeClr val="accent1"/>
            </a:effectRef>
            <a:fontRef idx="minor">
              <a:schemeClr val="lt1"/>
            </a:fontRef>
          </p:style>
          <p:txBody>
            <a:bodyPr lIns="0" tIns="27062" rIns="0" bIns="27062" rtlCol="0" anchor="ctr" anchorCtr="0"/>
            <a:lstStyle/>
            <a:p>
              <a:pPr algn="ctr" defTabSz="636534" fontAlgn="auto">
                <a:spcBef>
                  <a:spcPts val="0"/>
                </a:spcBef>
                <a:spcAft>
                  <a:spcPts val="0"/>
                </a:spcAft>
                <a:buClr>
                  <a:srgbClr val="005598"/>
                </a:buClr>
                <a:defRPr/>
              </a:pPr>
              <a:endParaRPr lang="de-DE" altLang="ja-JP" sz="1050" b="1" i="0" kern="0" dirty="0">
                <a:solidFill>
                  <a:srgbClr val="FFFFFF"/>
                </a:solidFill>
                <a:latin typeface="Arial Narrow"/>
                <a:ea typeface="Geneva" pitchFamily="121" charset="-128"/>
                <a:cs typeface="Arial Narrow"/>
              </a:endParaRPr>
            </a:p>
          </p:txBody>
        </p:sp>
      </p:grpSp>
    </p:spTree>
    <p:extLst>
      <p:ext uri="{BB962C8B-B14F-4D97-AF65-F5344CB8AC3E}">
        <p14:creationId xmlns:p14="http://schemas.microsoft.com/office/powerpoint/2010/main" val="31877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70A1719-8BB1-4552-B6DD-00B0FDFC1BD4}"/>
              </a:ext>
            </a:extLst>
          </p:cNvPr>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A9C7021-787A-4965-8535-DBB5830B8F73}"/>
              </a:ext>
            </a:extLst>
          </p:cNvPr>
          <p:cNvSpPr>
            <a:spLocks noGrp="1"/>
          </p:cNvSpPr>
          <p:nvPr>
            <p:ph type="body" sz="quarter" idx="11"/>
          </p:nvPr>
        </p:nvSpPr>
        <p:spPr>
          <a:xfrm>
            <a:off x="723451" y="1502710"/>
            <a:ext cx="6543513" cy="1215717"/>
          </a:xfrm>
        </p:spPr>
        <p:txBody>
          <a:bodyPr/>
          <a:lstStyle/>
          <a:p>
            <a:r>
              <a:rPr lang="en-US" dirty="0"/>
              <a:t>Franklin Global Dividend UCITS ETF</a:t>
            </a:r>
          </a:p>
          <a:p>
            <a:r>
              <a:rPr lang="en-US" sz="2800" b="1" cap="none" baseline="0" dirty="0" err="1">
                <a:solidFill>
                  <a:srgbClr val="8C8C8C"/>
                </a:solidFill>
                <a:latin typeface="+mn-lt"/>
              </a:rPr>
              <a:t>Zugang</a:t>
            </a:r>
            <a:r>
              <a:rPr lang="en-US" sz="2800" b="1" cap="none" baseline="0" dirty="0">
                <a:solidFill>
                  <a:srgbClr val="8C8C8C"/>
                </a:solidFill>
                <a:latin typeface="+mn-lt"/>
              </a:rPr>
              <a:t> </a:t>
            </a:r>
            <a:r>
              <a:rPr lang="en-US" sz="2800" b="1" cap="none" baseline="0" dirty="0" err="1">
                <a:solidFill>
                  <a:srgbClr val="8C8C8C"/>
                </a:solidFill>
                <a:latin typeface="+mn-lt"/>
              </a:rPr>
              <a:t>zu</a:t>
            </a:r>
            <a:r>
              <a:rPr lang="en-US" sz="2800" b="1" cap="none" baseline="0" dirty="0">
                <a:solidFill>
                  <a:srgbClr val="8C8C8C"/>
                </a:solidFill>
                <a:latin typeface="+mn-lt"/>
              </a:rPr>
              <a:t> </a:t>
            </a:r>
            <a:r>
              <a:rPr lang="en-US" sz="2800" b="1" cap="none" baseline="0" dirty="0" err="1">
                <a:solidFill>
                  <a:srgbClr val="8C8C8C"/>
                </a:solidFill>
                <a:latin typeface="+mn-lt"/>
              </a:rPr>
              <a:t>Qualitätsunternehmen</a:t>
            </a:r>
            <a:r>
              <a:rPr lang="en-US" dirty="0">
                <a:latin typeface="+mn-lt"/>
              </a:rPr>
              <a:t> </a:t>
            </a:r>
          </a:p>
          <a:p>
            <a:endParaRPr lang="en-US" dirty="0"/>
          </a:p>
        </p:txBody>
      </p:sp>
      <p:sp>
        <p:nvSpPr>
          <p:cNvPr id="9" name="exstream_shape42">
            <a:extLst>
              <a:ext uri="{FF2B5EF4-FFF2-40B4-BE49-F238E27FC236}">
                <a16:creationId xmlns:a16="http://schemas.microsoft.com/office/drawing/2014/main" id="{71D454EB-72C4-4023-ADFC-74BA2740A48D}"/>
              </a:ext>
            </a:extLst>
          </p:cNvPr>
          <p:cNvSpPr>
            <a:spLocks noChangeArrowheads="1"/>
          </p:cNvSpPr>
          <p:nvPr/>
        </p:nvSpPr>
        <p:spPr bwMode="auto">
          <a:xfrm>
            <a:off x="277051" y="6537960"/>
            <a:ext cx="445077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01717" fontAlgn="base">
              <a:spcBef>
                <a:spcPct val="0"/>
              </a:spcBef>
              <a:spcAft>
                <a:spcPct val="0"/>
              </a:spcAft>
            </a:pPr>
            <a:r>
              <a:rPr lang="en-US" sz="900" b="1">
                <a:latin typeface="Arial Narrow" panose="020B0606020202030204" pitchFamily="34" charset="0"/>
              </a:rPr>
              <a:t>Nur für Vertriebspartner/Nicht für Investoren</a:t>
            </a:r>
            <a:endParaRPr lang="en-US" sz="9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319789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7</a:t>
            </a:fld>
            <a:endParaRPr lang="en-US" dirty="0"/>
          </a:p>
        </p:txBody>
      </p:sp>
      <p:sp>
        <p:nvSpPr>
          <p:cNvPr id="30" name="Text Placeholder 29"/>
          <p:cNvSpPr>
            <a:spLocks noGrp="1"/>
          </p:cNvSpPr>
          <p:nvPr>
            <p:ph type="body" sz="quarter" idx="26"/>
          </p:nvPr>
        </p:nvSpPr>
        <p:spPr>
          <a:xfrm>
            <a:off x="274320" y="5857352"/>
            <a:ext cx="8503920" cy="686022"/>
          </a:xfrm>
        </p:spPr>
        <p:txBody>
          <a:bodyPr/>
          <a:lstStyle/>
          <a:p>
            <a:r>
              <a:rPr lang="de-de" dirty="0"/>
              <a:t>1. </a:t>
            </a:r>
            <a:r>
              <a:rPr lang="de-de" b="1" dirty="0"/>
              <a:t>Die Argumentation und die Angaben zur Korrelation mit Überschussrenditen beruhen auf internen Analysen auf Basis der über Backtests ermittelten hypothetischen Wertentwicklung während des 15-Jahres-Zeitraums zum 31. Dezember 202</a:t>
            </a:r>
            <a:r>
              <a:rPr lang="pl-PL" b="1" dirty="0"/>
              <a:t>1</a:t>
            </a:r>
            <a:r>
              <a:rPr lang="de-de" b="1" dirty="0"/>
              <a:t>. </a:t>
            </a:r>
            <a:r>
              <a:rPr lang="de-de" dirty="0"/>
              <a:t>Quelle: Franklin Templeton. </a:t>
            </a:r>
            <a:br>
              <a:rPr lang="de-de" dirty="0"/>
            </a:br>
            <a:r>
              <a:rPr lang="de-de" dirty="0"/>
              <a:t>2. Die angegebene Definition beruht auf dem internen Research von Franklin Templeton, das für die Entwicklung der methodik verwendet wurde. Die angegebenen Deskriptoren sind Beispiele für die Methode zur Messung des Faktors Qualität. Bestimmte LibertyQ-Indizes können Deskriptoren anwenden, die sich von den oben genannten erheblich unterscheiden.</a:t>
            </a:r>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11" name="Content Placeholder 25">
            <a:extLst>
              <a:ext uri="{FF2B5EF4-FFF2-40B4-BE49-F238E27FC236}">
                <a16:creationId xmlns:a16="http://schemas.microsoft.com/office/drawing/2014/main" id="{A042D9F0-7F8D-4270-9102-E2DC38067295}"/>
              </a:ext>
            </a:extLst>
          </p:cNvPr>
          <p:cNvSpPr>
            <a:spLocks noGrp="1"/>
          </p:cNvSpPr>
          <p:nvPr>
            <p:ph sz="quarter" idx="27"/>
          </p:nvPr>
        </p:nvSpPr>
        <p:spPr>
          <a:xfrm>
            <a:off x="1557196" y="1280160"/>
            <a:ext cx="7312484" cy="3131627"/>
          </a:xfrm>
        </p:spPr>
        <p:txBody>
          <a:bodyPr wrap="square">
            <a:spAutoFit/>
          </a:bodyPr>
          <a:lstStyle/>
          <a:p>
            <a:r>
              <a:rPr lang="de-de" dirty="0"/>
              <a:t>Gründe</a:t>
            </a:r>
            <a:r>
              <a:rPr lang="de-de" baseline="30000" dirty="0"/>
              <a:t>1</a:t>
            </a:r>
            <a:endParaRPr lang="de-de" sz="1200" baseline="30000" dirty="0"/>
          </a:p>
          <a:p>
            <a:pPr marL="114300" lvl="2" indent="-114300"/>
            <a:r>
              <a:rPr lang="de-de" sz="1100" dirty="0"/>
              <a:t>Kann durch Berücksichtigung der Gewinne, der Qualität der Schuldtitel und der Fähigkeit zur Erwirtschaftung von Cashflows ein umfangreicheres Profil der Ertragsqualität eines Unternehmens erfassen</a:t>
            </a:r>
          </a:p>
          <a:p>
            <a:pPr marL="114300" lvl="2" indent="-114300"/>
            <a:r>
              <a:rPr lang="de-de" sz="1100" dirty="0"/>
              <a:t>Unternehmen mit hoher Qualität sind langfristig tendenziell weniger volatil</a:t>
            </a:r>
          </a:p>
          <a:p>
            <a:r>
              <a:rPr lang="de-de" dirty="0"/>
              <a:t>Faktordefinition</a:t>
            </a:r>
            <a:r>
              <a:rPr lang="de-de" baseline="30000" dirty="0"/>
              <a:t>2</a:t>
            </a:r>
            <a:endParaRPr lang="de-de" sz="1200" baseline="30000" dirty="0"/>
          </a:p>
          <a:p>
            <a:pPr marL="114300" lvl="2" indent="-114300"/>
            <a:r>
              <a:rPr lang="de-de" sz="1100" dirty="0"/>
              <a:t>Unternehmen mit stabilem Ertragswachstum, einer starken Bilanz und einer effizienten Verwendung von Vermögenswerten</a:t>
            </a:r>
          </a:p>
          <a:p>
            <a:r>
              <a:rPr lang="de-de" dirty="0"/>
              <a:t>Faktordeskriptoren</a:t>
            </a:r>
            <a:r>
              <a:rPr lang="de-de" baseline="30000" dirty="0"/>
              <a:t>2</a:t>
            </a:r>
            <a:endParaRPr lang="de-de" sz="1200" baseline="30000" dirty="0"/>
          </a:p>
          <a:p>
            <a:pPr marL="114300" lvl="2" indent="-114300"/>
            <a:r>
              <a:rPr lang="de-de" sz="1100" dirty="0"/>
              <a:t>Eigenkapitalrendite (ROE)</a:t>
            </a:r>
          </a:p>
          <a:p>
            <a:pPr marL="114300" lvl="2" indent="-114300"/>
            <a:r>
              <a:rPr lang="de-de" sz="1100" dirty="0"/>
              <a:t>Ertragsvariabilität</a:t>
            </a:r>
          </a:p>
          <a:p>
            <a:pPr marL="114300" lvl="2" indent="-114300"/>
            <a:r>
              <a:rPr lang="de-de" sz="1100" dirty="0"/>
              <a:t>Barrendite auf Vermögen</a:t>
            </a:r>
          </a:p>
          <a:p>
            <a:pPr marL="114300" lvl="2" indent="-114300"/>
            <a:r>
              <a:rPr lang="de-DE" sz="1100" dirty="0"/>
              <a:t>Verschuldung zu Vermögen</a:t>
            </a:r>
          </a:p>
          <a:p>
            <a:r>
              <a:rPr lang="de-de" dirty="0"/>
              <a:t>Faktor-Wertentwicklungsprofil</a:t>
            </a:r>
            <a:r>
              <a:rPr lang="de-de" baseline="30000" dirty="0"/>
              <a:t>1</a:t>
            </a:r>
          </a:p>
          <a:p>
            <a:pPr marL="114300" lvl="2" indent="-114300"/>
            <a:r>
              <a:rPr lang="de-de" sz="1100" dirty="0"/>
              <a:t>Defensiv</a:t>
            </a:r>
          </a:p>
        </p:txBody>
      </p:sp>
      <p:sp>
        <p:nvSpPr>
          <p:cNvPr id="4" name="Text Placeholder 3">
            <a:extLst>
              <a:ext uri="{FF2B5EF4-FFF2-40B4-BE49-F238E27FC236}">
                <a16:creationId xmlns:a16="http://schemas.microsoft.com/office/drawing/2014/main" id="{2173E76C-5AF0-42A8-8CBB-60E3F290F57A}"/>
              </a:ext>
            </a:extLst>
          </p:cNvPr>
          <p:cNvSpPr>
            <a:spLocks noGrp="1"/>
          </p:cNvSpPr>
          <p:nvPr>
            <p:ph type="body" sz="quarter" idx="32"/>
          </p:nvPr>
        </p:nvSpPr>
        <p:spPr/>
        <p:txBody>
          <a:bodyPr/>
          <a:lstStyle/>
          <a:p>
            <a:r>
              <a:rPr lang="de-DE" dirty="0"/>
              <a:t>Analyse des Franklin Templeton-Faktors Qualität für den MSCI All Country World Index—NR</a:t>
            </a:r>
          </a:p>
        </p:txBody>
      </p:sp>
      <p:grpSp>
        <p:nvGrpSpPr>
          <p:cNvPr id="12" name="Group 11">
            <a:extLst>
              <a:ext uri="{FF2B5EF4-FFF2-40B4-BE49-F238E27FC236}">
                <a16:creationId xmlns:a16="http://schemas.microsoft.com/office/drawing/2014/main" id="{EA6432D8-8394-4809-9F34-0C5886AB1A6B}"/>
              </a:ext>
            </a:extLst>
          </p:cNvPr>
          <p:cNvGrpSpPr/>
          <p:nvPr/>
        </p:nvGrpSpPr>
        <p:grpSpPr>
          <a:xfrm>
            <a:off x="45720" y="1188720"/>
            <a:ext cx="1571167" cy="1449644"/>
            <a:chOff x="45720" y="1828800"/>
            <a:chExt cx="1571167" cy="1449644"/>
          </a:xfrm>
        </p:grpSpPr>
        <p:sp>
          <p:nvSpPr>
            <p:cNvPr id="13" name="Oval 12">
              <a:extLst>
                <a:ext uri="{FF2B5EF4-FFF2-40B4-BE49-F238E27FC236}">
                  <a16:creationId xmlns:a16="http://schemas.microsoft.com/office/drawing/2014/main" id="{1AF3D4CA-D924-4941-A201-0DB91369CC05}"/>
                </a:ext>
              </a:extLst>
            </p:cNvPr>
            <p:cNvSpPr/>
            <p:nvPr/>
          </p:nvSpPr>
          <p:spPr>
            <a:xfrm>
              <a:off x="336063" y="2056689"/>
              <a:ext cx="993662" cy="993661"/>
            </a:xfrm>
            <a:prstGeom prst="ellipse">
              <a:avLst/>
            </a:prstGeom>
            <a:noFill/>
            <a:ln w="76200">
              <a:solidFill>
                <a:srgbClr val="BFB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auto">
                <a:spcBef>
                  <a:spcPts val="0"/>
                </a:spcBef>
                <a:spcAft>
                  <a:spcPts val="0"/>
                </a:spcAft>
              </a:pPr>
              <a:r>
                <a:rPr lang="en-US" sz="1200" b="1" dirty="0" err="1">
                  <a:solidFill>
                    <a:srgbClr val="000000"/>
                  </a:solidFill>
                </a:rPr>
                <a:t>Qualität</a:t>
              </a:r>
              <a:endParaRPr lang="en-US" sz="1200" b="1" i="0" dirty="0">
                <a:solidFill>
                  <a:srgbClr val="000000"/>
                </a:solidFill>
              </a:endParaRPr>
            </a:p>
          </p:txBody>
        </p:sp>
        <p:graphicFrame>
          <p:nvGraphicFramePr>
            <p:cNvPr id="14" name="Chart 13">
              <a:extLst>
                <a:ext uri="{FF2B5EF4-FFF2-40B4-BE49-F238E27FC236}">
                  <a16:creationId xmlns:a16="http://schemas.microsoft.com/office/drawing/2014/main" id="{065C65ED-7AEE-486F-A481-DCBF9733D740}"/>
                </a:ext>
              </a:extLst>
            </p:cNvPr>
            <p:cNvGraphicFramePr/>
            <p:nvPr>
              <p:extLst>
                <p:ext uri="{D42A27DB-BD31-4B8C-83A1-F6EECF244321}">
                  <p14:modId xmlns:p14="http://schemas.microsoft.com/office/powerpoint/2010/main" val="3380629064"/>
                </p:ext>
              </p:extLst>
            </p:nvPr>
          </p:nvGraphicFramePr>
          <p:xfrm>
            <a:off x="45720" y="1828800"/>
            <a:ext cx="1571167" cy="1449644"/>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Box 8">
            <a:extLst>
              <a:ext uri="{FF2B5EF4-FFF2-40B4-BE49-F238E27FC236}">
                <a16:creationId xmlns:a16="http://schemas.microsoft.com/office/drawing/2014/main" id="{63ECF1AE-6015-4940-B1F2-5E54479FBAC8}"/>
              </a:ext>
            </a:extLst>
          </p:cNvPr>
          <p:cNvSpPr txBox="1"/>
          <p:nvPr/>
        </p:nvSpPr>
        <p:spPr>
          <a:xfrm>
            <a:off x="-76200" y="-45720"/>
            <a:ext cx="357790" cy="184666"/>
          </a:xfrm>
          <a:prstGeom prst="rect">
            <a:avLst/>
          </a:prstGeom>
          <a:noFill/>
        </p:spPr>
        <p:txBody>
          <a:bodyPr wrap="none" rtlCol="0">
            <a:spAutoFit/>
          </a:bodyPr>
          <a:lstStyle/>
          <a:p>
            <a:r>
              <a:rPr lang="en-US" sz="600" dirty="0">
                <a:solidFill>
                  <a:srgbClr val="A7A7A7"/>
                </a:solidFill>
              </a:rPr>
              <a:t>5634</a:t>
            </a:r>
          </a:p>
        </p:txBody>
      </p:sp>
    </p:spTree>
    <p:extLst>
      <p:ext uri="{BB962C8B-B14F-4D97-AF65-F5344CB8AC3E}">
        <p14:creationId xmlns:p14="http://schemas.microsoft.com/office/powerpoint/2010/main" val="346558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DEE4CCE-E124-4EEF-808B-DF88997C2318}" type="slidenum">
              <a:rPr lang="en-US" smtClean="0"/>
              <a:pPr/>
              <a:t>8</a:t>
            </a:fld>
            <a:endParaRPr lang="en-US" dirty="0"/>
          </a:p>
        </p:txBody>
      </p:sp>
      <p:sp>
        <p:nvSpPr>
          <p:cNvPr id="33" name="Text Placeholder 32"/>
          <p:cNvSpPr>
            <a:spLocks noGrp="1"/>
          </p:cNvSpPr>
          <p:nvPr>
            <p:ph type="body" sz="quarter" idx="26"/>
          </p:nvPr>
        </p:nvSpPr>
        <p:spPr>
          <a:xfrm>
            <a:off x="274320" y="6131786"/>
            <a:ext cx="8503920" cy="411588"/>
          </a:xfrm>
        </p:spPr>
        <p:txBody>
          <a:bodyPr/>
          <a:lstStyle/>
          <a:p>
            <a:r>
              <a:rPr lang="de-de" dirty="0"/>
              <a:t>Nur zur Veranschaulichung.</a:t>
            </a:r>
          </a:p>
          <a:p>
            <a:pPr lvl="1"/>
            <a:r>
              <a:rPr lang="de-de" sz="900" b="1" dirty="0">
                <a:latin typeface="Arial Narrow" panose="020B0606020202030204" pitchFamily="34" charset="0"/>
              </a:rPr>
              <a:t>Es besteht keine Garantie, dass das Ziel einer Strategie erreicht wird. Franklin Templeton ICAV sind keine risikolosen Anlagen und Anleger können Verluste erleiden. Zusätzliche Risikoabwägungen sind im Prospekt sowie in den ergänzenden Angaben zu finden. </a:t>
            </a:r>
          </a:p>
        </p:txBody>
      </p:sp>
      <p:sp>
        <p:nvSpPr>
          <p:cNvPr id="69" name="Content Placeholder 1">
            <a:extLst>
              <a:ext uri="{FF2B5EF4-FFF2-40B4-BE49-F238E27FC236}">
                <a16:creationId xmlns:a16="http://schemas.microsoft.com/office/drawing/2014/main" id="{A62EDE4B-24BB-4781-8843-00F0F67AFBA2}"/>
              </a:ext>
            </a:extLst>
          </p:cNvPr>
          <p:cNvSpPr>
            <a:spLocks noGrp="1"/>
          </p:cNvSpPr>
          <p:nvPr>
            <p:ph sz="quarter" idx="27"/>
          </p:nvPr>
        </p:nvSpPr>
        <p:spPr/>
        <p:txBody>
          <a:bodyPr>
            <a:spAutoFit/>
          </a:bodyPr>
          <a:lstStyle/>
          <a:p>
            <a:r>
              <a:rPr lang="de-DE" dirty="0"/>
              <a:t>Unser zweistufiger Prozess beginnt damit, das Universum einzugrenzen und es mit Blick auf attraktive Dividendenmerkmale zu filtern. Danach wenden wir unsere Qualitätsdefinition an.</a:t>
            </a:r>
          </a:p>
        </p:txBody>
      </p:sp>
      <p:sp>
        <p:nvSpPr>
          <p:cNvPr id="6" name="Text Placeholder 5">
            <a:extLst>
              <a:ext uri="{FF2B5EF4-FFF2-40B4-BE49-F238E27FC236}">
                <a16:creationId xmlns:a16="http://schemas.microsoft.com/office/drawing/2014/main" id="{492DA462-2B47-425E-95F4-A14ACD25CEC3}"/>
              </a:ext>
            </a:extLst>
          </p:cNvPr>
          <p:cNvSpPr>
            <a:spLocks noGrp="1"/>
          </p:cNvSpPr>
          <p:nvPr>
            <p:ph type="body" sz="quarter" idx="32"/>
          </p:nvPr>
        </p:nvSpPr>
        <p:spPr/>
        <p:txBody>
          <a:bodyPr/>
          <a:lstStyle/>
          <a:p>
            <a:r>
              <a:rPr lang="de-de" dirty="0"/>
              <a:t>Der ertragsorientierte Franklin Templeton-Ansatz </a:t>
            </a:r>
          </a:p>
        </p:txBody>
      </p:sp>
      <p:grpSp>
        <p:nvGrpSpPr>
          <p:cNvPr id="70" name="Group 69">
            <a:extLst>
              <a:ext uri="{FF2B5EF4-FFF2-40B4-BE49-F238E27FC236}">
                <a16:creationId xmlns:a16="http://schemas.microsoft.com/office/drawing/2014/main" id="{94434855-AD2F-4EA7-856B-25E338647436}"/>
              </a:ext>
            </a:extLst>
          </p:cNvPr>
          <p:cNvGrpSpPr/>
          <p:nvPr/>
        </p:nvGrpSpPr>
        <p:grpSpPr>
          <a:xfrm>
            <a:off x="45720" y="1828800"/>
            <a:ext cx="1571167" cy="1449644"/>
            <a:chOff x="45720" y="1828800"/>
            <a:chExt cx="1571167" cy="1449644"/>
          </a:xfrm>
        </p:grpSpPr>
        <p:sp>
          <p:nvSpPr>
            <p:cNvPr id="71" name="Oval 70">
              <a:extLst>
                <a:ext uri="{FF2B5EF4-FFF2-40B4-BE49-F238E27FC236}">
                  <a16:creationId xmlns:a16="http://schemas.microsoft.com/office/drawing/2014/main" id="{6ED13533-D967-4F70-9F9D-172F78B4BFB6}"/>
                </a:ext>
              </a:extLst>
            </p:cNvPr>
            <p:cNvSpPr/>
            <p:nvPr/>
          </p:nvSpPr>
          <p:spPr>
            <a:xfrm>
              <a:off x="336063" y="2056689"/>
              <a:ext cx="993662" cy="993661"/>
            </a:xfrm>
            <a:prstGeom prst="ellipse">
              <a:avLst/>
            </a:prstGeom>
            <a:noFill/>
            <a:ln w="76200">
              <a:solidFill>
                <a:srgbClr val="D9D9D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auto">
                <a:spcBef>
                  <a:spcPts val="0"/>
                </a:spcBef>
                <a:spcAft>
                  <a:spcPts val="0"/>
                </a:spcAft>
              </a:pPr>
              <a:r>
                <a:rPr lang="en-US" sz="1200" b="1" dirty="0" err="1">
                  <a:solidFill>
                    <a:srgbClr val="000000"/>
                  </a:solidFill>
                </a:rPr>
                <a:t>Qualität</a:t>
              </a:r>
              <a:endParaRPr lang="en-US" sz="1200" b="1" i="0" dirty="0">
                <a:solidFill>
                  <a:srgbClr val="000000"/>
                </a:solidFill>
              </a:endParaRPr>
            </a:p>
          </p:txBody>
        </p:sp>
        <p:graphicFrame>
          <p:nvGraphicFramePr>
            <p:cNvPr id="72" name="Chart 71">
              <a:extLst>
                <a:ext uri="{FF2B5EF4-FFF2-40B4-BE49-F238E27FC236}">
                  <a16:creationId xmlns:a16="http://schemas.microsoft.com/office/drawing/2014/main" id="{FB652AA1-1FC0-496A-862D-50236370CFB2}"/>
                </a:ext>
              </a:extLst>
            </p:cNvPr>
            <p:cNvGraphicFramePr/>
            <p:nvPr>
              <p:extLst>
                <p:ext uri="{D42A27DB-BD31-4B8C-83A1-F6EECF244321}">
                  <p14:modId xmlns:p14="http://schemas.microsoft.com/office/powerpoint/2010/main" val="3016198551"/>
                </p:ext>
              </p:extLst>
            </p:nvPr>
          </p:nvGraphicFramePr>
          <p:xfrm>
            <a:off x="45720" y="1828800"/>
            <a:ext cx="1571167" cy="1449644"/>
          </p:xfrm>
          <a:graphic>
            <a:graphicData uri="http://schemas.openxmlformats.org/drawingml/2006/chart">
              <c:chart xmlns:c="http://schemas.openxmlformats.org/drawingml/2006/chart" xmlns:r="http://schemas.openxmlformats.org/officeDocument/2006/relationships" r:id="rId3"/>
            </a:graphicData>
          </a:graphic>
        </p:graphicFrame>
      </p:grpSp>
      <p:sp>
        <p:nvSpPr>
          <p:cNvPr id="73" name="Content Placeholder 1">
            <a:extLst>
              <a:ext uri="{FF2B5EF4-FFF2-40B4-BE49-F238E27FC236}">
                <a16:creationId xmlns:a16="http://schemas.microsoft.com/office/drawing/2014/main" id="{BE8702FE-C50B-4D7F-9A41-4A07A68C79A2}"/>
              </a:ext>
            </a:extLst>
          </p:cNvPr>
          <p:cNvSpPr txBox="1">
            <a:spLocks/>
          </p:cNvSpPr>
          <p:nvPr/>
        </p:nvSpPr>
        <p:spPr>
          <a:xfrm>
            <a:off x="1645920" y="1920240"/>
            <a:ext cx="6647791" cy="1692771"/>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5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Warum es bei einem Dividendenprodukt auf Qualität ankommt</a:t>
            </a:r>
          </a:p>
          <a:p>
            <a:pPr marL="114300" lvl="2" indent="-114300">
              <a:buClr>
                <a:srgbClr val="3769FF"/>
              </a:buClr>
            </a:pPr>
            <a:r>
              <a:rPr lang="de-DE" sz="1100" dirty="0"/>
              <a:t>Anleger auf der Suche nach Dividenden suchen oftmals mehr als nur Erträge; viele zielen mit der Anlage auch auf eine Senkung des Risikos in ihrem Portfolio und den Zugang zu Qualitätsunternehmen ab.</a:t>
            </a:r>
          </a:p>
          <a:p>
            <a:pPr marL="114300" lvl="2" indent="-114300">
              <a:buClr>
                <a:srgbClr val="3769FF"/>
              </a:buClr>
            </a:pPr>
            <a:r>
              <a:rPr lang="de-DE" sz="1100" dirty="0"/>
              <a:t>Die konsequente Ausrichtung auf hochwertige Unternehmen bietet Anlegern das Potenzial von geringerer Volatilität und stabilen Erträgen </a:t>
            </a:r>
          </a:p>
          <a:p>
            <a:pPr marL="114300" lvl="2" indent="-114300">
              <a:buClr>
                <a:srgbClr val="3769FF"/>
              </a:buClr>
            </a:pPr>
            <a:r>
              <a:rPr lang="de-DE" sz="1100" dirty="0"/>
              <a:t>Entgegen diesem Ansatz legen Methoden, die sich ausschließlich an der Rendite orientieren, häufig in Unternehmen an, die ihre finanzielle Solidität zum Erhalt oder zur Steigerung ihrer Dividendenausschüttungen (z.B. durch höhere Verschuldung zur Finanzierung von Renditen) vernachlässigt haben, was ein höheres Risiko und größere Kursvolatilität nach sich zieht</a:t>
            </a:r>
          </a:p>
        </p:txBody>
      </p:sp>
      <p:graphicFrame>
        <p:nvGraphicFramePr>
          <p:cNvPr id="74" name="Table 73">
            <a:extLst>
              <a:ext uri="{FF2B5EF4-FFF2-40B4-BE49-F238E27FC236}">
                <a16:creationId xmlns:a16="http://schemas.microsoft.com/office/drawing/2014/main" id="{EAF88570-96C7-4D9F-8312-6EA25F1ABE75}"/>
              </a:ext>
            </a:extLst>
          </p:cNvPr>
          <p:cNvGraphicFramePr>
            <a:graphicFrameLocks noGrp="1"/>
          </p:cNvGraphicFramePr>
          <p:nvPr>
            <p:extLst>
              <p:ext uri="{D42A27DB-BD31-4B8C-83A1-F6EECF244321}">
                <p14:modId xmlns:p14="http://schemas.microsoft.com/office/powerpoint/2010/main" val="2241202256"/>
              </p:ext>
            </p:extLst>
          </p:nvPr>
        </p:nvGraphicFramePr>
        <p:xfrm>
          <a:off x="1645920" y="3627120"/>
          <a:ext cx="7136204" cy="1991509"/>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86764">
                  <a:extLst>
                    <a:ext uri="{9D8B030D-6E8A-4147-A177-3AD203B41FA5}">
                      <a16:colId xmlns:a16="http://schemas.microsoft.com/office/drawing/2014/main" val="1157839809"/>
                    </a:ext>
                  </a:extLst>
                </a:gridCol>
                <a:gridCol w="3291840">
                  <a:extLst>
                    <a:ext uri="{9D8B030D-6E8A-4147-A177-3AD203B41FA5}">
                      <a16:colId xmlns:a16="http://schemas.microsoft.com/office/drawing/2014/main" val="3682889950"/>
                    </a:ext>
                  </a:extLst>
                </a:gridCol>
              </a:tblGrid>
              <a:tr h="274320">
                <a:tc>
                  <a:txBody>
                    <a:bodyPr/>
                    <a:lstStyle>
                      <a:lvl1pPr marL="0" algn="l" defTabSz="1005840" rtl="0" eaLnBrk="1" latinLnBrk="0" hangingPunct="1">
                        <a:defRPr sz="1980" kern="1200">
                          <a:solidFill>
                            <a:schemeClr val="dk1"/>
                          </a:solidFill>
                          <a:latin typeface="Arial"/>
                        </a:defRPr>
                      </a:lvl1pPr>
                      <a:lvl2pPr marL="502920" algn="l" defTabSz="1005840" rtl="0" eaLnBrk="1" latinLnBrk="0" hangingPunct="1">
                        <a:defRPr sz="1980" kern="1200">
                          <a:solidFill>
                            <a:schemeClr val="dk1"/>
                          </a:solidFill>
                          <a:latin typeface="Arial"/>
                        </a:defRPr>
                      </a:lvl2pPr>
                      <a:lvl3pPr marL="1005840" algn="l" defTabSz="1005840" rtl="0" eaLnBrk="1" latinLnBrk="0" hangingPunct="1">
                        <a:defRPr sz="1980" kern="1200">
                          <a:solidFill>
                            <a:schemeClr val="dk1"/>
                          </a:solidFill>
                          <a:latin typeface="Arial"/>
                        </a:defRPr>
                      </a:lvl3pPr>
                      <a:lvl4pPr marL="1508760" algn="l" defTabSz="1005840" rtl="0" eaLnBrk="1" latinLnBrk="0" hangingPunct="1">
                        <a:defRPr sz="1980" kern="1200">
                          <a:solidFill>
                            <a:schemeClr val="dk1"/>
                          </a:solidFill>
                          <a:latin typeface="Arial"/>
                        </a:defRPr>
                      </a:lvl4pPr>
                      <a:lvl5pPr marL="2011680" algn="l" defTabSz="1005840" rtl="0" eaLnBrk="1" latinLnBrk="0" hangingPunct="1">
                        <a:defRPr sz="1980" kern="1200">
                          <a:solidFill>
                            <a:schemeClr val="dk1"/>
                          </a:solidFill>
                          <a:latin typeface="Arial"/>
                        </a:defRPr>
                      </a:lvl5pPr>
                      <a:lvl6pPr marL="2514600" algn="l" defTabSz="1005840" rtl="0" eaLnBrk="1" latinLnBrk="0" hangingPunct="1">
                        <a:defRPr sz="1980" kern="1200">
                          <a:solidFill>
                            <a:schemeClr val="dk1"/>
                          </a:solidFill>
                          <a:latin typeface="Arial"/>
                        </a:defRPr>
                      </a:lvl6pPr>
                      <a:lvl7pPr marL="3017520" algn="l" defTabSz="1005840" rtl="0" eaLnBrk="1" latinLnBrk="0" hangingPunct="1">
                        <a:defRPr sz="1980" kern="1200">
                          <a:solidFill>
                            <a:schemeClr val="dk1"/>
                          </a:solidFill>
                          <a:latin typeface="Arial"/>
                        </a:defRPr>
                      </a:lvl7pPr>
                      <a:lvl8pPr marL="3520440" algn="l" defTabSz="1005840" rtl="0" eaLnBrk="1" latinLnBrk="0" hangingPunct="1">
                        <a:defRPr sz="1980" kern="1200">
                          <a:solidFill>
                            <a:schemeClr val="dk1"/>
                          </a:solidFill>
                          <a:latin typeface="Arial"/>
                        </a:defRPr>
                      </a:lvl8pPr>
                      <a:lvl9pPr marL="4023360" algn="l" defTabSz="1005840" rtl="0" eaLnBrk="1" latinLnBrk="0" hangingPunct="1">
                        <a:defRPr sz="1980" kern="1200">
                          <a:solidFill>
                            <a:schemeClr val="dk1"/>
                          </a:solidFill>
                          <a:latin typeface="Arial"/>
                        </a:defRPr>
                      </a:lvl9pPr>
                    </a:lstStyle>
                    <a:p>
                      <a:pPr>
                        <a:lnSpc>
                          <a:spcPct val="100000"/>
                        </a:lnSpc>
                      </a:pPr>
                      <a:r>
                        <a:rPr lang="en-US" sz="1200" i="0" dirty="0"/>
                        <a:t>LibertyQ-</a:t>
                      </a:r>
                      <a:r>
                        <a:rPr lang="en-US" sz="1200" i="0" dirty="0" err="1"/>
                        <a:t>Methodik</a:t>
                      </a:r>
                      <a:endParaRPr lang="en-US" sz="1200" i="0" dirty="0"/>
                    </a:p>
                  </a:txBody>
                  <a:tcPr marL="45720" marR="45720">
                    <a:noFill/>
                  </a:tcPr>
                </a:tc>
                <a:tc>
                  <a:txBody>
                    <a:bodyPr/>
                    <a:lstStyle/>
                    <a:p>
                      <a:pPr marL="0" marR="0" lvl="0" indent="0" algn="l" defTabSz="1018824" rtl="0" eaLnBrk="1" fontAlgn="auto" latinLnBrk="0" hangingPunct="1">
                        <a:lnSpc>
                          <a:spcPct val="100000"/>
                        </a:lnSpc>
                        <a:spcBef>
                          <a:spcPts val="0"/>
                        </a:spcBef>
                        <a:spcAft>
                          <a:spcPts val="0"/>
                        </a:spcAft>
                        <a:buClr>
                          <a:srgbClr val="00A0DC"/>
                        </a:buClr>
                        <a:buSzPct val="110000"/>
                        <a:buFont typeface="Arial" pitchFamily="34" charset="0"/>
                        <a:buNone/>
                        <a:tabLst/>
                        <a:defRPr/>
                      </a:pPr>
                      <a:endParaRPr kumimoji="0" lang="de-DE" sz="1200" b="1" i="0" u="none" strike="noStrike" kern="0" cap="none" spc="0" normalizeH="0" baseline="0" dirty="0">
                        <a:ln>
                          <a:noFill/>
                        </a:ln>
                        <a:solidFill>
                          <a:schemeClr val="tx1"/>
                        </a:solidFill>
                        <a:effectLst/>
                        <a:uLnTx/>
                        <a:uFillTx/>
                        <a:latin typeface="+mn-lt"/>
                        <a:ea typeface="+mn-ea"/>
                        <a:cs typeface="+mn-cs"/>
                      </a:endParaRPr>
                    </a:p>
                  </a:txBody>
                  <a:tcPr marL="80682" marR="80682" marT="40341" marB="121024">
                    <a:noFill/>
                  </a:tcPr>
                </a:tc>
                <a:tc>
                  <a:txBody>
                    <a:bodyPr/>
                    <a:lstStyle/>
                    <a:p>
                      <a:pPr marL="0" marR="0" lvl="0" indent="0" algn="l" defTabSz="1018824" rtl="0" eaLnBrk="1" fontAlgn="auto" latinLnBrk="0" hangingPunct="1">
                        <a:lnSpc>
                          <a:spcPct val="100000"/>
                        </a:lnSpc>
                        <a:spcBef>
                          <a:spcPts val="0"/>
                        </a:spcBef>
                        <a:spcAft>
                          <a:spcPts val="0"/>
                        </a:spcAft>
                        <a:buClr>
                          <a:srgbClr val="00A0DC"/>
                        </a:buClr>
                        <a:buSzPct val="110000"/>
                        <a:buFont typeface="Arial" pitchFamily="34" charset="0"/>
                        <a:buNone/>
                        <a:tabLst/>
                        <a:defRPr/>
                      </a:pPr>
                      <a:endParaRPr kumimoji="0" lang="de-DE" sz="1200" b="1" i="0" u="none" strike="noStrike" kern="0" cap="none" spc="0" normalizeH="0" baseline="0" dirty="0">
                        <a:ln>
                          <a:noFill/>
                        </a:ln>
                        <a:solidFill>
                          <a:schemeClr val="tx1"/>
                        </a:solidFill>
                        <a:effectLst/>
                        <a:uLnTx/>
                        <a:uFillTx/>
                        <a:latin typeface="+mn-lt"/>
                        <a:ea typeface="+mn-ea"/>
                        <a:cs typeface="+mn-cs"/>
                      </a:endParaRPr>
                    </a:p>
                  </a:txBody>
                  <a:tcPr marL="80682" marR="80682" marT="40341" marB="121024">
                    <a:noFill/>
                  </a:tcPr>
                </a:tc>
                <a:extLst>
                  <a:ext uri="{0D108BD9-81ED-4DB2-BD59-A6C34878D82A}">
                    <a16:rowId xmlns:a16="http://schemas.microsoft.com/office/drawing/2014/main" val="10001"/>
                  </a:ext>
                </a:extLst>
              </a:tr>
              <a:tr h="274320">
                <a:tc>
                  <a:txBody>
                    <a:bodyPr/>
                    <a:lstStyle>
                      <a:lvl1pPr marL="0" algn="l" defTabSz="1005840" rtl="0" eaLnBrk="1" latinLnBrk="0" hangingPunct="1">
                        <a:defRPr sz="1980" kern="1200">
                          <a:solidFill>
                            <a:schemeClr val="dk1"/>
                          </a:solidFill>
                          <a:latin typeface="Arial"/>
                        </a:defRPr>
                      </a:lvl1pPr>
                      <a:lvl2pPr marL="502920" algn="l" defTabSz="1005840" rtl="0" eaLnBrk="1" latinLnBrk="0" hangingPunct="1">
                        <a:defRPr sz="1980" kern="1200">
                          <a:solidFill>
                            <a:schemeClr val="dk1"/>
                          </a:solidFill>
                          <a:latin typeface="Arial"/>
                        </a:defRPr>
                      </a:lvl2pPr>
                      <a:lvl3pPr marL="1005840" algn="l" defTabSz="1005840" rtl="0" eaLnBrk="1" latinLnBrk="0" hangingPunct="1">
                        <a:defRPr sz="1980" kern="1200">
                          <a:solidFill>
                            <a:schemeClr val="dk1"/>
                          </a:solidFill>
                          <a:latin typeface="Arial"/>
                        </a:defRPr>
                      </a:lvl3pPr>
                      <a:lvl4pPr marL="1508760" algn="l" defTabSz="1005840" rtl="0" eaLnBrk="1" latinLnBrk="0" hangingPunct="1">
                        <a:defRPr sz="1980" kern="1200">
                          <a:solidFill>
                            <a:schemeClr val="dk1"/>
                          </a:solidFill>
                          <a:latin typeface="Arial"/>
                        </a:defRPr>
                      </a:lvl4pPr>
                      <a:lvl5pPr marL="2011680" algn="l" defTabSz="1005840" rtl="0" eaLnBrk="1" latinLnBrk="0" hangingPunct="1">
                        <a:defRPr sz="1980" kern="1200">
                          <a:solidFill>
                            <a:schemeClr val="dk1"/>
                          </a:solidFill>
                          <a:latin typeface="Arial"/>
                        </a:defRPr>
                      </a:lvl5pPr>
                      <a:lvl6pPr marL="2514600" algn="l" defTabSz="1005840" rtl="0" eaLnBrk="1" latinLnBrk="0" hangingPunct="1">
                        <a:defRPr sz="1980" kern="1200">
                          <a:solidFill>
                            <a:schemeClr val="dk1"/>
                          </a:solidFill>
                          <a:latin typeface="Arial"/>
                        </a:defRPr>
                      </a:lvl6pPr>
                      <a:lvl7pPr marL="3017520" algn="l" defTabSz="1005840" rtl="0" eaLnBrk="1" latinLnBrk="0" hangingPunct="1">
                        <a:defRPr sz="1980" kern="1200">
                          <a:solidFill>
                            <a:schemeClr val="dk1"/>
                          </a:solidFill>
                          <a:latin typeface="Arial"/>
                        </a:defRPr>
                      </a:lvl7pPr>
                      <a:lvl8pPr marL="3520440" algn="l" defTabSz="1005840" rtl="0" eaLnBrk="1" latinLnBrk="0" hangingPunct="1">
                        <a:defRPr sz="1980" kern="1200">
                          <a:solidFill>
                            <a:schemeClr val="dk1"/>
                          </a:solidFill>
                          <a:latin typeface="Arial"/>
                        </a:defRPr>
                      </a:lvl8pPr>
                      <a:lvl9pPr marL="4023360" algn="l" defTabSz="1005840" rtl="0" eaLnBrk="1" latinLnBrk="0" hangingPunct="1">
                        <a:defRPr sz="1980" kern="1200">
                          <a:solidFill>
                            <a:schemeClr val="dk1"/>
                          </a:solidFill>
                          <a:latin typeface="Arial"/>
                        </a:defRPr>
                      </a:lvl9pPr>
                    </a:lstStyle>
                    <a:p>
                      <a:r>
                        <a:rPr lang="en-US" sz="1000" b="1" i="0" dirty="0">
                          <a:solidFill>
                            <a:srgbClr val="FFFFFF"/>
                          </a:solidFill>
                        </a:rPr>
                        <a:t>1. Filter </a:t>
                      </a:r>
                      <a:r>
                        <a:rPr lang="en-US" sz="1000" b="1" i="0" dirty="0" err="1">
                          <a:solidFill>
                            <a:srgbClr val="FFFFFF"/>
                          </a:solidFill>
                        </a:rPr>
                        <a:t>anhand</a:t>
                      </a:r>
                      <a:r>
                        <a:rPr lang="en-US" sz="1000" b="1" i="0" dirty="0">
                          <a:solidFill>
                            <a:srgbClr val="FFFFFF"/>
                          </a:solidFill>
                        </a:rPr>
                        <a:t> </a:t>
                      </a:r>
                      <a:r>
                        <a:rPr lang="en-US" sz="1000" b="1" i="0" dirty="0" err="1">
                          <a:solidFill>
                            <a:srgbClr val="FFFFFF"/>
                          </a:solidFill>
                        </a:rPr>
                        <a:t>attraktiver</a:t>
                      </a:r>
                      <a:r>
                        <a:rPr lang="en-US" sz="1000" b="1" i="0" dirty="0">
                          <a:solidFill>
                            <a:srgbClr val="FFFFFF"/>
                          </a:solidFill>
                        </a:rPr>
                        <a:t> </a:t>
                      </a:r>
                      <a:r>
                        <a:rPr lang="en-US" sz="1000" b="1" i="0" dirty="0" err="1">
                          <a:solidFill>
                            <a:srgbClr val="FFFFFF"/>
                          </a:solidFill>
                        </a:rPr>
                        <a:t>historischer</a:t>
                      </a:r>
                      <a:r>
                        <a:rPr lang="en-US" sz="1000" b="1" i="0" dirty="0">
                          <a:solidFill>
                            <a:srgbClr val="FFFFFF"/>
                          </a:solidFill>
                        </a:rPr>
                        <a:t> </a:t>
                      </a:r>
                      <a:r>
                        <a:rPr lang="en-US" sz="1000" b="1" i="0" dirty="0" err="1">
                          <a:solidFill>
                            <a:srgbClr val="FFFFFF"/>
                          </a:solidFill>
                        </a:rPr>
                        <a:t>Dividenden</a:t>
                      </a:r>
                      <a:endParaRPr lang="en-US" sz="1000" b="1" i="0" dirty="0">
                        <a:solidFill>
                          <a:srgbClr val="002856"/>
                        </a:solidFill>
                      </a:endParaRPr>
                    </a:p>
                  </a:txBody>
                  <a:tcPr marL="45720" marR="45720" anchor="ctr">
                    <a:solidFill>
                      <a:srgbClr val="00A096"/>
                    </a:solidFill>
                  </a:tcPr>
                </a:tc>
                <a:tc>
                  <a:txBody>
                    <a:bodyPr/>
                    <a:lstStyle/>
                    <a:p>
                      <a:pPr marL="0" marR="0" lvl="0" indent="0" algn="l" defTabSz="1018824" rtl="0" eaLnBrk="1" fontAlgn="auto" latinLnBrk="0" hangingPunct="1">
                        <a:lnSpc>
                          <a:spcPct val="100000"/>
                        </a:lnSpc>
                        <a:spcBef>
                          <a:spcPts val="900"/>
                        </a:spcBef>
                        <a:spcAft>
                          <a:spcPts val="400"/>
                        </a:spcAft>
                        <a:buClrTx/>
                        <a:buSzTx/>
                        <a:buFont typeface="Arial" pitchFamily="34" charset="0"/>
                        <a:buNone/>
                        <a:tabLst/>
                        <a:defRPr/>
                      </a:pPr>
                      <a:endParaRPr kumimoji="0" lang="fr-FR" sz="1000" b="1" i="0" u="none" strike="noStrike" kern="0" cap="none" spc="0" normalizeH="0" baseline="0" dirty="0">
                        <a:ln>
                          <a:noFill/>
                        </a:ln>
                        <a:solidFill>
                          <a:srgbClr val="FFFFFF"/>
                        </a:solidFill>
                        <a:effectLst/>
                        <a:uLnTx/>
                        <a:uFillTx/>
                        <a:latin typeface="+mn-lt"/>
                        <a:ea typeface="+mn-ea"/>
                        <a:cs typeface="+mn-cs"/>
                      </a:endParaRPr>
                    </a:p>
                  </a:txBody>
                  <a:tcPr marL="80682" marR="80682" marT="80682" marB="80682">
                    <a:noFill/>
                  </a:tcPr>
                </a:tc>
                <a:tc>
                  <a:txBody>
                    <a:bodyPr/>
                    <a:lstStyle/>
                    <a:p>
                      <a:r>
                        <a:rPr lang="en-US" sz="1000" b="1" i="0" dirty="0">
                          <a:solidFill>
                            <a:srgbClr val="FFFFFF"/>
                          </a:solidFill>
                        </a:rPr>
                        <a:t>2. </a:t>
                      </a:r>
                      <a:r>
                        <a:rPr lang="en-US" sz="1000" b="1" i="0" dirty="0" err="1">
                          <a:solidFill>
                            <a:srgbClr val="FFFFFF"/>
                          </a:solidFill>
                        </a:rPr>
                        <a:t>Fokus</a:t>
                      </a:r>
                      <a:r>
                        <a:rPr lang="en-US" sz="1000" b="1" i="0" dirty="0">
                          <a:solidFill>
                            <a:srgbClr val="FFFFFF"/>
                          </a:solidFill>
                        </a:rPr>
                        <a:t> auf </a:t>
                      </a:r>
                      <a:r>
                        <a:rPr lang="en-US" sz="1000" b="1" i="0" dirty="0" err="1">
                          <a:solidFill>
                            <a:srgbClr val="FFFFFF"/>
                          </a:solidFill>
                        </a:rPr>
                        <a:t>hochwertige</a:t>
                      </a:r>
                      <a:r>
                        <a:rPr lang="en-US" sz="1000" b="1" i="0" dirty="0">
                          <a:solidFill>
                            <a:srgbClr val="FFFFFF"/>
                          </a:solidFill>
                        </a:rPr>
                        <a:t> </a:t>
                      </a:r>
                      <a:r>
                        <a:rPr lang="en-US" sz="1000" b="1" i="0" dirty="0" err="1">
                          <a:solidFill>
                            <a:srgbClr val="FFFFFF"/>
                          </a:solidFill>
                        </a:rPr>
                        <a:t>Unternehmen</a:t>
                      </a:r>
                      <a:endParaRPr lang="en-US" sz="1000" b="1" i="0" dirty="0">
                        <a:solidFill>
                          <a:srgbClr val="FFFFFF"/>
                        </a:solidFill>
                      </a:endParaRPr>
                    </a:p>
                  </a:txBody>
                  <a:tcPr marL="45720" marR="45720" anchor="ctr">
                    <a:solidFill>
                      <a:srgbClr val="00A096"/>
                    </a:solidFill>
                  </a:tcPr>
                </a:tc>
                <a:extLst>
                  <a:ext uri="{0D108BD9-81ED-4DB2-BD59-A6C34878D82A}">
                    <a16:rowId xmlns:a16="http://schemas.microsoft.com/office/drawing/2014/main" val="10002"/>
                  </a:ext>
                </a:extLst>
              </a:tr>
              <a:tr h="1005840">
                <a:tc>
                  <a:txBody>
                    <a:bodyPr/>
                    <a:lstStyle>
                      <a:lvl1pPr marL="0" algn="l" defTabSz="1005840" rtl="0" eaLnBrk="1" latinLnBrk="0" hangingPunct="1">
                        <a:defRPr sz="1980" kern="1200">
                          <a:solidFill>
                            <a:schemeClr val="dk1"/>
                          </a:solidFill>
                          <a:latin typeface="Arial"/>
                        </a:defRPr>
                      </a:lvl1pPr>
                      <a:lvl2pPr marL="502920" algn="l" defTabSz="1005840" rtl="0" eaLnBrk="1" latinLnBrk="0" hangingPunct="1">
                        <a:defRPr sz="1980" kern="1200">
                          <a:solidFill>
                            <a:schemeClr val="dk1"/>
                          </a:solidFill>
                          <a:latin typeface="Arial"/>
                        </a:defRPr>
                      </a:lvl2pPr>
                      <a:lvl3pPr marL="1005840" algn="l" defTabSz="1005840" rtl="0" eaLnBrk="1" latinLnBrk="0" hangingPunct="1">
                        <a:defRPr sz="1980" kern="1200">
                          <a:solidFill>
                            <a:schemeClr val="dk1"/>
                          </a:solidFill>
                          <a:latin typeface="Arial"/>
                        </a:defRPr>
                      </a:lvl3pPr>
                      <a:lvl4pPr marL="1508760" algn="l" defTabSz="1005840" rtl="0" eaLnBrk="1" latinLnBrk="0" hangingPunct="1">
                        <a:defRPr sz="1980" kern="1200">
                          <a:solidFill>
                            <a:schemeClr val="dk1"/>
                          </a:solidFill>
                          <a:latin typeface="Arial"/>
                        </a:defRPr>
                      </a:lvl4pPr>
                      <a:lvl5pPr marL="2011680" algn="l" defTabSz="1005840" rtl="0" eaLnBrk="1" latinLnBrk="0" hangingPunct="1">
                        <a:defRPr sz="1980" kern="1200">
                          <a:solidFill>
                            <a:schemeClr val="dk1"/>
                          </a:solidFill>
                          <a:latin typeface="Arial"/>
                        </a:defRPr>
                      </a:lvl5pPr>
                      <a:lvl6pPr marL="2514600" algn="l" defTabSz="1005840" rtl="0" eaLnBrk="1" latinLnBrk="0" hangingPunct="1">
                        <a:defRPr sz="1980" kern="1200">
                          <a:solidFill>
                            <a:schemeClr val="dk1"/>
                          </a:solidFill>
                          <a:latin typeface="Arial"/>
                        </a:defRPr>
                      </a:lvl6pPr>
                      <a:lvl7pPr marL="3017520" algn="l" defTabSz="1005840" rtl="0" eaLnBrk="1" latinLnBrk="0" hangingPunct="1">
                        <a:defRPr sz="1980" kern="1200">
                          <a:solidFill>
                            <a:schemeClr val="dk1"/>
                          </a:solidFill>
                          <a:latin typeface="Arial"/>
                        </a:defRPr>
                      </a:lvl7pPr>
                      <a:lvl8pPr marL="3520440" algn="l" defTabSz="1005840" rtl="0" eaLnBrk="1" latinLnBrk="0" hangingPunct="1">
                        <a:defRPr sz="1980" kern="1200">
                          <a:solidFill>
                            <a:schemeClr val="dk1"/>
                          </a:solidFill>
                          <a:latin typeface="Arial"/>
                        </a:defRPr>
                      </a:lvl8pPr>
                      <a:lvl9pPr marL="4023360" algn="l" defTabSz="1005840" rtl="0" eaLnBrk="1" latinLnBrk="0" hangingPunct="1">
                        <a:defRPr sz="1980" kern="1200">
                          <a:solidFill>
                            <a:schemeClr val="dk1"/>
                          </a:solidFill>
                          <a:latin typeface="Arial"/>
                        </a:defRPr>
                      </a:lvl9pPr>
                    </a:lstStyle>
                    <a:p>
                      <a:pPr marL="119063" marR="0" lvl="0" indent="-119063" algn="l" defTabSz="1018824" rtl="0" eaLnBrk="1" fontAlgn="auto" latinLnBrk="0" hangingPunct="1">
                        <a:lnSpc>
                          <a:spcPct val="100000"/>
                        </a:lnSpc>
                        <a:spcBef>
                          <a:spcPts val="300"/>
                        </a:spcBef>
                        <a:spcAft>
                          <a:spcPts val="0"/>
                        </a:spcAft>
                        <a:buClr>
                          <a:srgbClr val="3769FF"/>
                        </a:buClr>
                        <a:buSzPct val="110000"/>
                        <a:buFont typeface="Arial" pitchFamily="34" charset="0"/>
                        <a:buChar char="•"/>
                        <a:tabLst/>
                        <a:defRPr/>
                      </a:pPr>
                      <a:r>
                        <a:rPr kumimoji="0" lang="en-US" sz="1000" b="1" i="0" u="none" strike="noStrike" kern="0" cap="none" spc="0" normalizeH="0" baseline="0" dirty="0" err="1">
                          <a:ln>
                            <a:noFill/>
                          </a:ln>
                          <a:solidFill>
                            <a:schemeClr val="tx1"/>
                          </a:solidFill>
                          <a:effectLst/>
                          <a:uLnTx/>
                          <a:uFillTx/>
                          <a:latin typeface="+mn-lt"/>
                          <a:ea typeface="+mn-ea"/>
                          <a:cs typeface="+mn-cs"/>
                        </a:rPr>
                        <a:t>Nachhaltigkeit</a:t>
                      </a:r>
                      <a:r>
                        <a:rPr kumimoji="0" lang="en-US" sz="1000" b="1" i="0" u="none" strike="noStrike" kern="0" cap="none" spc="0" normalizeH="0" baseline="0" dirty="0">
                          <a:ln>
                            <a:noFill/>
                          </a:ln>
                          <a:solidFill>
                            <a:schemeClr val="tx1"/>
                          </a:solidFill>
                          <a:effectLst/>
                          <a:uLnTx/>
                          <a:uFillTx/>
                          <a:latin typeface="+mn-lt"/>
                          <a:ea typeface="+mn-ea"/>
                          <a:cs typeface="+mn-cs"/>
                        </a:rPr>
                        <a:t> der </a:t>
                      </a:r>
                      <a:r>
                        <a:rPr kumimoji="0" lang="en-US" sz="1000" b="1" i="0" u="none" strike="noStrike" kern="0" cap="none" spc="0" normalizeH="0" baseline="0" dirty="0" err="1">
                          <a:ln>
                            <a:noFill/>
                          </a:ln>
                          <a:solidFill>
                            <a:schemeClr val="tx1"/>
                          </a:solidFill>
                          <a:effectLst/>
                          <a:uLnTx/>
                          <a:uFillTx/>
                          <a:latin typeface="+mn-lt"/>
                          <a:ea typeface="+mn-ea"/>
                          <a:cs typeface="+mn-cs"/>
                        </a:rPr>
                        <a:t>Dividende</a:t>
                      </a:r>
                      <a:br>
                        <a:rPr kumimoji="0" lang="en-US" sz="1000" b="0" i="0" u="none" strike="noStrike" kern="0" cap="none" spc="0" normalizeH="0" baseline="0" dirty="0">
                          <a:ln>
                            <a:noFill/>
                          </a:ln>
                          <a:solidFill>
                            <a:schemeClr val="tx1"/>
                          </a:solidFill>
                          <a:effectLst/>
                          <a:uLnTx/>
                          <a:uFillTx/>
                          <a:latin typeface="+mn-lt"/>
                          <a:ea typeface="+mn-ea"/>
                          <a:cs typeface="+mn-cs"/>
                        </a:rPr>
                      </a:br>
                      <a:r>
                        <a:rPr kumimoji="0" lang="de-DE" sz="1000" b="0" i="0" u="none" strike="noStrike" kern="0" cap="none" spc="0" normalizeH="0" baseline="0" dirty="0">
                          <a:ln>
                            <a:noFill/>
                          </a:ln>
                          <a:solidFill>
                            <a:schemeClr val="tx1"/>
                          </a:solidFill>
                          <a:effectLst/>
                          <a:uLnTx/>
                          <a:uFillTx/>
                          <a:latin typeface="+mn-lt"/>
                          <a:ea typeface="+mn-ea"/>
                          <a:cs typeface="+mn-cs"/>
                        </a:rPr>
                        <a:t>Unternehmen müssen in vier der letzten fünf Jahre kontinuierliche oder steigende Dividenden erwirtschaftet haben</a:t>
                      </a:r>
                      <a:endParaRPr kumimoji="0" lang="en-US" sz="1000" b="0" i="0" u="none" strike="noStrike" kern="0" cap="none" spc="0" normalizeH="0" baseline="0" dirty="0">
                        <a:ln>
                          <a:noFill/>
                        </a:ln>
                        <a:solidFill>
                          <a:schemeClr val="tx1"/>
                        </a:solidFill>
                        <a:effectLst/>
                        <a:uLnTx/>
                        <a:uFillTx/>
                        <a:latin typeface="+mn-lt"/>
                        <a:ea typeface="+mn-ea"/>
                        <a:cs typeface="+mn-cs"/>
                      </a:endParaRPr>
                    </a:p>
                    <a:p>
                      <a:pPr marL="119063" marR="0" lvl="0" indent="-119063" algn="l" defTabSz="1018824" rtl="0" eaLnBrk="1" fontAlgn="auto" latinLnBrk="0" hangingPunct="1">
                        <a:lnSpc>
                          <a:spcPct val="100000"/>
                        </a:lnSpc>
                        <a:spcBef>
                          <a:spcPts val="300"/>
                        </a:spcBef>
                        <a:spcAft>
                          <a:spcPts val="0"/>
                        </a:spcAft>
                        <a:buClr>
                          <a:srgbClr val="3769FF"/>
                        </a:buClr>
                        <a:buSzPct val="110000"/>
                        <a:buFont typeface="Arial" pitchFamily="34" charset="0"/>
                        <a:buChar char="•"/>
                        <a:tabLst/>
                        <a:defRPr/>
                      </a:pPr>
                      <a:r>
                        <a:rPr kumimoji="0" lang="en-US" sz="1000" b="1" i="0" u="none" strike="noStrike" kern="0" cap="none" spc="0" normalizeH="0" baseline="0" dirty="0" err="1">
                          <a:ln>
                            <a:noFill/>
                          </a:ln>
                          <a:solidFill>
                            <a:schemeClr val="tx1"/>
                          </a:solidFill>
                          <a:effectLst/>
                          <a:uLnTx/>
                          <a:uFillTx/>
                          <a:latin typeface="+mn-lt"/>
                          <a:ea typeface="+mn-ea"/>
                          <a:cs typeface="+mn-cs"/>
                        </a:rPr>
                        <a:t>Höhere</a:t>
                      </a:r>
                      <a:r>
                        <a:rPr kumimoji="0" lang="en-US" sz="1000" b="1" i="0" u="none" strike="noStrike" kern="0" cap="none" spc="0" normalizeH="0" baseline="0" dirty="0">
                          <a:ln>
                            <a:noFill/>
                          </a:ln>
                          <a:solidFill>
                            <a:schemeClr val="tx1"/>
                          </a:solidFill>
                          <a:effectLst/>
                          <a:uLnTx/>
                          <a:uFillTx/>
                          <a:latin typeface="+mn-lt"/>
                          <a:ea typeface="+mn-ea"/>
                          <a:cs typeface="+mn-cs"/>
                        </a:rPr>
                        <a:t> </a:t>
                      </a:r>
                      <a:r>
                        <a:rPr kumimoji="0" lang="en-US" sz="1000" b="1" i="0" u="none" strike="noStrike" kern="0" cap="none" spc="0" normalizeH="0" baseline="0" dirty="0" err="1">
                          <a:ln>
                            <a:noFill/>
                          </a:ln>
                          <a:solidFill>
                            <a:schemeClr val="tx1"/>
                          </a:solidFill>
                          <a:effectLst/>
                          <a:uLnTx/>
                          <a:uFillTx/>
                          <a:latin typeface="+mn-lt"/>
                          <a:ea typeface="+mn-ea"/>
                          <a:cs typeface="+mn-cs"/>
                        </a:rPr>
                        <a:t>Dividenden</a:t>
                      </a:r>
                      <a:r>
                        <a:rPr kumimoji="0" lang="en-US" sz="1000" b="1" i="0" u="none" strike="noStrike" kern="0" cap="none" spc="0" normalizeH="0" baseline="0" dirty="0">
                          <a:ln>
                            <a:noFill/>
                          </a:ln>
                          <a:solidFill>
                            <a:schemeClr val="tx1"/>
                          </a:solidFill>
                          <a:effectLst/>
                          <a:uLnTx/>
                          <a:uFillTx/>
                          <a:latin typeface="+mn-lt"/>
                          <a:ea typeface="+mn-ea"/>
                          <a:cs typeface="+mn-cs"/>
                        </a:rPr>
                        <a:t> </a:t>
                      </a:r>
                      <a:br>
                        <a:rPr kumimoji="0" lang="en-US" sz="1000" b="0" i="0" u="none" strike="noStrike" kern="0" cap="none" spc="0" normalizeH="0" baseline="0" dirty="0">
                          <a:ln>
                            <a:noFill/>
                          </a:ln>
                          <a:solidFill>
                            <a:schemeClr val="tx1"/>
                          </a:solidFill>
                          <a:effectLst/>
                          <a:uLnTx/>
                          <a:uFillTx/>
                          <a:latin typeface="+mn-lt"/>
                          <a:ea typeface="+mn-ea"/>
                          <a:cs typeface="+mn-cs"/>
                        </a:rPr>
                      </a:br>
                      <a:r>
                        <a:rPr kumimoji="0" lang="de-DE" sz="1000" b="0" i="0" u="none" strike="noStrike" kern="0" cap="none" spc="0" normalizeH="0" baseline="0" dirty="0">
                          <a:ln>
                            <a:noFill/>
                          </a:ln>
                          <a:solidFill>
                            <a:schemeClr val="tx1"/>
                          </a:solidFill>
                          <a:effectLst/>
                          <a:uLnTx/>
                          <a:uFillTx/>
                          <a:latin typeface="+mn-lt"/>
                          <a:ea typeface="+mn-ea"/>
                          <a:cs typeface="+mn-cs"/>
                        </a:rPr>
                        <a:t>Unternehmen müssen 1,2-Faches der durchschnittlichen Dividendenrendite des Referenzindex über 5 Jahre haben</a:t>
                      </a:r>
                      <a:endParaRPr kumimoji="0" lang="en-US" sz="1000" b="0" i="0" u="none" strike="noStrike" kern="0" cap="none" spc="0" normalizeH="0" baseline="0" dirty="0">
                        <a:ln>
                          <a:noFill/>
                        </a:ln>
                        <a:solidFill>
                          <a:schemeClr val="tx1"/>
                        </a:solidFill>
                        <a:effectLst/>
                        <a:uLnTx/>
                        <a:uFillTx/>
                        <a:latin typeface="+mn-lt"/>
                        <a:ea typeface="+mn-ea"/>
                        <a:cs typeface="+mn-cs"/>
                      </a:endParaRPr>
                    </a:p>
                  </a:txBody>
                  <a:tcPr marL="45720" marR="45720" marT="182880">
                    <a:noFill/>
                  </a:tcPr>
                </a:tc>
                <a:tc>
                  <a:txBody>
                    <a:bodyPr/>
                    <a:lstStyle/>
                    <a:p>
                      <a:pPr marL="119063" marR="0" lvl="0" indent="-119063" algn="l" defTabSz="1018824" rtl="0" eaLnBrk="1" fontAlgn="auto" latinLnBrk="0" hangingPunct="1">
                        <a:lnSpc>
                          <a:spcPct val="100000"/>
                        </a:lnSpc>
                        <a:spcBef>
                          <a:spcPts val="300"/>
                        </a:spcBef>
                        <a:spcAft>
                          <a:spcPts val="0"/>
                        </a:spcAft>
                        <a:buClr>
                          <a:srgbClr val="00A0DC"/>
                        </a:buClr>
                        <a:buSzPct val="110000"/>
                        <a:buFont typeface="Arial" pitchFamily="34" charset="0"/>
                        <a:buChar char="•"/>
                        <a:tabLst/>
                        <a:defRPr/>
                      </a:pPr>
                      <a:endParaRPr kumimoji="0" lang="en-US" sz="1000" b="0" i="0" u="none" strike="noStrike" kern="0" cap="none" spc="0" normalizeH="0" baseline="0" dirty="0">
                        <a:ln>
                          <a:noFill/>
                        </a:ln>
                        <a:solidFill>
                          <a:schemeClr val="tx1"/>
                        </a:solidFill>
                        <a:effectLst/>
                        <a:uLnTx/>
                        <a:uFillTx/>
                        <a:latin typeface="+mn-lt"/>
                        <a:ea typeface="+mn-ea"/>
                        <a:cs typeface="+mn-cs"/>
                      </a:endParaRPr>
                    </a:p>
                  </a:txBody>
                  <a:tcPr marL="80682" marR="80682" marT="182880" marB="121024">
                    <a:noFill/>
                  </a:tcPr>
                </a:tc>
                <a:tc>
                  <a:txBody>
                    <a:bodyPr/>
                    <a:lstStyle/>
                    <a:p>
                      <a:pPr marL="119063" marR="0" lvl="0" indent="-119063" algn="l" defTabSz="1018824" rtl="0" eaLnBrk="1" fontAlgn="auto" latinLnBrk="0" hangingPunct="1">
                        <a:lnSpc>
                          <a:spcPct val="100000"/>
                        </a:lnSpc>
                        <a:spcBef>
                          <a:spcPts val="300"/>
                        </a:spcBef>
                        <a:spcAft>
                          <a:spcPts val="0"/>
                        </a:spcAft>
                        <a:buClr>
                          <a:srgbClr val="3769FF"/>
                        </a:buClr>
                        <a:buSzPct val="110000"/>
                        <a:buFont typeface="Arial" pitchFamily="34" charset="0"/>
                        <a:buChar char="•"/>
                        <a:tabLst/>
                        <a:defRPr/>
                      </a:pPr>
                      <a:r>
                        <a:rPr kumimoji="0" lang="de-DE" sz="1000" b="0" i="0" u="none" strike="noStrike" kern="0" cap="none" spc="0" normalizeH="0" baseline="0" dirty="0">
                          <a:ln>
                            <a:noFill/>
                          </a:ln>
                          <a:solidFill>
                            <a:schemeClr val="tx1"/>
                          </a:solidFill>
                          <a:effectLst/>
                          <a:uLnTx/>
                          <a:uFillTx/>
                          <a:latin typeface="+mn-lt"/>
                          <a:ea typeface="+mn-ea"/>
                          <a:cs typeface="+mn-cs"/>
                        </a:rPr>
                        <a:t>Identifizierung hochwertiger Unternehmen, die überdurchschnittliche Erträge ausschütten </a:t>
                      </a:r>
                    </a:p>
                    <a:p>
                      <a:pPr marL="119063" marR="0" lvl="0" indent="-119063" algn="l" defTabSz="1018824" rtl="0" eaLnBrk="1" fontAlgn="auto" latinLnBrk="0" hangingPunct="1">
                        <a:lnSpc>
                          <a:spcPct val="100000"/>
                        </a:lnSpc>
                        <a:spcBef>
                          <a:spcPts val="300"/>
                        </a:spcBef>
                        <a:spcAft>
                          <a:spcPts val="0"/>
                        </a:spcAft>
                        <a:buClr>
                          <a:srgbClr val="3769FF"/>
                        </a:buClr>
                        <a:buSzPct val="110000"/>
                        <a:buFont typeface="Arial" pitchFamily="34" charset="0"/>
                        <a:buChar char="•"/>
                        <a:tabLst/>
                        <a:defRPr/>
                      </a:pPr>
                      <a:r>
                        <a:rPr kumimoji="0" lang="de-DE" sz="1000" b="0" i="0" u="none" strike="noStrike" kern="0" cap="none" spc="0" normalizeH="0" baseline="0" dirty="0">
                          <a:ln>
                            <a:noFill/>
                          </a:ln>
                          <a:solidFill>
                            <a:schemeClr val="tx1"/>
                          </a:solidFill>
                          <a:effectLst/>
                          <a:uLnTx/>
                          <a:uFillTx/>
                          <a:latin typeface="+mn-lt"/>
                          <a:ea typeface="+mn-ea"/>
                          <a:cs typeface="+mn-cs"/>
                        </a:rPr>
                        <a:t>Geringere Portfoliovolatilität und größeres Potenzial für Kapitalwertsteigerungen</a:t>
                      </a:r>
                    </a:p>
                  </a:txBody>
                  <a:tcPr marL="45720" marR="45720" marT="182880">
                    <a:noFill/>
                  </a:tcPr>
                </a:tc>
                <a:extLst>
                  <a:ext uri="{0D108BD9-81ED-4DB2-BD59-A6C34878D82A}">
                    <a16:rowId xmlns:a16="http://schemas.microsoft.com/office/drawing/2014/main" val="10003"/>
                  </a:ext>
                </a:extLst>
              </a:tr>
            </a:tbl>
          </a:graphicData>
        </a:graphic>
      </p:graphicFrame>
      <p:grpSp>
        <p:nvGrpSpPr>
          <p:cNvPr id="75" name="Group 74">
            <a:extLst>
              <a:ext uri="{FF2B5EF4-FFF2-40B4-BE49-F238E27FC236}">
                <a16:creationId xmlns:a16="http://schemas.microsoft.com/office/drawing/2014/main" id="{C99C1914-97A1-4CF0-A1EE-F80EC7CC8D3A}"/>
              </a:ext>
            </a:extLst>
          </p:cNvPr>
          <p:cNvGrpSpPr/>
          <p:nvPr/>
        </p:nvGrpSpPr>
        <p:grpSpPr>
          <a:xfrm>
            <a:off x="4779029" y="3912311"/>
            <a:ext cx="3895724" cy="450940"/>
            <a:chOff x="4779029" y="3912311"/>
            <a:chExt cx="3895724" cy="450940"/>
          </a:xfrm>
        </p:grpSpPr>
        <p:grpSp>
          <p:nvGrpSpPr>
            <p:cNvPr id="76" name="Group 75">
              <a:extLst>
                <a:ext uri="{FF2B5EF4-FFF2-40B4-BE49-F238E27FC236}">
                  <a16:creationId xmlns:a16="http://schemas.microsoft.com/office/drawing/2014/main" id="{5A58654B-C836-4506-9F8F-BE444AE52B58}"/>
                </a:ext>
              </a:extLst>
            </p:cNvPr>
            <p:cNvGrpSpPr/>
            <p:nvPr/>
          </p:nvGrpSpPr>
          <p:grpSpPr>
            <a:xfrm>
              <a:off x="4779029" y="3912311"/>
              <a:ext cx="450940" cy="450940"/>
              <a:chOff x="4347197" y="4220457"/>
              <a:chExt cx="450940" cy="450940"/>
            </a:xfrm>
          </p:grpSpPr>
          <p:sp>
            <p:nvSpPr>
              <p:cNvPr id="87" name="Oval 86">
                <a:extLst>
                  <a:ext uri="{FF2B5EF4-FFF2-40B4-BE49-F238E27FC236}">
                    <a16:creationId xmlns:a16="http://schemas.microsoft.com/office/drawing/2014/main" id="{DE644CE6-72A6-4216-B92E-ABD2C8A18F68}"/>
                  </a:ext>
                </a:extLst>
              </p:cNvPr>
              <p:cNvSpPr/>
              <p:nvPr/>
            </p:nvSpPr>
            <p:spPr>
              <a:xfrm>
                <a:off x="4347197" y="4220457"/>
                <a:ext cx="450940" cy="450940"/>
              </a:xfrm>
              <a:prstGeom prst="ellipse">
                <a:avLst/>
              </a:prstGeom>
              <a:solidFill>
                <a:schemeClr val="bg1"/>
              </a:solidFill>
              <a:ln w="38100" cap="flat" cmpd="sng" algn="ctr">
                <a:solidFill>
                  <a:srgbClr val="00A096"/>
                </a:solidFill>
                <a:prstDash val="solid"/>
              </a:ln>
              <a:effectLst/>
            </p:spPr>
            <p:txBody>
              <a:bodyPr lIns="91428" tIns="45715" rIns="91428" bIns="45715" rtlCol="0" anchor="ctr"/>
              <a:lstStyle/>
              <a:p>
                <a:pPr algn="ctr" fontAlgn="auto">
                  <a:spcBef>
                    <a:spcPts val="0"/>
                  </a:spcBef>
                  <a:spcAft>
                    <a:spcPts val="0"/>
                  </a:spcAft>
                  <a:defRPr/>
                </a:pPr>
                <a:endParaRPr lang="en-US" sz="1800" i="0" kern="0" dirty="0">
                  <a:solidFill>
                    <a:srgbClr val="FFFFFF"/>
                  </a:solidFill>
                  <a:latin typeface="Arial"/>
                  <a:ea typeface="+mn-ea"/>
                  <a:cs typeface="+mn-cs"/>
                </a:endParaRPr>
              </a:p>
            </p:txBody>
          </p:sp>
          <p:pic>
            <p:nvPicPr>
              <p:cNvPr id="88" name="Picture 87" descr="FLIO_icons-08.png">
                <a:extLst>
                  <a:ext uri="{FF2B5EF4-FFF2-40B4-BE49-F238E27FC236}">
                    <a16:creationId xmlns:a16="http://schemas.microsoft.com/office/drawing/2014/main" id="{EAF49A8F-962C-4541-AB9E-E0377008AF9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31298" y="4323196"/>
                <a:ext cx="302281" cy="281515"/>
              </a:xfrm>
              <a:prstGeom prst="rect">
                <a:avLst/>
              </a:prstGeom>
            </p:spPr>
          </p:pic>
        </p:grpSp>
        <p:grpSp>
          <p:nvGrpSpPr>
            <p:cNvPr id="77" name="Group 76">
              <a:extLst>
                <a:ext uri="{FF2B5EF4-FFF2-40B4-BE49-F238E27FC236}">
                  <a16:creationId xmlns:a16="http://schemas.microsoft.com/office/drawing/2014/main" id="{AC6EDEE4-FE12-4966-BAAA-354E57E7ADB6}"/>
                </a:ext>
              </a:extLst>
            </p:cNvPr>
            <p:cNvGrpSpPr/>
            <p:nvPr/>
          </p:nvGrpSpPr>
          <p:grpSpPr>
            <a:xfrm>
              <a:off x="8223813" y="3912311"/>
              <a:ext cx="450940" cy="450940"/>
              <a:chOff x="7746378" y="4235399"/>
              <a:chExt cx="450940" cy="450940"/>
            </a:xfrm>
          </p:grpSpPr>
          <p:sp>
            <p:nvSpPr>
              <p:cNvPr id="78" name="Oval 77">
                <a:extLst>
                  <a:ext uri="{FF2B5EF4-FFF2-40B4-BE49-F238E27FC236}">
                    <a16:creationId xmlns:a16="http://schemas.microsoft.com/office/drawing/2014/main" id="{0A8CC94E-B949-4AD8-8FB6-0551456BA733}"/>
                  </a:ext>
                </a:extLst>
              </p:cNvPr>
              <p:cNvSpPr/>
              <p:nvPr/>
            </p:nvSpPr>
            <p:spPr>
              <a:xfrm>
                <a:off x="7746378" y="4235399"/>
                <a:ext cx="450940" cy="450940"/>
              </a:xfrm>
              <a:prstGeom prst="ellipse">
                <a:avLst/>
              </a:prstGeom>
              <a:solidFill>
                <a:schemeClr val="bg1"/>
              </a:solidFill>
              <a:ln w="38100" cap="flat" cmpd="sng" algn="ctr">
                <a:solidFill>
                  <a:srgbClr val="00A096"/>
                </a:solidFill>
                <a:prstDash val="solid"/>
              </a:ln>
              <a:effectLst/>
            </p:spPr>
            <p:txBody>
              <a:bodyPr lIns="91428" tIns="45715" rIns="91428" bIns="45715" rtlCol="0" anchor="ctr"/>
              <a:lstStyle/>
              <a:p>
                <a:pPr algn="ctr" fontAlgn="auto">
                  <a:spcBef>
                    <a:spcPts val="0"/>
                  </a:spcBef>
                  <a:spcAft>
                    <a:spcPts val="0"/>
                  </a:spcAft>
                  <a:defRPr/>
                </a:pPr>
                <a:endParaRPr lang="en-US" sz="1800" i="0" kern="0" dirty="0">
                  <a:solidFill>
                    <a:srgbClr val="FFFFFF"/>
                  </a:solidFill>
                  <a:latin typeface="Arial"/>
                  <a:ea typeface="+mn-ea"/>
                  <a:cs typeface="+mn-cs"/>
                </a:endParaRPr>
              </a:p>
            </p:txBody>
          </p:sp>
          <p:grpSp>
            <p:nvGrpSpPr>
              <p:cNvPr id="79" name="Group 78">
                <a:extLst>
                  <a:ext uri="{FF2B5EF4-FFF2-40B4-BE49-F238E27FC236}">
                    <a16:creationId xmlns:a16="http://schemas.microsoft.com/office/drawing/2014/main" id="{EEEC50E2-FAB2-4B51-B9E0-A320179C4EF7}"/>
                  </a:ext>
                </a:extLst>
              </p:cNvPr>
              <p:cNvGrpSpPr/>
              <p:nvPr/>
            </p:nvGrpSpPr>
            <p:grpSpPr>
              <a:xfrm>
                <a:off x="7830515" y="4316618"/>
                <a:ext cx="326910" cy="265048"/>
                <a:chOff x="7830515" y="4316618"/>
                <a:chExt cx="326910" cy="265048"/>
              </a:xfrm>
            </p:grpSpPr>
            <p:sp>
              <p:nvSpPr>
                <p:cNvPr id="80" name="Freeform 40">
                  <a:extLst>
                    <a:ext uri="{FF2B5EF4-FFF2-40B4-BE49-F238E27FC236}">
                      <a16:creationId xmlns:a16="http://schemas.microsoft.com/office/drawing/2014/main" id="{18A8B7BF-61BF-432A-9D0C-107EFF5C5211}"/>
                    </a:ext>
                  </a:extLst>
                </p:cNvPr>
                <p:cNvSpPr>
                  <a:spLocks/>
                </p:cNvSpPr>
                <p:nvPr/>
              </p:nvSpPr>
              <p:spPr bwMode="auto">
                <a:xfrm>
                  <a:off x="7896514" y="4454572"/>
                  <a:ext cx="27619" cy="83649"/>
                </a:xfrm>
                <a:custGeom>
                  <a:avLst/>
                  <a:gdLst>
                    <a:gd name="T0" fmla="*/ 121 w 138"/>
                    <a:gd name="T1" fmla="*/ 0 h 395"/>
                    <a:gd name="T2" fmla="*/ 17 w 138"/>
                    <a:gd name="T3" fmla="*/ 0 h 395"/>
                    <a:gd name="T4" fmla="*/ 0 w 138"/>
                    <a:gd name="T5" fmla="*/ 17 h 395"/>
                    <a:gd name="T6" fmla="*/ 0 w 138"/>
                    <a:gd name="T7" fmla="*/ 378 h 395"/>
                    <a:gd name="T8" fmla="*/ 17 w 138"/>
                    <a:gd name="T9" fmla="*/ 395 h 395"/>
                    <a:gd name="T10" fmla="*/ 121 w 138"/>
                    <a:gd name="T11" fmla="*/ 395 h 395"/>
                    <a:gd name="T12" fmla="*/ 138 w 138"/>
                    <a:gd name="T13" fmla="*/ 378 h 395"/>
                    <a:gd name="T14" fmla="*/ 138 w 138"/>
                    <a:gd name="T15" fmla="*/ 17 h 395"/>
                    <a:gd name="T16" fmla="*/ 121 w 138"/>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395">
                      <a:moveTo>
                        <a:pt x="121" y="0"/>
                      </a:moveTo>
                      <a:cubicBezTo>
                        <a:pt x="17" y="0"/>
                        <a:pt x="17" y="0"/>
                        <a:pt x="17" y="0"/>
                      </a:cubicBezTo>
                      <a:cubicBezTo>
                        <a:pt x="8" y="0"/>
                        <a:pt x="0" y="8"/>
                        <a:pt x="0" y="17"/>
                      </a:cubicBezTo>
                      <a:cubicBezTo>
                        <a:pt x="0" y="378"/>
                        <a:pt x="0" y="378"/>
                        <a:pt x="0" y="378"/>
                      </a:cubicBezTo>
                      <a:cubicBezTo>
                        <a:pt x="0" y="387"/>
                        <a:pt x="8" y="395"/>
                        <a:pt x="17" y="395"/>
                      </a:cubicBezTo>
                      <a:cubicBezTo>
                        <a:pt x="121" y="395"/>
                        <a:pt x="121" y="395"/>
                        <a:pt x="121" y="395"/>
                      </a:cubicBezTo>
                      <a:cubicBezTo>
                        <a:pt x="131" y="395"/>
                        <a:pt x="138" y="387"/>
                        <a:pt x="138" y="378"/>
                      </a:cubicBezTo>
                      <a:cubicBezTo>
                        <a:pt x="138" y="17"/>
                        <a:pt x="138" y="17"/>
                        <a:pt x="138" y="17"/>
                      </a:cubicBezTo>
                      <a:cubicBezTo>
                        <a:pt x="138" y="8"/>
                        <a:pt x="131" y="0"/>
                        <a:pt x="12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1" name="Freeform 41">
                  <a:extLst>
                    <a:ext uri="{FF2B5EF4-FFF2-40B4-BE49-F238E27FC236}">
                      <a16:creationId xmlns:a16="http://schemas.microsoft.com/office/drawing/2014/main" id="{8F78D7D4-2DCE-4936-8B00-69B8E0B573D2}"/>
                    </a:ext>
                  </a:extLst>
                </p:cNvPr>
                <p:cNvSpPr>
                  <a:spLocks/>
                </p:cNvSpPr>
                <p:nvPr/>
              </p:nvSpPr>
              <p:spPr bwMode="auto">
                <a:xfrm>
                  <a:off x="7934554" y="4390874"/>
                  <a:ext cx="27704" cy="156652"/>
                </a:xfrm>
                <a:custGeom>
                  <a:avLst/>
                  <a:gdLst>
                    <a:gd name="T0" fmla="*/ 121 w 138"/>
                    <a:gd name="T1" fmla="*/ 0 h 740"/>
                    <a:gd name="T2" fmla="*/ 17 w 138"/>
                    <a:gd name="T3" fmla="*/ 0 h 740"/>
                    <a:gd name="T4" fmla="*/ 0 w 138"/>
                    <a:gd name="T5" fmla="*/ 17 h 740"/>
                    <a:gd name="T6" fmla="*/ 0 w 138"/>
                    <a:gd name="T7" fmla="*/ 723 h 740"/>
                    <a:gd name="T8" fmla="*/ 17 w 138"/>
                    <a:gd name="T9" fmla="*/ 740 h 740"/>
                    <a:gd name="T10" fmla="*/ 121 w 138"/>
                    <a:gd name="T11" fmla="*/ 740 h 740"/>
                    <a:gd name="T12" fmla="*/ 138 w 138"/>
                    <a:gd name="T13" fmla="*/ 723 h 740"/>
                    <a:gd name="T14" fmla="*/ 138 w 138"/>
                    <a:gd name="T15" fmla="*/ 17 h 740"/>
                    <a:gd name="T16" fmla="*/ 121 w 138"/>
                    <a:gd name="T17"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740">
                      <a:moveTo>
                        <a:pt x="121" y="0"/>
                      </a:moveTo>
                      <a:cubicBezTo>
                        <a:pt x="17" y="0"/>
                        <a:pt x="17" y="0"/>
                        <a:pt x="17" y="0"/>
                      </a:cubicBezTo>
                      <a:cubicBezTo>
                        <a:pt x="7" y="0"/>
                        <a:pt x="0" y="8"/>
                        <a:pt x="0" y="17"/>
                      </a:cubicBezTo>
                      <a:cubicBezTo>
                        <a:pt x="0" y="723"/>
                        <a:pt x="0" y="723"/>
                        <a:pt x="0" y="723"/>
                      </a:cubicBezTo>
                      <a:cubicBezTo>
                        <a:pt x="0" y="732"/>
                        <a:pt x="7" y="740"/>
                        <a:pt x="17" y="740"/>
                      </a:cubicBezTo>
                      <a:cubicBezTo>
                        <a:pt x="121" y="740"/>
                        <a:pt x="121" y="740"/>
                        <a:pt x="121" y="740"/>
                      </a:cubicBezTo>
                      <a:cubicBezTo>
                        <a:pt x="130" y="740"/>
                        <a:pt x="138" y="732"/>
                        <a:pt x="138" y="723"/>
                      </a:cubicBezTo>
                      <a:cubicBezTo>
                        <a:pt x="138" y="17"/>
                        <a:pt x="138" y="17"/>
                        <a:pt x="138" y="17"/>
                      </a:cubicBezTo>
                      <a:cubicBezTo>
                        <a:pt x="138" y="8"/>
                        <a:pt x="130" y="0"/>
                        <a:pt x="12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2" name="Freeform 42">
                  <a:extLst>
                    <a:ext uri="{FF2B5EF4-FFF2-40B4-BE49-F238E27FC236}">
                      <a16:creationId xmlns:a16="http://schemas.microsoft.com/office/drawing/2014/main" id="{D9E6D3EE-0561-4CFA-952E-45D59C5979D9}"/>
                    </a:ext>
                  </a:extLst>
                </p:cNvPr>
                <p:cNvSpPr>
                  <a:spLocks/>
                </p:cNvSpPr>
                <p:nvPr/>
              </p:nvSpPr>
              <p:spPr bwMode="auto">
                <a:xfrm>
                  <a:off x="7972425" y="4434532"/>
                  <a:ext cx="27704" cy="121045"/>
                </a:xfrm>
                <a:custGeom>
                  <a:avLst/>
                  <a:gdLst>
                    <a:gd name="T0" fmla="*/ 121 w 138"/>
                    <a:gd name="T1" fmla="*/ 0 h 572"/>
                    <a:gd name="T2" fmla="*/ 17 w 138"/>
                    <a:gd name="T3" fmla="*/ 0 h 572"/>
                    <a:gd name="T4" fmla="*/ 0 w 138"/>
                    <a:gd name="T5" fmla="*/ 17 h 572"/>
                    <a:gd name="T6" fmla="*/ 0 w 138"/>
                    <a:gd name="T7" fmla="*/ 555 h 572"/>
                    <a:gd name="T8" fmla="*/ 17 w 138"/>
                    <a:gd name="T9" fmla="*/ 572 h 572"/>
                    <a:gd name="T10" fmla="*/ 121 w 138"/>
                    <a:gd name="T11" fmla="*/ 572 h 572"/>
                    <a:gd name="T12" fmla="*/ 138 w 138"/>
                    <a:gd name="T13" fmla="*/ 555 h 572"/>
                    <a:gd name="T14" fmla="*/ 138 w 138"/>
                    <a:gd name="T15" fmla="*/ 17 h 572"/>
                    <a:gd name="T16" fmla="*/ 121 w 138"/>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72">
                      <a:moveTo>
                        <a:pt x="121" y="0"/>
                      </a:moveTo>
                      <a:cubicBezTo>
                        <a:pt x="17" y="0"/>
                        <a:pt x="17" y="0"/>
                        <a:pt x="17" y="0"/>
                      </a:cubicBezTo>
                      <a:cubicBezTo>
                        <a:pt x="8" y="0"/>
                        <a:pt x="0" y="7"/>
                        <a:pt x="0" y="17"/>
                      </a:cubicBezTo>
                      <a:cubicBezTo>
                        <a:pt x="0" y="555"/>
                        <a:pt x="0" y="555"/>
                        <a:pt x="0" y="555"/>
                      </a:cubicBezTo>
                      <a:cubicBezTo>
                        <a:pt x="0" y="565"/>
                        <a:pt x="8" y="572"/>
                        <a:pt x="17" y="572"/>
                      </a:cubicBezTo>
                      <a:cubicBezTo>
                        <a:pt x="121" y="572"/>
                        <a:pt x="121" y="572"/>
                        <a:pt x="121" y="572"/>
                      </a:cubicBezTo>
                      <a:cubicBezTo>
                        <a:pt x="131" y="572"/>
                        <a:pt x="138" y="565"/>
                        <a:pt x="138" y="555"/>
                      </a:cubicBezTo>
                      <a:cubicBezTo>
                        <a:pt x="138" y="17"/>
                        <a:pt x="138" y="17"/>
                        <a:pt x="138" y="17"/>
                      </a:cubicBezTo>
                      <a:cubicBezTo>
                        <a:pt x="138" y="7"/>
                        <a:pt x="131" y="0"/>
                        <a:pt x="12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3" name="Freeform 43">
                  <a:extLst>
                    <a:ext uri="{FF2B5EF4-FFF2-40B4-BE49-F238E27FC236}">
                      <a16:creationId xmlns:a16="http://schemas.microsoft.com/office/drawing/2014/main" id="{9A8F7014-D7C9-410A-9B5C-4BD46CB4596D}"/>
                    </a:ext>
                  </a:extLst>
                </p:cNvPr>
                <p:cNvSpPr>
                  <a:spLocks/>
                </p:cNvSpPr>
                <p:nvPr/>
              </p:nvSpPr>
              <p:spPr bwMode="auto">
                <a:xfrm>
                  <a:off x="8010296" y="4411182"/>
                  <a:ext cx="27874" cy="130618"/>
                </a:xfrm>
                <a:custGeom>
                  <a:avLst/>
                  <a:gdLst>
                    <a:gd name="T0" fmla="*/ 121 w 139"/>
                    <a:gd name="T1" fmla="*/ 0 h 617"/>
                    <a:gd name="T2" fmla="*/ 18 w 139"/>
                    <a:gd name="T3" fmla="*/ 0 h 617"/>
                    <a:gd name="T4" fmla="*/ 0 w 139"/>
                    <a:gd name="T5" fmla="*/ 17 h 617"/>
                    <a:gd name="T6" fmla="*/ 0 w 139"/>
                    <a:gd name="T7" fmla="*/ 600 h 617"/>
                    <a:gd name="T8" fmla="*/ 18 w 139"/>
                    <a:gd name="T9" fmla="*/ 617 h 617"/>
                    <a:gd name="T10" fmla="*/ 121 w 139"/>
                    <a:gd name="T11" fmla="*/ 617 h 617"/>
                    <a:gd name="T12" fmla="*/ 139 w 139"/>
                    <a:gd name="T13" fmla="*/ 600 h 617"/>
                    <a:gd name="T14" fmla="*/ 139 w 139"/>
                    <a:gd name="T15" fmla="*/ 17 h 617"/>
                    <a:gd name="T16" fmla="*/ 121 w 139"/>
                    <a:gd name="T1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617">
                      <a:moveTo>
                        <a:pt x="121" y="0"/>
                      </a:moveTo>
                      <a:cubicBezTo>
                        <a:pt x="18" y="0"/>
                        <a:pt x="18" y="0"/>
                        <a:pt x="18" y="0"/>
                      </a:cubicBezTo>
                      <a:cubicBezTo>
                        <a:pt x="8" y="0"/>
                        <a:pt x="0" y="7"/>
                        <a:pt x="0" y="17"/>
                      </a:cubicBezTo>
                      <a:cubicBezTo>
                        <a:pt x="0" y="600"/>
                        <a:pt x="0" y="600"/>
                        <a:pt x="0" y="600"/>
                      </a:cubicBezTo>
                      <a:cubicBezTo>
                        <a:pt x="0" y="609"/>
                        <a:pt x="8" y="617"/>
                        <a:pt x="18" y="617"/>
                      </a:cubicBezTo>
                      <a:cubicBezTo>
                        <a:pt x="121" y="617"/>
                        <a:pt x="121" y="617"/>
                        <a:pt x="121" y="617"/>
                      </a:cubicBezTo>
                      <a:cubicBezTo>
                        <a:pt x="131" y="617"/>
                        <a:pt x="139" y="609"/>
                        <a:pt x="139" y="600"/>
                      </a:cubicBezTo>
                      <a:cubicBezTo>
                        <a:pt x="139" y="17"/>
                        <a:pt x="139" y="17"/>
                        <a:pt x="139" y="17"/>
                      </a:cubicBezTo>
                      <a:cubicBezTo>
                        <a:pt x="139" y="7"/>
                        <a:pt x="131" y="0"/>
                        <a:pt x="12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4" name="Freeform 44">
                  <a:extLst>
                    <a:ext uri="{FF2B5EF4-FFF2-40B4-BE49-F238E27FC236}">
                      <a16:creationId xmlns:a16="http://schemas.microsoft.com/office/drawing/2014/main" id="{58CBE7D5-1835-485E-A80D-05926295E8EC}"/>
                    </a:ext>
                  </a:extLst>
                </p:cNvPr>
                <p:cNvSpPr>
                  <a:spLocks noEditPoints="1"/>
                </p:cNvSpPr>
                <p:nvPr/>
              </p:nvSpPr>
              <p:spPr bwMode="auto">
                <a:xfrm>
                  <a:off x="7830515" y="4316618"/>
                  <a:ext cx="267214" cy="263562"/>
                </a:xfrm>
                <a:custGeom>
                  <a:avLst/>
                  <a:gdLst>
                    <a:gd name="T0" fmla="*/ 682 w 1333"/>
                    <a:gd name="T1" fmla="*/ 1245 h 1245"/>
                    <a:gd name="T2" fmla="*/ 62 w 1333"/>
                    <a:gd name="T3" fmla="*/ 735 h 1245"/>
                    <a:gd name="T4" fmla="*/ 569 w 1333"/>
                    <a:gd name="T5" fmla="*/ 10 h 1245"/>
                    <a:gd name="T6" fmla="*/ 683 w 1333"/>
                    <a:gd name="T7" fmla="*/ 0 h 1245"/>
                    <a:gd name="T8" fmla="*/ 1302 w 1333"/>
                    <a:gd name="T9" fmla="*/ 510 h 1245"/>
                    <a:gd name="T10" fmla="*/ 1201 w 1333"/>
                    <a:gd name="T11" fmla="*/ 976 h 1245"/>
                    <a:gd name="T12" fmla="*/ 796 w 1333"/>
                    <a:gd name="T13" fmla="*/ 1235 h 1245"/>
                    <a:gd name="T14" fmla="*/ 682 w 1333"/>
                    <a:gd name="T15" fmla="*/ 1245 h 1245"/>
                    <a:gd name="T16" fmla="*/ 683 w 1333"/>
                    <a:gd name="T17" fmla="*/ 158 h 1245"/>
                    <a:gd name="T18" fmla="*/ 597 w 1333"/>
                    <a:gd name="T19" fmla="*/ 166 h 1245"/>
                    <a:gd name="T20" fmla="*/ 220 w 1333"/>
                    <a:gd name="T21" fmla="*/ 706 h 1245"/>
                    <a:gd name="T22" fmla="*/ 682 w 1333"/>
                    <a:gd name="T23" fmla="*/ 1087 h 1245"/>
                    <a:gd name="T24" fmla="*/ 767 w 1333"/>
                    <a:gd name="T25" fmla="*/ 1079 h 1245"/>
                    <a:gd name="T26" fmla="*/ 1069 w 1333"/>
                    <a:gd name="T27" fmla="*/ 886 h 1245"/>
                    <a:gd name="T28" fmla="*/ 1145 w 1333"/>
                    <a:gd name="T29" fmla="*/ 539 h 1245"/>
                    <a:gd name="T30" fmla="*/ 683 w 1333"/>
                    <a:gd name="T31" fmla="*/ 158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3" h="1245">
                      <a:moveTo>
                        <a:pt x="682" y="1245"/>
                      </a:moveTo>
                      <a:cubicBezTo>
                        <a:pt x="378" y="1245"/>
                        <a:pt x="117" y="1031"/>
                        <a:pt x="62" y="735"/>
                      </a:cubicBezTo>
                      <a:cubicBezTo>
                        <a:pt x="0" y="397"/>
                        <a:pt x="227" y="72"/>
                        <a:pt x="569" y="10"/>
                      </a:cubicBezTo>
                      <a:cubicBezTo>
                        <a:pt x="606" y="3"/>
                        <a:pt x="645" y="0"/>
                        <a:pt x="683" y="0"/>
                      </a:cubicBezTo>
                      <a:cubicBezTo>
                        <a:pt x="987" y="0"/>
                        <a:pt x="1247" y="215"/>
                        <a:pt x="1302" y="510"/>
                      </a:cubicBezTo>
                      <a:cubicBezTo>
                        <a:pt x="1333" y="674"/>
                        <a:pt x="1297" y="839"/>
                        <a:pt x="1201" y="976"/>
                      </a:cubicBezTo>
                      <a:cubicBezTo>
                        <a:pt x="1106" y="1113"/>
                        <a:pt x="962" y="1205"/>
                        <a:pt x="796" y="1235"/>
                      </a:cubicBezTo>
                      <a:cubicBezTo>
                        <a:pt x="758" y="1242"/>
                        <a:pt x="720" y="1245"/>
                        <a:pt x="682" y="1245"/>
                      </a:cubicBezTo>
                      <a:close/>
                      <a:moveTo>
                        <a:pt x="683" y="158"/>
                      </a:moveTo>
                      <a:cubicBezTo>
                        <a:pt x="655" y="158"/>
                        <a:pt x="626" y="161"/>
                        <a:pt x="597" y="166"/>
                      </a:cubicBezTo>
                      <a:cubicBezTo>
                        <a:pt x="343" y="212"/>
                        <a:pt x="173" y="455"/>
                        <a:pt x="220" y="706"/>
                      </a:cubicBezTo>
                      <a:cubicBezTo>
                        <a:pt x="261" y="927"/>
                        <a:pt x="455" y="1087"/>
                        <a:pt x="682" y="1087"/>
                      </a:cubicBezTo>
                      <a:cubicBezTo>
                        <a:pt x="710" y="1087"/>
                        <a:pt x="739" y="1084"/>
                        <a:pt x="767" y="1079"/>
                      </a:cubicBezTo>
                      <a:cubicBezTo>
                        <a:pt x="891" y="1057"/>
                        <a:pt x="998" y="988"/>
                        <a:pt x="1069" y="886"/>
                      </a:cubicBezTo>
                      <a:cubicBezTo>
                        <a:pt x="1140" y="784"/>
                        <a:pt x="1167" y="661"/>
                        <a:pt x="1145" y="539"/>
                      </a:cubicBezTo>
                      <a:cubicBezTo>
                        <a:pt x="1104" y="318"/>
                        <a:pt x="909" y="158"/>
                        <a:pt x="683" y="15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5" name="Freeform 46">
                  <a:extLst>
                    <a:ext uri="{FF2B5EF4-FFF2-40B4-BE49-F238E27FC236}">
                      <a16:creationId xmlns:a16="http://schemas.microsoft.com/office/drawing/2014/main" id="{C316ED6B-A421-4094-AE3E-117A3F638268}"/>
                    </a:ext>
                  </a:extLst>
                </p:cNvPr>
                <p:cNvSpPr>
                  <a:spLocks noEditPoints="1"/>
                </p:cNvSpPr>
                <p:nvPr/>
              </p:nvSpPr>
              <p:spPr bwMode="auto">
                <a:xfrm>
                  <a:off x="8068076" y="4505209"/>
                  <a:ext cx="43293" cy="50368"/>
                </a:xfrm>
                <a:custGeom>
                  <a:avLst/>
                  <a:gdLst>
                    <a:gd name="T0" fmla="*/ 215 w 216"/>
                    <a:gd name="T1" fmla="*/ 65 h 238"/>
                    <a:gd name="T2" fmla="*/ 204 w 216"/>
                    <a:gd name="T3" fmla="*/ 49 h 238"/>
                    <a:gd name="T4" fmla="*/ 144 w 216"/>
                    <a:gd name="T5" fmla="*/ 7 h 238"/>
                    <a:gd name="T6" fmla="*/ 110 w 216"/>
                    <a:gd name="T7" fmla="*/ 13 h 238"/>
                    <a:gd name="T8" fmla="*/ 8 w 216"/>
                    <a:gd name="T9" fmla="*/ 157 h 238"/>
                    <a:gd name="T10" fmla="*/ 14 w 216"/>
                    <a:gd name="T11" fmla="*/ 192 h 238"/>
                    <a:gd name="T12" fmla="*/ 74 w 216"/>
                    <a:gd name="T13" fmla="*/ 233 h 238"/>
                    <a:gd name="T14" fmla="*/ 89 w 216"/>
                    <a:gd name="T15" fmla="*/ 238 h 238"/>
                    <a:gd name="T16" fmla="*/ 93 w 216"/>
                    <a:gd name="T17" fmla="*/ 237 h 238"/>
                    <a:gd name="T18" fmla="*/ 109 w 216"/>
                    <a:gd name="T19" fmla="*/ 227 h 238"/>
                    <a:gd name="T20" fmla="*/ 210 w 216"/>
                    <a:gd name="T21" fmla="*/ 83 h 238"/>
                    <a:gd name="T22" fmla="*/ 215 w 216"/>
                    <a:gd name="T23" fmla="*/ 65 h 238"/>
                    <a:gd name="T24" fmla="*/ 89 w 216"/>
                    <a:gd name="T25" fmla="*/ 226 h 238"/>
                    <a:gd name="T26" fmla="*/ 89 w 216"/>
                    <a:gd name="T27" fmla="*/ 226 h 238"/>
                    <a:gd name="T28" fmla="*/ 89 w 216"/>
                    <a:gd name="T29" fmla="*/ 22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38">
                      <a:moveTo>
                        <a:pt x="215" y="65"/>
                      </a:moveTo>
                      <a:cubicBezTo>
                        <a:pt x="213" y="58"/>
                        <a:pt x="210" y="53"/>
                        <a:pt x="204" y="49"/>
                      </a:cubicBezTo>
                      <a:cubicBezTo>
                        <a:pt x="144" y="7"/>
                        <a:pt x="144" y="7"/>
                        <a:pt x="144" y="7"/>
                      </a:cubicBezTo>
                      <a:cubicBezTo>
                        <a:pt x="133" y="0"/>
                        <a:pt x="117" y="3"/>
                        <a:pt x="110" y="13"/>
                      </a:cubicBezTo>
                      <a:cubicBezTo>
                        <a:pt x="8" y="157"/>
                        <a:pt x="8" y="157"/>
                        <a:pt x="8" y="157"/>
                      </a:cubicBezTo>
                      <a:cubicBezTo>
                        <a:pt x="0" y="168"/>
                        <a:pt x="2" y="184"/>
                        <a:pt x="14" y="192"/>
                      </a:cubicBezTo>
                      <a:cubicBezTo>
                        <a:pt x="74" y="233"/>
                        <a:pt x="74" y="233"/>
                        <a:pt x="74" y="233"/>
                      </a:cubicBezTo>
                      <a:cubicBezTo>
                        <a:pt x="80" y="237"/>
                        <a:pt x="87" y="238"/>
                        <a:pt x="89" y="238"/>
                      </a:cubicBezTo>
                      <a:cubicBezTo>
                        <a:pt x="93" y="237"/>
                        <a:pt x="93" y="237"/>
                        <a:pt x="93" y="237"/>
                      </a:cubicBezTo>
                      <a:cubicBezTo>
                        <a:pt x="99" y="236"/>
                        <a:pt x="105" y="232"/>
                        <a:pt x="109" y="227"/>
                      </a:cubicBezTo>
                      <a:cubicBezTo>
                        <a:pt x="210" y="83"/>
                        <a:pt x="210" y="83"/>
                        <a:pt x="210" y="83"/>
                      </a:cubicBezTo>
                      <a:cubicBezTo>
                        <a:pt x="214" y="78"/>
                        <a:pt x="216" y="71"/>
                        <a:pt x="215" y="65"/>
                      </a:cubicBezTo>
                      <a:close/>
                      <a:moveTo>
                        <a:pt x="89" y="226"/>
                      </a:moveTo>
                      <a:cubicBezTo>
                        <a:pt x="89" y="226"/>
                        <a:pt x="89" y="226"/>
                        <a:pt x="89" y="226"/>
                      </a:cubicBezTo>
                      <a:cubicBezTo>
                        <a:pt x="89" y="226"/>
                        <a:pt x="89" y="226"/>
                        <a:pt x="89" y="22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sp>
              <p:nvSpPr>
                <p:cNvPr id="86" name="Freeform 40">
                  <a:extLst>
                    <a:ext uri="{FF2B5EF4-FFF2-40B4-BE49-F238E27FC236}">
                      <a16:creationId xmlns:a16="http://schemas.microsoft.com/office/drawing/2014/main" id="{7D97EE96-8C32-4310-939E-BDB3C708FBB3}"/>
                    </a:ext>
                  </a:extLst>
                </p:cNvPr>
                <p:cNvSpPr>
                  <a:spLocks/>
                </p:cNvSpPr>
                <p:nvPr/>
              </p:nvSpPr>
              <p:spPr bwMode="auto">
                <a:xfrm rot="18300000">
                  <a:off x="8109091" y="4533333"/>
                  <a:ext cx="41563" cy="55104"/>
                </a:xfrm>
                <a:custGeom>
                  <a:avLst/>
                  <a:gdLst>
                    <a:gd name="T0" fmla="*/ 121 w 138"/>
                    <a:gd name="T1" fmla="*/ 0 h 395"/>
                    <a:gd name="T2" fmla="*/ 17 w 138"/>
                    <a:gd name="T3" fmla="*/ 0 h 395"/>
                    <a:gd name="T4" fmla="*/ 0 w 138"/>
                    <a:gd name="T5" fmla="*/ 17 h 395"/>
                    <a:gd name="T6" fmla="*/ 0 w 138"/>
                    <a:gd name="T7" fmla="*/ 378 h 395"/>
                    <a:gd name="T8" fmla="*/ 17 w 138"/>
                    <a:gd name="T9" fmla="*/ 395 h 395"/>
                    <a:gd name="T10" fmla="*/ 121 w 138"/>
                    <a:gd name="T11" fmla="*/ 395 h 395"/>
                    <a:gd name="T12" fmla="*/ 138 w 138"/>
                    <a:gd name="T13" fmla="*/ 378 h 395"/>
                    <a:gd name="T14" fmla="*/ 138 w 138"/>
                    <a:gd name="T15" fmla="*/ 17 h 395"/>
                    <a:gd name="T16" fmla="*/ 121 w 138"/>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395">
                      <a:moveTo>
                        <a:pt x="121" y="0"/>
                      </a:moveTo>
                      <a:cubicBezTo>
                        <a:pt x="17" y="0"/>
                        <a:pt x="17" y="0"/>
                        <a:pt x="17" y="0"/>
                      </a:cubicBezTo>
                      <a:cubicBezTo>
                        <a:pt x="8" y="0"/>
                        <a:pt x="0" y="8"/>
                        <a:pt x="0" y="17"/>
                      </a:cubicBezTo>
                      <a:cubicBezTo>
                        <a:pt x="0" y="378"/>
                        <a:pt x="0" y="378"/>
                        <a:pt x="0" y="378"/>
                      </a:cubicBezTo>
                      <a:cubicBezTo>
                        <a:pt x="0" y="387"/>
                        <a:pt x="8" y="395"/>
                        <a:pt x="17" y="395"/>
                      </a:cubicBezTo>
                      <a:cubicBezTo>
                        <a:pt x="121" y="395"/>
                        <a:pt x="121" y="395"/>
                        <a:pt x="121" y="395"/>
                      </a:cubicBezTo>
                      <a:cubicBezTo>
                        <a:pt x="131" y="395"/>
                        <a:pt x="138" y="387"/>
                        <a:pt x="138" y="378"/>
                      </a:cubicBezTo>
                      <a:cubicBezTo>
                        <a:pt x="138" y="17"/>
                        <a:pt x="138" y="17"/>
                        <a:pt x="138" y="17"/>
                      </a:cubicBezTo>
                      <a:cubicBezTo>
                        <a:pt x="138" y="8"/>
                        <a:pt x="131" y="0"/>
                        <a:pt x="12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4"/>
                  <a:endParaRPr lang="en-US" dirty="0">
                    <a:solidFill>
                      <a:srgbClr val="000000"/>
                    </a:solidFill>
                  </a:endParaRPr>
                </a:p>
              </p:txBody>
            </p:sp>
          </p:grpSp>
        </p:grpSp>
      </p:grpSp>
      <p:sp>
        <p:nvSpPr>
          <p:cNvPr id="2" name="TextBox 1">
            <a:extLst>
              <a:ext uri="{FF2B5EF4-FFF2-40B4-BE49-F238E27FC236}">
                <a16:creationId xmlns:a16="http://schemas.microsoft.com/office/drawing/2014/main" id="{404AC9AD-EF32-414D-B79A-E845EBC1DDD0}"/>
              </a:ext>
            </a:extLst>
          </p:cNvPr>
          <p:cNvSpPr txBox="1"/>
          <p:nvPr/>
        </p:nvSpPr>
        <p:spPr>
          <a:xfrm>
            <a:off x="-83470" y="-42041"/>
            <a:ext cx="357790" cy="184666"/>
          </a:xfrm>
          <a:prstGeom prst="rect">
            <a:avLst/>
          </a:prstGeom>
          <a:noFill/>
        </p:spPr>
        <p:txBody>
          <a:bodyPr wrap="none" rtlCol="0">
            <a:spAutoFit/>
          </a:bodyPr>
          <a:lstStyle/>
          <a:p>
            <a:r>
              <a:rPr lang="en-US" sz="600" dirty="0">
                <a:solidFill>
                  <a:srgbClr val="A7A7A7"/>
                </a:solidFill>
              </a:rPr>
              <a:t>5633</a:t>
            </a:r>
          </a:p>
        </p:txBody>
      </p:sp>
    </p:spTree>
    <p:extLst>
      <p:ext uri="{BB962C8B-B14F-4D97-AF65-F5344CB8AC3E}">
        <p14:creationId xmlns:p14="http://schemas.microsoft.com/office/powerpoint/2010/main" val="328153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pPr/>
              <a:t>9</a:t>
            </a:fld>
            <a:endParaRPr lang="en-US" dirty="0"/>
          </a:p>
        </p:txBody>
      </p:sp>
      <p:sp>
        <p:nvSpPr>
          <p:cNvPr id="19" name="Text Placeholder 18"/>
          <p:cNvSpPr>
            <a:spLocks noGrp="1"/>
          </p:cNvSpPr>
          <p:nvPr>
            <p:ph type="body" sz="quarter" idx="26"/>
          </p:nvPr>
        </p:nvSpPr>
        <p:spPr>
          <a:xfrm>
            <a:off x="274320" y="4829572"/>
            <a:ext cx="8503920" cy="1713802"/>
          </a:xfrm>
        </p:spPr>
        <p:txBody>
          <a:bodyPr/>
          <a:lstStyle/>
          <a:p>
            <a:pPr lvl="1"/>
            <a:r>
              <a:rPr lang="de-de" sz="900" b="1" i="1" dirty="0">
                <a:latin typeface="Arial Narrow" panose="020B0606020202030204" pitchFamily="34" charset="0"/>
              </a:rPr>
              <a:t>Die Anwendung der Franklin-Methodik hätte zu einer höheren Dividende und besseren Qualität der Aktien im Portfolio im Vergleich zum MSCI ACWI ex REITs Index geführt.</a:t>
            </a:r>
          </a:p>
          <a:p>
            <a:pPr lvl="1"/>
            <a:r>
              <a:rPr lang="de-de" sz="900" b="1" dirty="0">
                <a:latin typeface="Arial Narrow" panose="020B0606020202030204" pitchFamily="34" charset="0"/>
              </a:rPr>
              <a:t>Die Angaben zur simulierten Wertentwicklung für LibertyQ-Indizes stellen die von Backtests abgeleitete hypothetische Wertentwicklung vor Auflegung sowie die tatsächliche Wertentwicklung seit Auflegung dar.</a:t>
            </a:r>
          </a:p>
          <a:p>
            <a:r>
              <a:rPr lang="de-de" dirty="0"/>
              <a:t>Die dargestellte Wertentwicklung spiegelt die Wertentwicklung des Index und nicht die tatsächliche Wertentwicklung eines börsengehandelten Produkts wider. Gebühren, Kosten und Ausgabeaufschläge sind in der Wertentwicklung des Index nicht berücksichtigt.</a:t>
            </a:r>
          </a:p>
          <a:p>
            <a:r>
              <a:rPr lang="de-de" dirty="0"/>
              <a:t>Quelle: MSCI, Stand: 3</a:t>
            </a:r>
            <a:r>
              <a:rPr lang="en-US" dirty="0"/>
              <a:t>0</a:t>
            </a:r>
            <a:r>
              <a:rPr lang="de-de" dirty="0"/>
              <a:t>. </a:t>
            </a:r>
            <a:r>
              <a:rPr lang="en-US" dirty="0"/>
              <a:t>September</a:t>
            </a:r>
            <a:r>
              <a:rPr lang="de-de" dirty="0"/>
              <a:t> 20</a:t>
            </a:r>
            <a:r>
              <a:rPr lang="pl-PL" dirty="0"/>
              <a:t>2</a:t>
            </a:r>
            <a:r>
              <a:rPr lang="en-US" dirty="0"/>
              <a:t>2</a:t>
            </a:r>
            <a:r>
              <a:rPr lang="de-de" dirty="0"/>
              <a:t>. Die Wertentwicklung des MSCI ACWI ex REITs Index</a:t>
            </a:r>
            <a:r>
              <a:rPr lang="de-DE" dirty="0"/>
              <a:t>—NR</a:t>
            </a:r>
            <a:r>
              <a:rPr lang="de-de" dirty="0"/>
              <a:t> entspricht der tatsächlichen Wertentwicklung. Der LibertyQ Global Dividend Index</a:t>
            </a:r>
            <a:r>
              <a:rPr lang="de-DE" dirty="0"/>
              <a:t>—NR</a:t>
            </a:r>
            <a:r>
              <a:rPr lang="de-de" dirty="0"/>
              <a:t> wurde am 18. April 2016 aufgelegt. Die Wertentwicklung des Index vor Auflegung spiegelt die anhand von Backtests ermittelte Wertentwicklung vor Auflegung wider, bei der Wertentwicklung seit Auflegung des Index handelt es sich um die tatsächliche Wertentwicklung, jeweils von MSCI abgeleitet, berechnet und dargestellt. Der LibertyQ Global </a:t>
            </a:r>
            <a:r>
              <a:rPr lang="de-DE" dirty="0"/>
              <a:t>Dividend</a:t>
            </a:r>
            <a:r>
              <a:rPr lang="de-de" dirty="0"/>
              <a:t> Index</a:t>
            </a:r>
            <a:r>
              <a:rPr lang="de-DE" dirty="0"/>
              <a:t>—NR</a:t>
            </a:r>
            <a:r>
              <a:rPr lang="de-de" dirty="0"/>
              <a:t> beruht auf dem MSCI ACWI ex REITs Index</a:t>
            </a:r>
            <a:r>
              <a:rPr lang="de-DE" dirty="0"/>
              <a:t>—NR</a:t>
            </a:r>
            <a:r>
              <a:rPr lang="de-de" dirty="0"/>
              <a:t>. Er wurde anhand einer gemeinsam mit Franklin Templeton entwickelten Methode entwickelt, um die gewünschte Anlagestrategie Franklin Templetons abzubilden. LibertyQ-Indizes werden nicht verwaltet. Es ist nicht möglich, direkt in einen Index zu investieren. Für weitere Informationen wird auf den Prospekt bzw. die Nachträge für Franklin Templeton Smart Beta ETFs verwiesen</a:t>
            </a:r>
            <a:r>
              <a:rPr lang="de-DE" dirty="0"/>
              <a:t>. Die hier genannte Dividendenrendite ist die Rendite der Wertpapiere des Portfolios und darf nicht als Anhaltspunkt für das Einkommen aus diesem Portfolio herangezogen werden.</a:t>
            </a:r>
            <a:endParaRPr lang="de-de" dirty="0"/>
          </a:p>
          <a:p>
            <a:pPr lvl="1"/>
            <a:r>
              <a:rPr lang="de-de" sz="900" b="1" dirty="0">
                <a:latin typeface="Arial Narrow" panose="020B0606020202030204" pitchFamily="34" charset="0"/>
              </a:rPr>
              <a:t>Die Wertentwicklung der Vergangenheit ist weder ein Indikator noch eine Garantie für die zukünftige Wertentwicklung.</a:t>
            </a:r>
          </a:p>
        </p:txBody>
      </p:sp>
      <p:sp>
        <p:nvSpPr>
          <p:cNvPr id="16" name="Text Placeholder 7">
            <a:extLst>
              <a:ext uri="{FF2B5EF4-FFF2-40B4-BE49-F238E27FC236}">
                <a16:creationId xmlns:a16="http://schemas.microsoft.com/office/drawing/2014/main" id="{F829E9F3-A38D-43D8-96A8-B25B4ED98303}"/>
              </a:ext>
            </a:extLst>
          </p:cNvPr>
          <p:cNvSpPr>
            <a:spLocks noGrp="1"/>
          </p:cNvSpPr>
          <p:nvPr>
            <p:ph type="body" sz="quarter" idx="31"/>
          </p:nvPr>
        </p:nvSpPr>
        <p:spPr>
          <a:xfrm>
            <a:off x="5465019" y="1280159"/>
            <a:ext cx="3404661" cy="548640"/>
          </a:xfrm>
        </p:spPr>
        <p:txBody>
          <a:bodyPr/>
          <a:lstStyle/>
          <a:p>
            <a:r>
              <a:rPr lang="de-de" dirty="0"/>
              <a:t>Dividendenrendite</a:t>
            </a:r>
          </a:p>
          <a:p>
            <a:pPr lvl="1"/>
            <a:r>
              <a:rPr lang="de-de" dirty="0"/>
              <a:t>Stand: </a:t>
            </a:r>
            <a:r>
              <a:rPr lang="pl-PL" dirty="0"/>
              <a:t>3</a:t>
            </a:r>
            <a:r>
              <a:rPr lang="en-US" dirty="0"/>
              <a:t>0.09</a:t>
            </a:r>
            <a:r>
              <a:rPr lang="pl-PL" dirty="0"/>
              <a:t>.</a:t>
            </a:r>
            <a:r>
              <a:rPr lang="en-US" dirty="0"/>
              <a:t>20</a:t>
            </a:r>
            <a:r>
              <a:rPr lang="pl-PL" dirty="0"/>
              <a:t>2</a:t>
            </a:r>
            <a:r>
              <a:rPr lang="en-US" dirty="0"/>
              <a:t>2</a:t>
            </a:r>
          </a:p>
          <a:p>
            <a:endParaRPr lang="en-US" dirty="0"/>
          </a:p>
        </p:txBody>
      </p:sp>
      <p:graphicFrame>
        <p:nvGraphicFramePr>
          <p:cNvPr id="23" name="Chart Placeholder 21">
            <a:extLst>
              <a:ext uri="{FF2B5EF4-FFF2-40B4-BE49-F238E27FC236}">
                <a16:creationId xmlns:a16="http://schemas.microsoft.com/office/drawing/2014/main" id="{68ED15A0-D325-4F2B-9024-23B26F35BF1E}"/>
              </a:ext>
            </a:extLst>
          </p:cNvPr>
          <p:cNvGraphicFramePr>
            <a:graphicFrameLocks noGrp="1"/>
          </p:cNvGraphicFramePr>
          <p:nvPr>
            <p:ph sz="quarter" idx="28"/>
            <p:extLst>
              <p:ext uri="{D42A27DB-BD31-4B8C-83A1-F6EECF244321}">
                <p14:modId xmlns:p14="http://schemas.microsoft.com/office/powerpoint/2010/main" val="1496956595"/>
              </p:ext>
            </p:extLst>
          </p:nvPr>
        </p:nvGraphicFramePr>
        <p:xfrm>
          <a:off x="274637" y="1828800"/>
          <a:ext cx="4978497" cy="277119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6">
            <a:extLst>
              <a:ext uri="{FF2B5EF4-FFF2-40B4-BE49-F238E27FC236}">
                <a16:creationId xmlns:a16="http://schemas.microsoft.com/office/drawing/2014/main" id="{F2AFA202-07FE-4AB3-B2D9-BA2E5431BA87}"/>
              </a:ext>
            </a:extLst>
          </p:cNvPr>
          <p:cNvSpPr>
            <a:spLocks noGrp="1"/>
          </p:cNvSpPr>
          <p:nvPr>
            <p:ph type="body" sz="quarter" idx="10"/>
          </p:nvPr>
        </p:nvSpPr>
        <p:spPr/>
        <p:txBody>
          <a:bodyPr/>
          <a:lstStyle/>
          <a:p>
            <a:r>
              <a:rPr lang="de-de" dirty="0"/>
              <a:t>Durchschnittliche Dividendenrendite und Eigenkapitalrentabilität (ROE)</a:t>
            </a:r>
            <a:r>
              <a:rPr lang="de-DE" dirty="0"/>
              <a:t>—NR</a:t>
            </a:r>
            <a:endParaRPr lang="de-de" dirty="0"/>
          </a:p>
          <a:p>
            <a:pPr lvl="1"/>
            <a:r>
              <a:rPr lang="de-de" dirty="0"/>
              <a:t>Zeitraum 31.</a:t>
            </a:r>
            <a:r>
              <a:rPr lang="pl-PL" dirty="0"/>
              <a:t>0</a:t>
            </a:r>
            <a:r>
              <a:rPr lang="en-US" dirty="0"/>
              <a:t>7</a:t>
            </a:r>
            <a:r>
              <a:rPr lang="pl-PL" dirty="0"/>
              <a:t>.</a:t>
            </a:r>
            <a:r>
              <a:rPr lang="de-de" dirty="0"/>
              <a:t>20</a:t>
            </a:r>
            <a:r>
              <a:rPr lang="de-DE" dirty="0"/>
              <a:t>10</a:t>
            </a:r>
            <a:r>
              <a:rPr lang="de-de" dirty="0"/>
              <a:t>–3</a:t>
            </a:r>
            <a:r>
              <a:rPr lang="en-US" dirty="0"/>
              <a:t>0</a:t>
            </a:r>
            <a:r>
              <a:rPr lang="de-DE" dirty="0"/>
              <a:t>.</a:t>
            </a:r>
            <a:r>
              <a:rPr lang="en-US" dirty="0"/>
              <a:t>09</a:t>
            </a:r>
            <a:r>
              <a:rPr lang="pl-PL" dirty="0"/>
              <a:t>.</a:t>
            </a:r>
            <a:r>
              <a:rPr lang="en-US" dirty="0"/>
              <a:t>20</a:t>
            </a:r>
            <a:r>
              <a:rPr lang="pl-PL" dirty="0"/>
              <a:t>2</a:t>
            </a:r>
            <a:r>
              <a:rPr lang="en-US" dirty="0"/>
              <a:t>2</a:t>
            </a:r>
          </a:p>
        </p:txBody>
      </p:sp>
      <p:sp>
        <p:nvSpPr>
          <p:cNvPr id="3" name="Text Placeholder 2">
            <a:extLst>
              <a:ext uri="{FF2B5EF4-FFF2-40B4-BE49-F238E27FC236}">
                <a16:creationId xmlns:a16="http://schemas.microsoft.com/office/drawing/2014/main" id="{D17A46D6-CE36-4C5A-B362-C3BF67D5AA2D}"/>
              </a:ext>
            </a:extLst>
          </p:cNvPr>
          <p:cNvSpPr>
            <a:spLocks noGrp="1"/>
          </p:cNvSpPr>
          <p:nvPr>
            <p:ph type="body" sz="quarter" idx="32"/>
          </p:nvPr>
        </p:nvSpPr>
        <p:spPr/>
        <p:txBody>
          <a:bodyPr/>
          <a:lstStyle/>
          <a:p>
            <a:r>
              <a:rPr lang="de-de" dirty="0"/>
              <a:t>Der Ansatz des LibertyQ Global Dividend Index zu Qualität</a:t>
            </a:r>
            <a:endParaRPr lang="en-US" dirty="0"/>
          </a:p>
        </p:txBody>
      </p:sp>
      <p:graphicFrame>
        <p:nvGraphicFramePr>
          <p:cNvPr id="22" name="Content Placeholder 10">
            <a:extLst>
              <a:ext uri="{FF2B5EF4-FFF2-40B4-BE49-F238E27FC236}">
                <a16:creationId xmlns:a16="http://schemas.microsoft.com/office/drawing/2014/main" id="{3F0A01FD-AD33-49D1-81E5-9D77AFD0BECA}"/>
              </a:ext>
            </a:extLst>
          </p:cNvPr>
          <p:cNvGraphicFramePr>
            <a:graphicFrameLocks/>
          </p:cNvGraphicFramePr>
          <p:nvPr>
            <p:extLst>
              <p:ext uri="{D42A27DB-BD31-4B8C-83A1-F6EECF244321}">
                <p14:modId xmlns:p14="http://schemas.microsoft.com/office/powerpoint/2010/main" val="925517279"/>
              </p:ext>
            </p:extLst>
          </p:nvPr>
        </p:nvGraphicFramePr>
        <p:xfrm>
          <a:off x="5486400" y="1744150"/>
          <a:ext cx="3291840" cy="681990"/>
        </p:xfrm>
        <a:graphic>
          <a:graphicData uri="http://schemas.openxmlformats.org/drawingml/2006/table">
            <a:tbl>
              <a:tblPr firstRow="1" bandRow="1">
                <a:tableStyleId>{5C22544A-7EE6-4342-B048-85BDC9FD1C3A}</a:tableStyleId>
              </a:tblPr>
              <a:tblGrid>
                <a:gridCol w="2198549">
                  <a:extLst>
                    <a:ext uri="{9D8B030D-6E8A-4147-A177-3AD203B41FA5}">
                      <a16:colId xmlns:a16="http://schemas.microsoft.com/office/drawing/2014/main" val="20000"/>
                    </a:ext>
                  </a:extLst>
                </a:gridCol>
                <a:gridCol w="1093291">
                  <a:extLst>
                    <a:ext uri="{9D8B030D-6E8A-4147-A177-3AD203B41FA5}">
                      <a16:colId xmlns:a16="http://schemas.microsoft.com/office/drawing/2014/main" val="20001"/>
                    </a:ext>
                  </a:extLst>
                </a:gridCol>
              </a:tblGrid>
              <a:tr h="0">
                <a:tc>
                  <a:txBody>
                    <a:bodyPr/>
                    <a:lstStyle/>
                    <a:p>
                      <a:pPr marL="0" marR="0" indent="0" algn="l" defTabSz="1018824" rtl="0" eaLnBrk="1" fontAlgn="auto" latinLnBrk="0" hangingPunct="1">
                        <a:lnSpc>
                          <a:spcPct val="100000"/>
                        </a:lnSpc>
                        <a:spcBef>
                          <a:spcPts val="0"/>
                        </a:spcBef>
                        <a:spcAft>
                          <a:spcPts val="1000"/>
                        </a:spcAft>
                        <a:buClrTx/>
                        <a:buSzTx/>
                        <a:buFontTx/>
                        <a:buNone/>
                        <a:tabLst/>
                        <a:defRPr/>
                      </a:pPr>
                      <a:endParaRPr lang="en-US" sz="850" b="1" spc="20" baseline="0" dirty="0">
                        <a:solidFill>
                          <a:schemeClr val="tx1"/>
                        </a:solidFill>
                        <a:latin typeface="+mn-lt"/>
                        <a:cs typeface="Arial Narrow Bold"/>
                      </a:endParaRPr>
                    </a:p>
                  </a:txBody>
                  <a:tcPr marL="49530" marR="49530" marB="4953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1018824" rtl="0" eaLnBrk="1" fontAlgn="auto" latinLnBrk="0" hangingPunct="1">
                        <a:lnSpc>
                          <a:spcPct val="100000"/>
                        </a:lnSpc>
                        <a:spcBef>
                          <a:spcPts val="0"/>
                        </a:spcBef>
                        <a:spcAft>
                          <a:spcPts val="1000"/>
                        </a:spcAft>
                        <a:buClrTx/>
                        <a:buSzTx/>
                        <a:buFontTx/>
                        <a:buNone/>
                        <a:tabLst/>
                        <a:defRPr/>
                      </a:pPr>
                      <a:r>
                        <a:rPr lang="en-US" sz="850" b="1" spc="20" baseline="0" dirty="0" err="1">
                          <a:solidFill>
                            <a:schemeClr val="tx1"/>
                          </a:solidFill>
                          <a:latin typeface="+mn-lt"/>
                          <a:cs typeface="Arial Narrow Bold"/>
                        </a:rPr>
                        <a:t>Dividendenrendite</a:t>
                      </a:r>
                      <a:endParaRPr lang="en-US" sz="850" b="1" spc="20" baseline="0" dirty="0">
                        <a:solidFill>
                          <a:schemeClr val="tx1"/>
                        </a:solidFill>
                        <a:latin typeface="+mn-lt"/>
                        <a:cs typeface="Arial Narrow Bold"/>
                      </a:endParaRPr>
                    </a:p>
                  </a:txBody>
                  <a:tcPr marL="49530" marR="49530" marB="4953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0">
                <a:tc>
                  <a:txBody>
                    <a:bodyPr/>
                    <a:lstStyle/>
                    <a:p>
                      <a:pPr marL="0" marR="0" indent="0" algn="l" defTabSz="1018824" rtl="0" eaLnBrk="1" fontAlgn="auto" latinLnBrk="0" hangingPunct="1">
                        <a:lnSpc>
                          <a:spcPct val="100000"/>
                        </a:lnSpc>
                        <a:spcBef>
                          <a:spcPts val="0"/>
                        </a:spcBef>
                        <a:spcAft>
                          <a:spcPts val="1000"/>
                        </a:spcAft>
                        <a:buClrTx/>
                        <a:buSzTx/>
                        <a:buFontTx/>
                        <a:buNone/>
                        <a:tabLst/>
                        <a:defRPr/>
                      </a:pPr>
                      <a:r>
                        <a:rPr lang="en-US" sz="850" b="1" spc="20" baseline="0" dirty="0">
                          <a:solidFill>
                            <a:schemeClr val="tx1"/>
                          </a:solidFill>
                          <a:latin typeface="+mn-lt"/>
                          <a:cs typeface="Arial Narrow Bold"/>
                        </a:rPr>
                        <a:t>LibertyQ Global Dividend Index—NR</a:t>
                      </a:r>
                    </a:p>
                  </a:txBody>
                  <a:tcPr marL="49530" marR="49530" marB="49530">
                    <a:lnL w="12700" cap="flat" cmpd="sng" algn="ctr">
                      <a:noFill/>
                      <a:prstDash val="solid"/>
                      <a:round/>
                      <a:headEnd type="none" w="med" len="med"/>
                      <a:tailEnd type="none" w="med" len="med"/>
                    </a:lnL>
                    <a:lnR w="0" cap="flat" cmpd="sng" algn="ctr">
                      <a:solidFill>
                        <a:srgbClr val="DFF0F7"/>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indent="0" algn="r" defTabSz="1018824" rtl="0" eaLnBrk="1" fontAlgn="auto" latinLnBrk="0" hangingPunct="1">
                        <a:lnSpc>
                          <a:spcPct val="100000"/>
                        </a:lnSpc>
                        <a:spcBef>
                          <a:spcPts val="0"/>
                        </a:spcBef>
                        <a:spcAft>
                          <a:spcPts val="1000"/>
                        </a:spcAft>
                        <a:buClrTx/>
                        <a:buSzTx/>
                        <a:buFontTx/>
                        <a:buNone/>
                        <a:tabLst/>
                        <a:defRPr/>
                      </a:pPr>
                      <a:r>
                        <a:rPr lang="en-US" sz="850" b="0" spc="20" baseline="0" dirty="0">
                          <a:solidFill>
                            <a:schemeClr val="tx1"/>
                          </a:solidFill>
                          <a:latin typeface="+mn-lt"/>
                          <a:cs typeface="Arial Narrow Bold"/>
                        </a:rPr>
                        <a:t>4,31 %</a:t>
                      </a:r>
                    </a:p>
                  </a:txBody>
                  <a:tcPr marL="49530" marR="49530" marT="49530" marB="49530">
                    <a:lnL w="0" cap="flat" cmpd="sng" algn="ctr">
                      <a:solidFill>
                        <a:srgbClr val="DFF0F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1"/>
                  </a:ext>
                </a:extLst>
              </a:tr>
              <a:tr h="0">
                <a:tc>
                  <a:txBody>
                    <a:bodyPr/>
                    <a:lstStyle/>
                    <a:p>
                      <a:pPr marL="0" marR="0" indent="0" algn="l" defTabSz="1018824" rtl="0" eaLnBrk="1" fontAlgn="auto" latinLnBrk="0" hangingPunct="1">
                        <a:lnSpc>
                          <a:spcPct val="100000"/>
                        </a:lnSpc>
                        <a:spcBef>
                          <a:spcPts val="0"/>
                        </a:spcBef>
                        <a:spcAft>
                          <a:spcPts val="1000"/>
                        </a:spcAft>
                        <a:buClrTx/>
                        <a:buSzTx/>
                        <a:buFontTx/>
                        <a:buNone/>
                        <a:tabLst/>
                        <a:defRPr/>
                      </a:pPr>
                      <a:r>
                        <a:rPr lang="en-US" sz="850" b="1" spc="20" baseline="0" dirty="0">
                          <a:solidFill>
                            <a:schemeClr val="tx1"/>
                          </a:solidFill>
                          <a:latin typeface="+mn-lt"/>
                          <a:cs typeface="Arial Narrow Bold"/>
                        </a:rPr>
                        <a:t>MSCI ACWI ex REITs Index—NR</a:t>
                      </a:r>
                    </a:p>
                  </a:txBody>
                  <a:tcPr marL="49530" marR="49530" marB="49530">
                    <a:lnL w="12700" cap="flat" cmpd="sng" algn="ctr">
                      <a:noFill/>
                      <a:prstDash val="solid"/>
                      <a:round/>
                      <a:headEnd type="none" w="med" len="med"/>
                      <a:tailEnd type="none" w="med" len="med"/>
                    </a:lnL>
                    <a:lnR w="0" cap="flat" cmpd="sng" algn="ctr">
                      <a:solidFill>
                        <a:srgbClr val="DFF0F7"/>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indent="0" algn="r" defTabSz="1018824" rtl="0" eaLnBrk="1" fontAlgn="auto" latinLnBrk="0" hangingPunct="1">
                        <a:lnSpc>
                          <a:spcPct val="100000"/>
                        </a:lnSpc>
                        <a:spcBef>
                          <a:spcPts val="0"/>
                        </a:spcBef>
                        <a:spcAft>
                          <a:spcPts val="1000"/>
                        </a:spcAft>
                        <a:buClrTx/>
                        <a:buSzTx/>
                        <a:buFontTx/>
                        <a:buNone/>
                        <a:tabLst/>
                        <a:defRPr/>
                      </a:pPr>
                      <a:r>
                        <a:rPr lang="en-US" sz="850" b="0" spc="20" baseline="0" dirty="0">
                          <a:solidFill>
                            <a:schemeClr val="tx1"/>
                          </a:solidFill>
                          <a:latin typeface="+mn-lt"/>
                          <a:cs typeface="Arial Narrow Bold"/>
                        </a:rPr>
                        <a:t>2,43 %</a:t>
                      </a:r>
                    </a:p>
                  </a:txBody>
                  <a:tcPr marL="49530" marR="49530" marT="49530" marB="49530">
                    <a:lnL w="0" cap="flat" cmpd="sng" algn="ctr">
                      <a:solidFill>
                        <a:srgbClr val="DFF0F7"/>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94DF546B-761E-46F3-8516-931D745468BC}"/>
              </a:ext>
            </a:extLst>
          </p:cNvPr>
          <p:cNvSpPr txBox="1"/>
          <p:nvPr/>
        </p:nvSpPr>
        <p:spPr>
          <a:xfrm>
            <a:off x="-83470" y="-35095"/>
            <a:ext cx="357790" cy="184666"/>
          </a:xfrm>
          <a:prstGeom prst="rect">
            <a:avLst/>
          </a:prstGeom>
          <a:noFill/>
        </p:spPr>
        <p:txBody>
          <a:bodyPr wrap="none" rtlCol="0">
            <a:spAutoFit/>
          </a:bodyPr>
          <a:lstStyle/>
          <a:p>
            <a:r>
              <a:rPr lang="pl-PL" sz="600" dirty="0">
                <a:solidFill>
                  <a:srgbClr val="A7A7A7"/>
                </a:solidFill>
              </a:rPr>
              <a:t>5636</a:t>
            </a:r>
            <a:endParaRPr lang="en-US" sz="600" dirty="0">
              <a:solidFill>
                <a:srgbClr val="A7A7A7"/>
              </a:solidFill>
            </a:endParaRPr>
          </a:p>
        </p:txBody>
      </p:sp>
    </p:spTree>
    <p:extLst>
      <p:ext uri="{BB962C8B-B14F-4D97-AF65-F5344CB8AC3E}">
        <p14:creationId xmlns:p14="http://schemas.microsoft.com/office/powerpoint/2010/main" val="3481725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94310933232334b7865636c&quot;,&quot;SmartGridHorizontal&quot;:0,&quot;LinkedExcelSources&quot;:{},&quot;LinkedProjectSources&quot;:{}}"/>
  <p:tag name="SEISMICINSTANCE" val="{&quot;origin&quot;:{&quot;formId&quot;:&quot;9f482197-1d65-4bd6-bd9b-2825183ccad9&quot;,&quot;formName&quot;:&quot;PreSale Pitchbook&quot;,&quot;contentId&quot;:null,&quot;profileId&quot;:&quot;4ade9911-3a01-43ec-a451-6254618cecce&quot;,&quot;fullPathId&quot;:&quot;/dde86cbb75-f93d-45f6-8692-081d27e41752/dfYjAzNDhkNmItN2ZkNS00MzBiLTg3MzQtMDQwYjU2NzhhZjAw,PT0=,RnJhbmtsaW4gRW1lcmdpbmcgTWFya2V0IENvcmUgRGl2aWRlbmQgVGlsdCBJbmRleCBFVEY=/dfN2FhNTQ5ODUtOWUxMS00Y2I1LWFjZWMtMTI0MjcyYzM1Nzcw,PT0=,QW1lcmljYXMgTlJDIE9mZnNob3Jl/lf87390897-68d1-42d3-987f-9486491be17b&quot;,&quot;teamsiteId&quot;:&quot;1&quot;,&quot;fullPathName&quot;:&quot;\\Equity\\Franklin Emerging Market Core Dividend Tilt Index ETF\\Americas NRC Offshore\\LiveDoc_FranklinSmartBetaQuantitative&quot;,&quot;contentVersionId&quot;:&quot;87390897-68d1-42d3-987f-9486491be17b&quot;,&quot;profileVersionId&quot;:&quot;7e49ae36-6a00-4c26-8ec1-cbde1155cff5&quot;},&quot;storages&quot;:[],&quot;generator&quot;:&quot;LiveDoc&quot;,&quot;generationId&quot;:&quot;5cde6da4-f1f6-4f13-bca9-08db6b71961b&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0.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heme/theme1.xml><?xml version="1.0" encoding="utf-8"?>
<a:theme xmlns:a="http://schemas.openxmlformats.org/drawingml/2006/main" name="FT 4x3 Corporate Template">
  <a:themeElements>
    <a:clrScheme name="FT Color Palette">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0.xml><?xml version="1.0" encoding="utf-8"?>
<a:theme xmlns:a="http://schemas.openxmlformats.org/drawingml/2006/main" name="FT 4x3 Corporate Template_e73d9b5d8ac44ef2ab1d3fe8ab54bed7">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1.xml><?xml version="1.0" encoding="utf-8"?>
<a:theme xmlns:a="http://schemas.openxmlformats.org/drawingml/2006/main" name="FT 4x3 Corporate Template_04a222d6201a4d19bb000ef7655b3172">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2.xml><?xml version="1.0" encoding="utf-8"?>
<a:theme xmlns:a="http://schemas.openxmlformats.org/drawingml/2006/main" name="FTI Corporate Template_a35b971849b84c35937582def380d740">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13.xml><?xml version="1.0" encoding="utf-8"?>
<a:theme xmlns:a="http://schemas.openxmlformats.org/drawingml/2006/main" name="FT 4x3 Corporate Template_d2f40da49384438fb98778919e1b7b49">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4.xml><?xml version="1.0" encoding="utf-8"?>
<a:theme xmlns:a="http://schemas.openxmlformats.org/drawingml/2006/main" name="FT 4x3 Corporate Template_35a9bd67d9874cfc9621bcd0c884bfef">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5.xml><?xml version="1.0" encoding="utf-8"?>
<a:theme xmlns:a="http://schemas.openxmlformats.org/drawingml/2006/main" name="FT 4x3 Corporate Template_9c280e9e9d5e4e2bab9d7d7a7d684b96">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6.xml><?xml version="1.0" encoding="utf-8"?>
<a:theme xmlns:a="http://schemas.openxmlformats.org/drawingml/2006/main" name="FT 4x3 Corporate Template_5ce2eb95b4f345c8b4b76b0baf2b8cf2">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7.xml><?xml version="1.0" encoding="utf-8"?>
<a:theme xmlns:a="http://schemas.openxmlformats.org/drawingml/2006/main" name="FT 4x3 Corporate Template_dc766219a6084706840b2f39e787c28e">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8.xml><?xml version="1.0" encoding="utf-8"?>
<a:theme xmlns:a="http://schemas.openxmlformats.org/drawingml/2006/main" name="FT 4x3 Corporate Template_923d99889d994f0aa30bfd2441dc160f">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19.xml><?xml version="1.0" encoding="utf-8"?>
<a:theme xmlns:a="http://schemas.openxmlformats.org/drawingml/2006/main" name="1_FTI Corporate Template_7eb51cdaa9ae47ec920657885ea1aff8">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xml><?xml version="1.0" encoding="utf-8"?>
<a:theme xmlns:a="http://schemas.openxmlformats.org/drawingml/2006/main" name="FT_Design_Them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TEAL">
      <a:srgbClr val="00BFB3"/>
    </a:custClr>
    <a:custClr name="FT PURPLE">
      <a:srgbClr val="6730E3"/>
    </a:custClr>
    <a:custClr name="FT ORANGE3">
      <a:srgbClr val="FF6035"/>
    </a:custClr>
    <a:custClr name="FT SKY BLUE3">
      <a:srgbClr val="5291FF"/>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GRAY3">
      <a:srgbClr val="8C8C8C"/>
    </a:custClr>
    <a:custClr name="FT TEAL1">
      <a:srgbClr val="E1F7F7"/>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Design_Theme" id="{8B42CB88-981A-44CB-A782-0E9FA3D328E1}" vid="{1781F882-758A-4730-A4F4-924C69D8202C}"/>
    </a:ext>
  </a:extLst>
</a:theme>
</file>

<file path=ppt/theme/theme20.xml><?xml version="1.0" encoding="utf-8"?>
<a:theme xmlns:a="http://schemas.openxmlformats.org/drawingml/2006/main" name="1_FTI Corporate Template_1acdf635940a498fa4353129ab6b4d81">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1.xml><?xml version="1.0" encoding="utf-8"?>
<a:theme xmlns:a="http://schemas.openxmlformats.org/drawingml/2006/main" name="1_FTI Corporate Template_757e265c939c4dcdb3fe5ccc6bda280d">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2.xml><?xml version="1.0" encoding="utf-8"?>
<a:theme xmlns:a="http://schemas.openxmlformats.org/drawingml/2006/main" name="FTI Corporate Template_c15b22c6b2984844975ef13870a97728">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3.xml><?xml version="1.0" encoding="utf-8"?>
<a:theme xmlns:a="http://schemas.openxmlformats.org/drawingml/2006/main" name="VI_Theme">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VI_Theme" id="{7BD72009-19A6-4B5D-9F65-79349E8007A6}" vid="{C53FAB5B-F802-48F3-8868-EA175DB49805}"/>
    </a:ext>
  </a:extLst>
</a:theme>
</file>

<file path=ppt/theme/theme24.xml><?xml version="1.0" encoding="utf-8"?>
<a:theme xmlns:a="http://schemas.openxmlformats.org/drawingml/2006/main" name="1_FTI_GDS_BE_Pitchbook_Ltr">
  <a:themeElements>
    <a:clrScheme name="BE Color Palette">
      <a:dk1>
        <a:srgbClr val="000000"/>
      </a:dk1>
      <a:lt1>
        <a:srgbClr val="FFFFFF"/>
      </a:lt1>
      <a:dk2>
        <a:srgbClr val="FFFFFF"/>
      </a:dk2>
      <a:lt2>
        <a:srgbClr val="D7E0EB"/>
      </a:lt2>
      <a:accent1>
        <a:srgbClr val="005598"/>
      </a:accent1>
      <a:accent2>
        <a:srgbClr val="00A0DC"/>
      </a:accent2>
      <a:accent3>
        <a:srgbClr val="A5D7F5"/>
      </a:accent3>
      <a:accent4>
        <a:srgbClr val="797979"/>
      </a:accent4>
      <a:accent5>
        <a:srgbClr val="4E9D2D"/>
      </a:accent5>
      <a:accent6>
        <a:srgbClr val="E95806"/>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Cyan1">
      <a:srgbClr val="00A0DC"/>
    </a:custClr>
    <a:custClr name="FT Cyan2">
      <a:srgbClr val="5FC0EB"/>
    </a:custClr>
    <a:custClr name="FT Cyan3">
      <a:srgbClr val="A5D7F5"/>
    </a:custClr>
    <a:custClr name="FT Gray1">
      <a:srgbClr val="797979"/>
    </a:custClr>
    <a:custClr name="FT Gray2">
      <a:srgbClr val="BBBBBB"/>
    </a:custClr>
    <a:custClr name="FT Gray3">
      <a:srgbClr val="D9D9D9"/>
    </a:custClr>
    <a:custClr name="FT Green1">
      <a:srgbClr val="4E9D2D"/>
    </a:custClr>
    <a:custClr name="FT Green2">
      <a:srgbClr val="82BC00"/>
    </a:custClr>
    <a:custClr name="FT Green3">
      <a:srgbClr val="B4D773"/>
    </a:custClr>
    <a:custClr name="FT Orange1">
      <a:srgbClr val="EE7800"/>
    </a:custClr>
    <a:custClr name="FT Orange2">
      <a:srgbClr val="F59B00"/>
    </a:custClr>
    <a:custClr name="FT Yellow1">
      <a:srgbClr val="F7BC00"/>
    </a:custClr>
    <a:custClr name="FT Yellow2">
      <a:srgbClr val="F6DC6B"/>
    </a:custClr>
    <a:custClr name="Table Blue">
      <a:srgbClr val="DFF0F7"/>
    </a:custClr>
    <a:custClr name="Table Gray">
      <a:srgbClr val="EBEBEB"/>
    </a:custClr>
  </a:custClrLst>
</a:theme>
</file>

<file path=ppt/theme/theme25.xml><?xml version="1.0" encoding="utf-8"?>
<a:theme xmlns:a="http://schemas.openxmlformats.org/drawingml/2006/main" name="FTI Corporate Template_92459e095b6a4acb929d057d9efd18f8">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6.xml><?xml version="1.0" encoding="utf-8"?>
<a:theme xmlns:a="http://schemas.openxmlformats.org/drawingml/2006/main" name="1_FTI Corporate Template_d9f4449f085d460d974f350401fb8904">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7.xml><?xml version="1.0" encoding="utf-8"?>
<a:theme xmlns:a="http://schemas.openxmlformats.org/drawingml/2006/main" name="1_FTI Corporate Template_ef9ead8cbb074cb5984d1b6244cac984">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8.xml><?xml version="1.0" encoding="utf-8"?>
<a:theme xmlns:a="http://schemas.openxmlformats.org/drawingml/2006/main" name="1_FTI Corporate Template_5b222bcca505451a80b1143974ac6aef">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29.xml><?xml version="1.0" encoding="utf-8"?>
<a:theme xmlns:a="http://schemas.openxmlformats.org/drawingml/2006/main" name="FT_VI_PB 4x3_0522">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TEAL">
      <a:srgbClr val="00BFB3"/>
    </a:custClr>
    <a:custClr name="FT PURPLE">
      <a:srgbClr val="6730E3"/>
    </a:custClr>
    <a:custClr name="FT ORANGE3">
      <a:srgbClr val="FF6035"/>
    </a:custClr>
    <a:custClr name="FT SKY BLUE3">
      <a:srgbClr val="5291FF"/>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GRAY3">
      <a:srgbClr val="8C8C8C"/>
    </a:custClr>
    <a:custClr name="FT TEAL1">
      <a:srgbClr val="E1F7F7"/>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A_Template.potx" id="{9B72CCF5-AEBA-45DD-8A08-59F3EEA67428}" vid="{ABD969DC-E32B-4E9F-A6DD-9F287E385EAA}"/>
    </a:ext>
  </a:extLst>
</a:theme>
</file>

<file path=ppt/theme/theme3.xml><?xml version="1.0" encoding="utf-8"?>
<a:theme xmlns:a="http://schemas.openxmlformats.org/drawingml/2006/main" name="FTI Corporate Template_11dfdf52e1154f85a87f4550fa3b4029">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30.xml><?xml version="1.0" encoding="utf-8"?>
<a:theme xmlns:a="http://schemas.openxmlformats.org/drawingml/2006/main" name="1_FTI Corporate Template_3cc3ab0f89f8412da153d13ed6edb3d8">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31.xml><?xml version="1.0" encoding="utf-8"?>
<a:theme xmlns:a="http://schemas.openxmlformats.org/drawingml/2006/main" name="1_FTI Corporate Template_e0c512539fdd4f14921cc6deab355cc4">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32.xml><?xml version="1.0" encoding="utf-8"?>
<a:theme xmlns:a="http://schemas.openxmlformats.org/drawingml/2006/main" name="FT 4x3 Corporate Template_3e28b3f00ba14d6bbe83d814be019b45">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33.xml><?xml version="1.0" encoding="utf-8"?>
<a:theme xmlns:a="http://schemas.openxmlformats.org/drawingml/2006/main" name="FT 4x3 Corporate Template_80533d38776447acbc9f2468ca94262f">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34.xml><?xml version="1.0" encoding="utf-8"?>
<a:theme xmlns:a="http://schemas.openxmlformats.org/drawingml/2006/main" name="FT 4x3 Corporate Template_775b44aee4634e038b164a706cc379c7">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35.xml><?xml version="1.0" encoding="utf-8"?>
<a:theme xmlns:a="http://schemas.openxmlformats.org/drawingml/2006/main" name="FT 4x3 Corporate Template_3e3dc9903db04b9085763779fabd31f3">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36.xml><?xml version="1.0" encoding="utf-8"?>
<a:theme xmlns:a="http://schemas.openxmlformats.org/drawingml/2006/main" name="FTI Corporate Template_849d90776b8b4607aacb3771559b2db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37.xml><?xml version="1.0" encoding="utf-8"?>
<a:theme xmlns:a="http://schemas.openxmlformats.org/drawingml/2006/main" name="1_FTI Corporate Template_a30004a13a1f4438875a273bda3da49f">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38.xml><?xml version="1.0" encoding="utf-8"?>
<a:theme xmlns:a="http://schemas.openxmlformats.org/drawingml/2006/main" name="1_FTI Corporate Template_69c729e3eaeb4e0692da46db0f2e98df">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39.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4.xml><?xml version="1.0" encoding="utf-8"?>
<a:theme xmlns:a="http://schemas.openxmlformats.org/drawingml/2006/main" name="FT 4x3 Corporate Template_fd0b082e54e447e0856f087cba0f2678">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T 4x3 Corporate Template_2f46796e579948f9bd358dfd0e2caf7a">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6.xml><?xml version="1.0" encoding="utf-8"?>
<a:theme xmlns:a="http://schemas.openxmlformats.org/drawingml/2006/main" name="FT 4x3 Corporate Template_16a6054d168845418dab8a370d40423c">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7.xml><?xml version="1.0" encoding="utf-8"?>
<a:theme xmlns:a="http://schemas.openxmlformats.org/drawingml/2006/main" name="FT 4x3 Corporate Template_7f9ff12d6690414dae745c107896be3f">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8.xml><?xml version="1.0" encoding="utf-8"?>
<a:theme xmlns:a="http://schemas.openxmlformats.org/drawingml/2006/main" name="FTI Corporate Template_9f1c631426184355ab3eb8ae19139acc">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theme>
</file>

<file path=ppt/theme/theme9.xml><?xml version="1.0" encoding="utf-8"?>
<a:theme xmlns:a="http://schemas.openxmlformats.org/drawingml/2006/main" name="FT 4x3 Corporate Template_308dca9641334e3ab1e47f1131f07839">
  <a:themeElements>
    <a:clrScheme name="Custom 2">
      <a:dk1>
        <a:srgbClr val="000000"/>
      </a:dk1>
      <a:lt1>
        <a:srgbClr val="FFFFFF"/>
      </a:lt1>
      <a:dk2>
        <a:srgbClr val="D3FB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SKY BLUE1">
      <a:srgbClr val="DDEAFF"/>
    </a:custClr>
    <a:custClr name="FT PURPLE">
      <a:srgbClr val="6730E3"/>
    </a:custClr>
    <a:custClr name="FT TEAL3">
      <a:srgbClr val="00A096"/>
    </a:custClr>
    <a:custClr name=" FT TEAL">
      <a:srgbClr val="00BFB3"/>
    </a:custClr>
    <a:custClr name=" FT TEAL2">
      <a:srgbClr val="72DBD5"/>
    </a:custClr>
    <a:custClr name=" FT TEAL1">
      <a:srgbClr val="D3FBF7"/>
    </a:custClr>
    <a:custClr name="Black">
      <a:srgbClr val="000000"/>
    </a:custClr>
    <a:custClr name="FT GRAY4">
      <a:srgbClr val="595959"/>
    </a:custClr>
    <a:custClr name="FT GRAY3">
      <a:srgbClr val="8C8C8C"/>
    </a:custClr>
    <a:custClr name="FT GRAY2">
      <a:srgbClr val="BFBFBF"/>
    </a:custClr>
    <a:custClr name="FT GRAY1">
      <a:srgbClr val="E6E6E6"/>
    </a:custClr>
  </a:custClrLst>
  <a:extLst>
    <a:ext uri="{05A4C25C-085E-4340-85A3-A5531E510DB2}">
      <thm15:themeFamily xmlns:thm15="http://schemas.microsoft.com/office/thememl/2012/main" name="FT_PPT_0519_4x3.pptx" id="{0642FF5D-D068-4BE9-9685-C79814C9BF80}" vid="{46480780-A94C-42B1-852E-54190F0C785D}"/>
    </a:ext>
  </a:extLst>
</a:theme>
</file>

<file path=ppt/theme/themeOverride1.xml><?xml version="1.0" encoding="utf-8"?>
<a:themeOverride xmlns:a="http://schemas.openxmlformats.org/drawingml/2006/main">
  <a:clrScheme name="LibertyShares">
    <a:dk1>
      <a:srgbClr val="000000"/>
    </a:dk1>
    <a:lt1>
      <a:srgbClr val="FFFFFF"/>
    </a:lt1>
    <a:dk2>
      <a:srgbClr val="FFFFFF"/>
    </a:dk2>
    <a:lt2>
      <a:srgbClr val="CCECF8"/>
    </a:lt2>
    <a:accent1>
      <a:srgbClr val="002856"/>
    </a:accent1>
    <a:accent2>
      <a:srgbClr val="82BC00"/>
    </a:accent2>
    <a:accent3>
      <a:srgbClr val="00A0DC"/>
    </a:accent3>
    <a:accent4>
      <a:srgbClr val="797979"/>
    </a:accent4>
    <a:accent5>
      <a:srgbClr val="EE7800"/>
    </a:accent5>
    <a:accent6>
      <a:srgbClr val="5C315E"/>
    </a:accent6>
    <a:hlink>
      <a:srgbClr val="002856"/>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ibertyShares">
    <a:dk1>
      <a:srgbClr val="000000"/>
    </a:dk1>
    <a:lt1>
      <a:srgbClr val="FFFFFF"/>
    </a:lt1>
    <a:dk2>
      <a:srgbClr val="FFFFFF"/>
    </a:dk2>
    <a:lt2>
      <a:srgbClr val="CCECF8"/>
    </a:lt2>
    <a:accent1>
      <a:srgbClr val="002856"/>
    </a:accent1>
    <a:accent2>
      <a:srgbClr val="82BC00"/>
    </a:accent2>
    <a:accent3>
      <a:srgbClr val="00A0DC"/>
    </a:accent3>
    <a:accent4>
      <a:srgbClr val="797979"/>
    </a:accent4>
    <a:accent5>
      <a:srgbClr val="EE7800"/>
    </a:accent5>
    <a:accent6>
      <a:srgbClr val="5C315E"/>
    </a:accent6>
    <a:hlink>
      <a:srgbClr val="002856"/>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 Color Palette">
    <a:dk1>
      <a:srgbClr val="000000"/>
    </a:dk1>
    <a:lt1>
      <a:srgbClr val="FFFFFF"/>
    </a:lt1>
    <a:dk2>
      <a:srgbClr val="FFFFFF"/>
    </a:dk2>
    <a:lt2>
      <a:srgbClr val="D7E0EB"/>
    </a:lt2>
    <a:accent1>
      <a:srgbClr val="005598"/>
    </a:accent1>
    <a:accent2>
      <a:srgbClr val="00A0DC"/>
    </a:accent2>
    <a:accent3>
      <a:srgbClr val="A5D7F5"/>
    </a:accent3>
    <a:accent4>
      <a:srgbClr val="797979"/>
    </a:accent4>
    <a:accent5>
      <a:srgbClr val="4E9D2D"/>
    </a:accent5>
    <a:accent6>
      <a:srgbClr val="E95806"/>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 Color Palette">
    <a:dk1>
      <a:srgbClr val="000000"/>
    </a:dk1>
    <a:lt1>
      <a:srgbClr val="FFFFFF"/>
    </a:lt1>
    <a:dk2>
      <a:srgbClr val="FFFFFF"/>
    </a:dk2>
    <a:lt2>
      <a:srgbClr val="D7E0EB"/>
    </a:lt2>
    <a:accent1>
      <a:srgbClr val="005598"/>
    </a:accent1>
    <a:accent2>
      <a:srgbClr val="00A0DC"/>
    </a:accent2>
    <a:accent3>
      <a:srgbClr val="A5D7F5"/>
    </a:accent3>
    <a:accent4>
      <a:srgbClr val="797979"/>
    </a:accent4>
    <a:accent5>
      <a:srgbClr val="4E9D2D"/>
    </a:accent5>
    <a:accent6>
      <a:srgbClr val="E95806"/>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ibertyShares">
    <a:dk1>
      <a:srgbClr val="000000"/>
    </a:dk1>
    <a:lt1>
      <a:srgbClr val="FFFFFF"/>
    </a:lt1>
    <a:dk2>
      <a:srgbClr val="FFFFFF"/>
    </a:dk2>
    <a:lt2>
      <a:srgbClr val="CCECF8"/>
    </a:lt2>
    <a:accent1>
      <a:srgbClr val="002856"/>
    </a:accent1>
    <a:accent2>
      <a:srgbClr val="82BC00"/>
    </a:accent2>
    <a:accent3>
      <a:srgbClr val="00A0DC"/>
    </a:accent3>
    <a:accent4>
      <a:srgbClr val="797979"/>
    </a:accent4>
    <a:accent5>
      <a:srgbClr val="EE7800"/>
    </a:accent5>
    <a:accent6>
      <a:srgbClr val="5C315E"/>
    </a:accent6>
    <a:hlink>
      <a:srgbClr val="002856"/>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E Color Palette">
    <a:dk1>
      <a:srgbClr val="000000"/>
    </a:dk1>
    <a:lt1>
      <a:srgbClr val="FFFFFF"/>
    </a:lt1>
    <a:dk2>
      <a:srgbClr val="FFFFFF"/>
    </a:dk2>
    <a:lt2>
      <a:srgbClr val="D7E0EB"/>
    </a:lt2>
    <a:accent1>
      <a:srgbClr val="005598"/>
    </a:accent1>
    <a:accent2>
      <a:srgbClr val="00A0DC"/>
    </a:accent2>
    <a:accent3>
      <a:srgbClr val="A5D7F5"/>
    </a:accent3>
    <a:accent4>
      <a:srgbClr val="797979"/>
    </a:accent4>
    <a:accent5>
      <a:srgbClr val="4E9D2D"/>
    </a:accent5>
    <a:accent6>
      <a:srgbClr val="E95806"/>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ibertyShares">
    <a:dk1>
      <a:srgbClr val="000000"/>
    </a:dk1>
    <a:lt1>
      <a:srgbClr val="FFFFFF"/>
    </a:lt1>
    <a:dk2>
      <a:srgbClr val="FFFFFF"/>
    </a:dk2>
    <a:lt2>
      <a:srgbClr val="CCECF8"/>
    </a:lt2>
    <a:accent1>
      <a:srgbClr val="002856"/>
    </a:accent1>
    <a:accent2>
      <a:srgbClr val="82BC00"/>
    </a:accent2>
    <a:accent3>
      <a:srgbClr val="00A0DC"/>
    </a:accent3>
    <a:accent4>
      <a:srgbClr val="797979"/>
    </a:accent4>
    <a:accent5>
      <a:srgbClr val="EE7800"/>
    </a:accent5>
    <a:accent6>
      <a:srgbClr val="5C315E"/>
    </a:accent6>
    <a:hlink>
      <a:srgbClr val="002856"/>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10968</Words>
  <Application>Microsoft Office PowerPoint</Application>
  <PresentationFormat>Bildschirmpräsentation (4:3)</PresentationFormat>
  <Paragraphs>1487</Paragraphs>
  <Slides>48</Slides>
  <Notes>48</Notes>
  <HiddenSlides>0</HiddenSlides>
  <MMClips>0</MMClips>
  <ScaleCrop>false</ScaleCrop>
  <HeadingPairs>
    <vt:vector size="6" baseType="variant">
      <vt:variant>
        <vt:lpstr>Verwendete Schriftarten</vt:lpstr>
      </vt:variant>
      <vt:variant>
        <vt:i4>6</vt:i4>
      </vt:variant>
      <vt:variant>
        <vt:lpstr>Design</vt:lpstr>
      </vt:variant>
      <vt:variant>
        <vt:i4>38</vt:i4>
      </vt:variant>
      <vt:variant>
        <vt:lpstr>Folientitel</vt:lpstr>
      </vt:variant>
      <vt:variant>
        <vt:i4>48</vt:i4>
      </vt:variant>
    </vt:vector>
  </HeadingPairs>
  <TitlesOfParts>
    <vt:vector size="92" baseType="lpstr">
      <vt:lpstr>Arial</vt:lpstr>
      <vt:lpstr>Arial Narrow</vt:lpstr>
      <vt:lpstr>Arial Narrow Bold</vt:lpstr>
      <vt:lpstr>Calibri</vt:lpstr>
      <vt:lpstr>Century Gothic</vt:lpstr>
      <vt:lpstr>Verdana</vt:lpstr>
      <vt:lpstr>FT 4x3 Corporate Template</vt:lpstr>
      <vt:lpstr>FT_Design_Theme</vt:lpstr>
      <vt:lpstr>FTI Corporate Template_11dfdf52e1154f85a87f4550fa3b4029</vt:lpstr>
      <vt:lpstr>FT 4x3 Corporate Template_fd0b082e54e447e0856f087cba0f2678</vt:lpstr>
      <vt:lpstr>FT 4x3 Corporate Template_2f46796e579948f9bd358dfd0e2caf7a</vt:lpstr>
      <vt:lpstr>FT 4x3 Corporate Template_16a6054d168845418dab8a370d40423c</vt:lpstr>
      <vt:lpstr>FT 4x3 Corporate Template_7f9ff12d6690414dae745c107896be3f</vt:lpstr>
      <vt:lpstr>FTI Corporate Template_9f1c631426184355ab3eb8ae19139acc</vt:lpstr>
      <vt:lpstr>FT 4x3 Corporate Template_308dca9641334e3ab1e47f1131f07839</vt:lpstr>
      <vt:lpstr>FT 4x3 Corporate Template_e73d9b5d8ac44ef2ab1d3fe8ab54bed7</vt:lpstr>
      <vt:lpstr>FT 4x3 Corporate Template_04a222d6201a4d19bb000ef7655b3172</vt:lpstr>
      <vt:lpstr>FTI Corporate Template_a35b971849b84c35937582def380d740</vt:lpstr>
      <vt:lpstr>FT 4x3 Corporate Template_d2f40da49384438fb98778919e1b7b49</vt:lpstr>
      <vt:lpstr>FT 4x3 Corporate Template_35a9bd67d9874cfc9621bcd0c884bfef</vt:lpstr>
      <vt:lpstr>FT 4x3 Corporate Template_9c280e9e9d5e4e2bab9d7d7a7d684b96</vt:lpstr>
      <vt:lpstr>FT 4x3 Corporate Template_5ce2eb95b4f345c8b4b76b0baf2b8cf2</vt:lpstr>
      <vt:lpstr>FT 4x3 Corporate Template_dc766219a6084706840b2f39e787c28e</vt:lpstr>
      <vt:lpstr>FT 4x3 Corporate Template_923d99889d994f0aa30bfd2441dc160f</vt:lpstr>
      <vt:lpstr>1_FTI Corporate Template_7eb51cdaa9ae47ec920657885ea1aff8</vt:lpstr>
      <vt:lpstr>1_FTI Corporate Template_1acdf635940a498fa4353129ab6b4d81</vt:lpstr>
      <vt:lpstr>1_FTI Corporate Template_757e265c939c4dcdb3fe5ccc6bda280d</vt:lpstr>
      <vt:lpstr>FTI Corporate Template_c15b22c6b2984844975ef13870a97728</vt:lpstr>
      <vt:lpstr>VI_Theme</vt:lpstr>
      <vt:lpstr>1_FTI_GDS_BE_Pitchbook_Ltr</vt:lpstr>
      <vt:lpstr>FTI Corporate Template_92459e095b6a4acb929d057d9efd18f8</vt:lpstr>
      <vt:lpstr>1_FTI Corporate Template_d9f4449f085d460d974f350401fb8904</vt:lpstr>
      <vt:lpstr>1_FTI Corporate Template_ef9ead8cbb074cb5984d1b6244cac984</vt:lpstr>
      <vt:lpstr>1_FTI Corporate Template_5b222bcca505451a80b1143974ac6aef</vt:lpstr>
      <vt:lpstr>FT_VI_PB 4x3_0522</vt:lpstr>
      <vt:lpstr>1_FTI Corporate Template_3cc3ab0f89f8412da153d13ed6edb3d8</vt:lpstr>
      <vt:lpstr>1_FTI Corporate Template_e0c512539fdd4f14921cc6deab355cc4</vt:lpstr>
      <vt:lpstr>FT 4x3 Corporate Template_3e28b3f00ba14d6bbe83d814be019b45</vt:lpstr>
      <vt:lpstr>FT 4x3 Corporate Template_80533d38776447acbc9f2468ca94262f</vt:lpstr>
      <vt:lpstr>FT 4x3 Corporate Template_775b44aee4634e038b164a706cc379c7</vt:lpstr>
      <vt:lpstr>FT 4x3 Corporate Template_3e3dc9903db04b9085763779fabd31f3</vt:lpstr>
      <vt:lpstr>FTI Corporate Template_849d90776b8b4607aacb3771559b2dbe</vt:lpstr>
      <vt:lpstr>1_FTI Corporate Template_a30004a13a1f4438875a273bda3da49f</vt:lpstr>
      <vt:lpstr>1_FTI Corporate Template_69c729e3eaeb4e0692da46db0f2e98df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 </vt:lpstr>
      <vt:lpstr>Sektorallokation </vt:lpstr>
      <vt:lpstr>Die zehn größten Werte</vt:lpstr>
      <vt:lpstr>Jährliche Erträge (%)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Handelsinformationen </vt:lpstr>
      <vt:lpstr>PowerPoint-Präsentation</vt:lpstr>
      <vt:lpstr>Länderverteilung</vt:lpstr>
      <vt:lpstr>Portfoliomerkmale</vt:lpstr>
      <vt:lpstr>PowerPoint-Präsentation</vt:lpstr>
      <vt:lpstr>Angaben zum Performance-Risiko </vt:lpstr>
      <vt:lpstr>PowerPoint-Präsentation</vt:lpstr>
      <vt:lpstr>Wertentwicklung über 10 Jahre (MiFID) </vt:lpstr>
      <vt:lpstr>PowerPoint-Präsentation</vt:lpstr>
      <vt:lpstr>PowerPoint-Präsentation</vt:lpstr>
      <vt:lpstr>Management profile</vt:lpstr>
      <vt:lpstr>Management profile </vt:lpstr>
      <vt:lpstr>Management profile </vt:lpstr>
      <vt:lpstr>Management profile </vt:lpstr>
      <vt:lpstr>Welche wesentlichen Risiken bestehen?</vt:lpstr>
      <vt:lpstr>Glossar </vt:lpstr>
      <vt:lpstr>Glossar (continued)</vt:lpstr>
      <vt:lpstr>Wichtige Hinweise</vt:lpstr>
      <vt:lpstr>Wichtige Hinweise (Fortsetzung)</vt:lpstr>
      <vt:lpstr>Wichtige Hinweise (Fortsetzung)</vt:lpstr>
    </vt:vector>
  </TitlesOfParts>
  <Company>Franklin Templeton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Jose</dc:creator>
  <cp:lastModifiedBy>Bechtloff, Martin</cp:lastModifiedBy>
  <cp:revision>2494</cp:revision>
  <cp:lastPrinted>2018-01-30T17:07:59Z</cp:lastPrinted>
  <dcterms:created xsi:type="dcterms:W3CDTF">2016-06-02T17:49:58Z</dcterms:created>
  <dcterms:modified xsi:type="dcterms:W3CDTF">2023-01-10T09:16:38Z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0x010100AC8EFBAAE5D87D498E40E3A9CBC49B7A</vt:lpwstr>
  </property>
  <property fmtid="{D5CDD505-2E9C-101B-9397-08002B2CF9AE}" pid="3" name="_dlc_DocIdItemGuid">
    <vt:lpwstr>ad8be191-ceaf-4911-bc3a-d91ffaee1daa</vt:lpwstr>
  </property>
</Properties>
</file>